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57" r:id="rId4"/>
    <p:sldId id="258" r:id="rId5"/>
    <p:sldId id="260" r:id="rId6"/>
    <p:sldId id="30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5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Area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0"/>
              <c:layout>
                <c:manualLayout>
                  <c:x val="-2.3148148148148147E-3"/>
                  <c:y val="-3.968253968253968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9A-48E8-A19A-0860224C6C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Sheet1!$A$2:$A$62</c:f>
              <c:numCache>
                <c:formatCode>General</c:formatCode>
                <c:ptCount val="6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</c:numCache>
            </c:num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473273</c:v>
                </c:pt>
                <c:pt idx="1">
                  <c:v>488058</c:v>
                </c:pt>
                <c:pt idx="2">
                  <c:v>491833</c:v>
                </c:pt>
                <c:pt idx="3">
                  <c:v>551440</c:v>
                </c:pt>
                <c:pt idx="4">
                  <c:v>581181</c:v>
                </c:pt>
                <c:pt idx="5">
                  <c:v>570500</c:v>
                </c:pt>
                <c:pt idx="6">
                  <c:v>542258</c:v>
                </c:pt>
                <c:pt idx="7">
                  <c:v>501101</c:v>
                </c:pt>
                <c:pt idx="8">
                  <c:v>487641</c:v>
                </c:pt>
                <c:pt idx="9">
                  <c:v>469755</c:v>
                </c:pt>
                <c:pt idx="10">
                  <c:v>451632</c:v>
                </c:pt>
                <c:pt idx="11">
                  <c:v>444927</c:v>
                </c:pt>
                <c:pt idx="12">
                  <c:v>423937</c:v>
                </c:pt>
                <c:pt idx="13">
                  <c:v>427086</c:v>
                </c:pt>
                <c:pt idx="14">
                  <c:v>405089</c:v>
                </c:pt>
                <c:pt idx="15">
                  <c:v>397130</c:v>
                </c:pt>
                <c:pt idx="16">
                  <c:v>381464</c:v>
                </c:pt>
                <c:pt idx="17">
                  <c:v>398612</c:v>
                </c:pt>
                <c:pt idx="18">
                  <c:v>381898</c:v>
                </c:pt>
                <c:pt idx="19">
                  <c:v>360370</c:v>
                </c:pt>
                <c:pt idx="20">
                  <c:v>289906</c:v>
                </c:pt>
                <c:pt idx="21">
                  <c:v>246252</c:v>
                </c:pt>
                <c:pt idx="22">
                  <c:v>238332</c:v>
                </c:pt>
                <c:pt idx="23">
                  <c:v>246252</c:v>
                </c:pt>
                <c:pt idx="24">
                  <c:v>249218</c:v>
                </c:pt>
                <c:pt idx="25">
                  <c:v>246481</c:v>
                </c:pt>
                <c:pt idx="26">
                  <c:v>233675</c:v>
                </c:pt>
                <c:pt idx="27">
                  <c:v>211460</c:v>
                </c:pt>
                <c:pt idx="28">
                  <c:v>153988</c:v>
                </c:pt>
                <c:pt idx="29">
                  <c:v>112892</c:v>
                </c:pt>
                <c:pt idx="30">
                  <c:v>94050</c:v>
                </c:pt>
                <c:pt idx="31">
                  <c:v>97569</c:v>
                </c:pt>
                <c:pt idx="32">
                  <c:v>84302</c:v>
                </c:pt>
                <c:pt idx="33">
                  <c:v>67117</c:v>
                </c:pt>
                <c:pt idx="34">
                  <c:v>59924</c:v>
                </c:pt>
                <c:pt idx="35">
                  <c:v>65968</c:v>
                </c:pt>
                <c:pt idx="36">
                  <c:v>69722</c:v>
                </c:pt>
                <c:pt idx="37">
                  <c:v>74281</c:v>
                </c:pt>
                <c:pt idx="38">
                  <c:v>69356</c:v>
                </c:pt>
                <c:pt idx="39">
                  <c:v>70439</c:v>
                </c:pt>
                <c:pt idx="40">
                  <c:v>62300</c:v>
                </c:pt>
                <c:pt idx="41">
                  <c:v>59193</c:v>
                </c:pt>
                <c:pt idx="42">
                  <c:v>53088</c:v>
                </c:pt>
                <c:pt idx="43">
                  <c:v>62262</c:v>
                </c:pt>
                <c:pt idx="44">
                  <c:v>54029</c:v>
                </c:pt>
                <c:pt idx="45">
                  <c:v>60598</c:v>
                </c:pt>
                <c:pt idx="46">
                  <c:v>58495</c:v>
                </c:pt>
                <c:pt idx="47">
                  <c:v>52347</c:v>
                </c:pt>
                <c:pt idx="48">
                  <c:v>51369</c:v>
                </c:pt>
                <c:pt idx="49">
                  <c:v>45692</c:v>
                </c:pt>
                <c:pt idx="50">
                  <c:v>45250</c:v>
                </c:pt>
                <c:pt idx="51">
                  <c:v>50054</c:v>
                </c:pt>
                <c:pt idx="52">
                  <c:v>50649</c:v>
                </c:pt>
                <c:pt idx="53">
                  <c:v>53034</c:v>
                </c:pt>
                <c:pt idx="54">
                  <c:v>52325</c:v>
                </c:pt>
                <c:pt idx="55">
                  <c:v>63531</c:v>
                </c:pt>
                <c:pt idx="56">
                  <c:v>76192</c:v>
                </c:pt>
                <c:pt idx="57">
                  <c:v>74831</c:v>
                </c:pt>
                <c:pt idx="58">
                  <c:v>81349</c:v>
                </c:pt>
                <c:pt idx="59">
                  <c:v>77693</c:v>
                </c:pt>
                <c:pt idx="60">
                  <c:v>74307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9A-48E8-A19A-0860224C6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5095440"/>
        <c:axId val="1308032320"/>
      </c:barChart>
      <c:catAx>
        <c:axId val="111509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8032320"/>
        <c:crosses val="autoZero"/>
        <c:auto val="1"/>
        <c:lblAlgn val="ctr"/>
        <c:lblOffset val="100"/>
        <c:noMultiLvlLbl val="0"/>
      </c:catAx>
      <c:valAx>
        <c:axId val="130803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Hectares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509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Sheet2!$B$1</c:f>
              <c:strCache>
                <c:ptCount val="1"/>
                <c:pt idx="0">
                  <c:v>Area (ha)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A2-4F02-AE55-C7D9DE0AED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A2-4F02-AE55-C7D9DE0AED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A2-4F02-AE55-C7D9DE0AED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A2-4F02-AE55-C7D9DE0AED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A2-4F02-AE55-C7D9DE0AED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BA2-4F02-AE55-C7D9DE0AED4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BA2-4F02-AE55-C7D9DE0AED4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BA2-4F02-AE55-C7D9DE0AED4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BA2-4F02-AE55-C7D9DE0AED4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BA2-4F02-AE55-C7D9DE0AED4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BA2-4F02-AE55-C7D9DE0AED4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</a:sp3d>
            </c:spPr>
            <c:extLst>
              <c:ext xmlns:c16="http://schemas.microsoft.com/office/drawing/2014/chart" uri="{C3380CC4-5D6E-409C-BE32-E72D297353CC}">
                <c16:uniqueId val="{00000017-2BA2-4F02-AE55-C7D9DE0AED4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BA2-4F02-AE55-C7D9DE0AED4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BA2-4F02-AE55-C7D9DE0AED4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BA2-4F02-AE55-C7D9DE0AED4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BA2-4F02-AE55-C7D9DE0AED4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BA2-4F02-AE55-C7D9DE0AED4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2BA2-4F02-AE55-C7D9DE0AED42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2BA2-4F02-AE55-C7D9DE0AED4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2BA2-4F02-AE55-C7D9DE0AED42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7-2BA2-4F02-AE55-C7D9DE0AED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Sheet2!$A$2:$A$13</c:f>
              <c:strCache>
                <c:ptCount val="12"/>
                <c:pt idx="0">
                  <c:v>Chile</c:v>
                </c:pt>
                <c:pt idx="1">
                  <c:v>China</c:v>
                </c:pt>
                <c:pt idx="2">
                  <c:v>DPR Korea</c:v>
                </c:pt>
                <c:pt idx="3">
                  <c:v>France</c:v>
                </c:pt>
                <c:pt idx="4">
                  <c:v>Germany</c:v>
                </c:pt>
                <c:pt idx="5">
                  <c:v>Lithuania</c:v>
                </c:pt>
                <c:pt idx="6">
                  <c:v>Netherlands</c:v>
                </c:pt>
                <c:pt idx="7">
                  <c:v>Poland</c:v>
                </c:pt>
                <c:pt idx="8">
                  <c:v>Romania</c:v>
                </c:pt>
                <c:pt idx="9">
                  <c:v>Russia</c:v>
                </c:pt>
                <c:pt idx="10">
                  <c:v>Ukraine</c:v>
                </c:pt>
                <c:pt idx="11">
                  <c:v>Other</c:v>
                </c:pt>
              </c:strCache>
            </c:strRef>
          </c:cat>
          <c:val>
            <c:numRef>
              <c:f>Sheet2!$B$2:$B$13</c:f>
              <c:numCache>
                <c:formatCode>General</c:formatCode>
                <c:ptCount val="12"/>
                <c:pt idx="0">
                  <c:v>4476</c:v>
                </c:pt>
                <c:pt idx="1">
                  <c:v>11306</c:v>
                </c:pt>
                <c:pt idx="2">
                  <c:v>21657</c:v>
                </c:pt>
                <c:pt idx="3">
                  <c:v>18320</c:v>
                </c:pt>
                <c:pt idx="4">
                  <c:v>4600</c:v>
                </c:pt>
                <c:pt idx="5">
                  <c:v>870</c:v>
                </c:pt>
                <c:pt idx="6">
                  <c:v>1700</c:v>
                </c:pt>
                <c:pt idx="7">
                  <c:v>2120</c:v>
                </c:pt>
                <c:pt idx="8">
                  <c:v>690</c:v>
                </c:pt>
                <c:pt idx="9">
                  <c:v>3488</c:v>
                </c:pt>
                <c:pt idx="10">
                  <c:v>1507</c:v>
                </c:pt>
                <c:pt idx="11">
                  <c:v>9523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BA2-4F02-AE55-C7D9DE0AED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sng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71261811023622057"/>
          <c:y val="7.5842997933284376E-2"/>
          <c:w val="0.17012525259563793"/>
          <c:h val="0.83712231198865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Western Australia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Sheet1!$E$2:$J$2</c:f>
              <c:numCache>
                <c:formatCode>General</c:formatCode>
                <c:ptCount val="6"/>
                <c:pt idx="0">
                  <c:v>11</c:v>
                </c:pt>
                <c:pt idx="1">
                  <c:v>68</c:v>
                </c:pt>
                <c:pt idx="2">
                  <c:v>494</c:v>
                </c:pt>
                <c:pt idx="3">
                  <c:v>344</c:v>
                </c:pt>
                <c:pt idx="4">
                  <c:v>185</c:v>
                </c:pt>
                <c:pt idx="5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7-4145-B734-080010984E2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South Australia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Sheet1!$E$3:$J$3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163</c:v>
                </c:pt>
                <c:pt idx="3">
                  <c:v>112</c:v>
                </c:pt>
                <c:pt idx="4">
                  <c:v>185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77-4145-B734-080010984E2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Victoria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Sheet1!$E$4:$J$4</c:f>
              <c:numCache>
                <c:formatCode>General</c:formatCode>
                <c:ptCount val="6"/>
                <c:pt idx="0">
                  <c:v>50</c:v>
                </c:pt>
                <c:pt idx="1">
                  <c:v>600</c:v>
                </c:pt>
                <c:pt idx="2">
                  <c:v>170</c:v>
                </c:pt>
                <c:pt idx="3">
                  <c:v>231</c:v>
                </c:pt>
                <c:pt idx="4">
                  <c:v>234</c:v>
                </c:pt>
                <c:pt idx="5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77-4145-B734-080010984E2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Tasmania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Sheet1!$E$5:$J$5</c:f>
              <c:numCache>
                <c:formatCode>General</c:formatCode>
                <c:ptCount val="6"/>
                <c:pt idx="0">
                  <c:v>288</c:v>
                </c:pt>
                <c:pt idx="1">
                  <c:v>464</c:v>
                </c:pt>
                <c:pt idx="2">
                  <c:v>1361</c:v>
                </c:pt>
                <c:pt idx="3" formatCode="#,##0">
                  <c:v>1490</c:v>
                </c:pt>
                <c:pt idx="4">
                  <c:v>1000</c:v>
                </c:pt>
                <c:pt idx="5" formatCode="#,##0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77-4145-B734-080010984E2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New South Wales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Sheet1!$E$6:$J$6</c:f>
              <c:numCache>
                <c:formatCode>General</c:formatCode>
                <c:ptCount val="6"/>
                <c:pt idx="0">
                  <c:v>211</c:v>
                </c:pt>
                <c:pt idx="1">
                  <c:v>300</c:v>
                </c:pt>
                <c:pt idx="2">
                  <c:v>800</c:v>
                </c:pt>
                <c:pt idx="3">
                  <c:v>1900</c:v>
                </c:pt>
                <c:pt idx="4">
                  <c:v>440</c:v>
                </c:pt>
                <c:pt idx="5">
                  <c:v>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77-4145-B734-080010984E2D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Queensland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Sheet1!$E$7:$J$7</c:f>
              <c:numCache>
                <c:formatCode>General</c:formatCode>
                <c:ptCount val="6"/>
                <c:pt idx="0">
                  <c:v>20</c:v>
                </c:pt>
                <c:pt idx="1">
                  <c:v>15</c:v>
                </c:pt>
                <c:pt idx="2">
                  <c:v>32</c:v>
                </c:pt>
                <c:pt idx="3">
                  <c:v>55</c:v>
                </c:pt>
                <c:pt idx="4">
                  <c:v>200</c:v>
                </c:pt>
                <c:pt idx="5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77-4145-B734-080010984E2D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Northern Territory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Sheet1!$E$8:$J$8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77-4145-B734-080010984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489007"/>
        <c:axId val="1422645439"/>
      </c:barChart>
      <c:lineChart>
        <c:grouping val="standard"/>
        <c:varyColors val="0"/>
        <c:ser>
          <c:idx val="7"/>
          <c:order val="7"/>
          <c:tx>
            <c:strRef>
              <c:f>Sheet1!$A$9</c:f>
              <c:strCache>
                <c:ptCount val="1"/>
                <c:pt idx="0">
                  <c:v>TOTAL area</c:v>
                </c:pt>
              </c:strCache>
            </c:strRef>
          </c:tx>
          <c:spPr>
            <a:ln w="15875" cap="rnd">
              <a:solidFill>
                <a:schemeClr val="accent2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Sheet1!$E$1:$J$1</c:f>
              <c:strCache>
                <c:ptCount val="6"/>
                <c:pt idx="0">
                  <c:v>2016-17</c:v>
                </c:pt>
                <c:pt idx="1">
                  <c:v>2017/18</c:v>
                </c:pt>
                <c:pt idx="2">
                  <c:v>2018/19</c:v>
                </c:pt>
                <c:pt idx="3">
                  <c:v>2019/20</c:v>
                </c:pt>
                <c:pt idx="4">
                  <c:v>2020/21</c:v>
                </c:pt>
                <c:pt idx="5">
                  <c:v>2021/22</c:v>
                </c:pt>
              </c:strCache>
            </c:strRef>
          </c:cat>
          <c:val>
            <c:numRef>
              <c:f>Sheet1!$E$9:$J$9</c:f>
              <c:numCache>
                <c:formatCode>General</c:formatCode>
                <c:ptCount val="6"/>
                <c:pt idx="0">
                  <c:v>580</c:v>
                </c:pt>
                <c:pt idx="1">
                  <c:v>1447</c:v>
                </c:pt>
                <c:pt idx="2">
                  <c:v>3020</c:v>
                </c:pt>
                <c:pt idx="3">
                  <c:v>4132</c:v>
                </c:pt>
                <c:pt idx="4">
                  <c:v>2244</c:v>
                </c:pt>
                <c:pt idx="5">
                  <c:v>2096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577-4145-B734-080010984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3194783"/>
        <c:axId val="1318620815"/>
      </c:lineChart>
      <c:catAx>
        <c:axId val="13184890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Crop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645439"/>
        <c:crosses val="autoZero"/>
        <c:auto val="1"/>
        <c:lblAlgn val="ctr"/>
        <c:lblOffset val="100"/>
        <c:noMultiLvlLbl val="0"/>
      </c:catAx>
      <c:valAx>
        <c:axId val="1422645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Hectares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8489007"/>
        <c:crosses val="autoZero"/>
        <c:crossBetween val="between"/>
      </c:valAx>
      <c:valAx>
        <c:axId val="1318620815"/>
        <c:scaling>
          <c:orientation val="minMax"/>
          <c:max val="5000"/>
        </c:scaling>
        <c:delete val="0"/>
        <c:axPos val="r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Australian total area (ha)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194783"/>
        <c:crosses val="max"/>
        <c:crossBetween val="between"/>
      </c:valAx>
      <c:catAx>
        <c:axId val="53319478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862081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Cotton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23584000</c:v>
                </c:pt>
                <c:pt idx="1">
                  <c:v>22334000</c:v>
                </c:pt>
                <c:pt idx="2">
                  <c:v>25425000</c:v>
                </c:pt>
                <c:pt idx="3">
                  <c:v>27846000</c:v>
                </c:pt>
                <c:pt idx="4">
                  <c:v>26719000</c:v>
                </c:pt>
                <c:pt idx="5">
                  <c:v>26282000</c:v>
                </c:pt>
                <c:pt idx="6">
                  <c:v>26230000</c:v>
                </c:pt>
                <c:pt idx="7">
                  <c:v>22890000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F-468B-9309-6A10757DD0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Jute &amp; Kenaf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Sheet1!$C$2:$C$9</c:f>
              <c:numCache>
                <c:formatCode>#,##0</c:formatCode>
                <c:ptCount val="8"/>
                <c:pt idx="0">
                  <c:v>2588000</c:v>
                </c:pt>
                <c:pt idx="1">
                  <c:v>2863400</c:v>
                </c:pt>
                <c:pt idx="2">
                  <c:v>3369100</c:v>
                </c:pt>
                <c:pt idx="3">
                  <c:v>3410400</c:v>
                </c:pt>
                <c:pt idx="4">
                  <c:v>3187700</c:v>
                </c:pt>
                <c:pt idx="5">
                  <c:v>3111900</c:v>
                </c:pt>
                <c:pt idx="6" formatCode="_(* #,##0_);_(* \(#,##0\);_(* &quot;-&quot;??_);_(@_)">
                  <c:v>3053800</c:v>
                </c:pt>
                <c:pt idx="7" formatCode="_(* #,##0_);_(* \(#,##0\);_(* &quot;-&quot;??_);_(@_)">
                  <c:v>3053800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9F-468B-9309-6A10757DD0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Coir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Sheet1!$D$2:$D$9</c:f>
              <c:numCache>
                <c:formatCode>#,##0</c:formatCode>
                <c:ptCount val="8"/>
                <c:pt idx="0">
                  <c:v>729600</c:v>
                </c:pt>
                <c:pt idx="1">
                  <c:v>923600</c:v>
                </c:pt>
                <c:pt idx="2">
                  <c:v>952700</c:v>
                </c:pt>
                <c:pt idx="3">
                  <c:v>949000</c:v>
                </c:pt>
                <c:pt idx="4">
                  <c:v>988100</c:v>
                </c:pt>
                <c:pt idx="5">
                  <c:v>973600</c:v>
                </c:pt>
                <c:pt idx="6" formatCode="_(* #,##0_);_(* \(#,##0\);_(* &quot;-&quot;??_);_(@_)">
                  <c:v>1064000</c:v>
                </c:pt>
                <c:pt idx="7" formatCode="_(* #,##0_);_(* \(#,##0\);_(* &quot;-&quot;??_);_(@_)">
                  <c:v>1064000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9F-468B-9309-6A10757DD00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Flax fibre &amp; tow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Sheet1!$E$2:$E$9</c:f>
              <c:numCache>
                <c:formatCode>#,##0</c:formatCode>
                <c:ptCount val="8"/>
                <c:pt idx="0">
                  <c:v>529000</c:v>
                </c:pt>
                <c:pt idx="1">
                  <c:v>324000</c:v>
                </c:pt>
                <c:pt idx="2">
                  <c:v>296000</c:v>
                </c:pt>
                <c:pt idx="3">
                  <c:v>260000</c:v>
                </c:pt>
                <c:pt idx="4">
                  <c:v>331000</c:v>
                </c:pt>
                <c:pt idx="5">
                  <c:v>303000</c:v>
                </c:pt>
                <c:pt idx="6">
                  <c:v>320000</c:v>
                </c:pt>
                <c:pt idx="7">
                  <c:v>320000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9F-468B-9309-6A10757DD00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Bast (other)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Sheet1!$F$2:$F$9</c:f>
              <c:numCache>
                <c:formatCode>#,##0</c:formatCode>
                <c:ptCount val="8"/>
                <c:pt idx="0">
                  <c:v>344590</c:v>
                </c:pt>
                <c:pt idx="1">
                  <c:v>296154</c:v>
                </c:pt>
                <c:pt idx="2">
                  <c:v>244279</c:v>
                </c:pt>
                <c:pt idx="3">
                  <c:v>275751</c:v>
                </c:pt>
                <c:pt idx="4">
                  <c:v>263224</c:v>
                </c:pt>
                <c:pt idx="5">
                  <c:v>257169</c:v>
                </c:pt>
                <c:pt idx="6">
                  <c:v>257169</c:v>
                </c:pt>
                <c:pt idx="7">
                  <c:v>257169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9F-468B-9309-6A10757DD00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Sisal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Sheet1!$G$2:$G$9</c:f>
              <c:numCache>
                <c:formatCode>#,##0</c:formatCode>
                <c:ptCount val="8"/>
                <c:pt idx="0">
                  <c:v>295400</c:v>
                </c:pt>
                <c:pt idx="1">
                  <c:v>257800</c:v>
                </c:pt>
                <c:pt idx="2">
                  <c:v>279500</c:v>
                </c:pt>
                <c:pt idx="3">
                  <c:v>297900</c:v>
                </c:pt>
                <c:pt idx="4">
                  <c:v>258700</c:v>
                </c:pt>
                <c:pt idx="5">
                  <c:v>261900</c:v>
                </c:pt>
                <c:pt idx="6" formatCode="_(* #,##0_);_(* \(#,##0\);_(* &quot;-&quot;??_);_(@_)">
                  <c:v>287400</c:v>
                </c:pt>
                <c:pt idx="7" formatCode="_(* #,##0_);_(* \(#,##0\);_(* &quot;-&quot;??_);_(@_)">
                  <c:v>287400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9F-468B-9309-6A10757DD00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Ramie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Sheet1!$H$2:$H$9</c:f>
              <c:numCache>
                <c:formatCode>#,##0</c:formatCode>
                <c:ptCount val="8"/>
                <c:pt idx="0">
                  <c:v>255204</c:v>
                </c:pt>
                <c:pt idx="1">
                  <c:v>215665</c:v>
                </c:pt>
                <c:pt idx="2">
                  <c:v>193875</c:v>
                </c:pt>
                <c:pt idx="3">
                  <c:v>163228</c:v>
                </c:pt>
                <c:pt idx="4">
                  <c:v>134742</c:v>
                </c:pt>
                <c:pt idx="5">
                  <c:v>124258</c:v>
                </c:pt>
                <c:pt idx="6">
                  <c:v>124258</c:v>
                </c:pt>
                <c:pt idx="7">
                  <c:v>124258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9F-468B-9309-6A10757DD00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Abaca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Sheet1!$I$2:$I$9</c:f>
              <c:numCache>
                <c:formatCode>_(* #,##0_);_(* \(#,##0\);_(* "-"??_);_(@_)</c:formatCode>
                <c:ptCount val="8"/>
                <c:pt idx="0">
                  <c:v>91300</c:v>
                </c:pt>
                <c:pt idx="1">
                  <c:v>67900</c:v>
                </c:pt>
                <c:pt idx="2">
                  <c:v>70100</c:v>
                </c:pt>
                <c:pt idx="3">
                  <c:v>86100</c:v>
                </c:pt>
                <c:pt idx="4">
                  <c:v>78100</c:v>
                </c:pt>
                <c:pt idx="5">
                  <c:v>67700</c:v>
                </c:pt>
                <c:pt idx="6">
                  <c:v>76700</c:v>
                </c:pt>
                <c:pt idx="7">
                  <c:v>76700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59F-468B-9309-6A10757DD00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Kapok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Sheet1!$J$2:$J$9</c:f>
              <c:numCache>
                <c:formatCode>#,##0</c:formatCode>
                <c:ptCount val="8"/>
                <c:pt idx="0">
                  <c:v>87034</c:v>
                </c:pt>
                <c:pt idx="1">
                  <c:v>88540</c:v>
                </c:pt>
                <c:pt idx="2">
                  <c:v>84100</c:v>
                </c:pt>
                <c:pt idx="3">
                  <c:v>103100</c:v>
                </c:pt>
                <c:pt idx="4">
                  <c:v>103100</c:v>
                </c:pt>
                <c:pt idx="5">
                  <c:v>101300</c:v>
                </c:pt>
                <c:pt idx="6">
                  <c:v>101300</c:v>
                </c:pt>
                <c:pt idx="7">
                  <c:v>101300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9F-468B-9309-6A10757DD00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Hemp tow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 est</c:v>
                </c:pt>
              </c:strCache>
            </c:strRef>
          </c:cat>
          <c:val>
            <c:numRef>
              <c:f>Sheet1!$K$2:$K$9</c:f>
              <c:numCache>
                <c:formatCode>#,##0</c:formatCode>
                <c:ptCount val="8"/>
                <c:pt idx="0">
                  <c:v>59990</c:v>
                </c:pt>
                <c:pt idx="1">
                  <c:v>47529</c:v>
                </c:pt>
                <c:pt idx="2">
                  <c:v>45969</c:v>
                </c:pt>
                <c:pt idx="3">
                  <c:v>51481</c:v>
                </c:pt>
                <c:pt idx="4">
                  <c:v>55245</c:v>
                </c:pt>
                <c:pt idx="5">
                  <c:v>56423</c:v>
                </c:pt>
                <c:pt idx="6">
                  <c:v>56423</c:v>
                </c:pt>
                <c:pt idx="7">
                  <c:v>56423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59F-468B-9309-6A10757DD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017128"/>
        <c:axId val="364375872"/>
      </c:barChart>
      <c:catAx>
        <c:axId val="3490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375872"/>
        <c:crosses val="autoZero"/>
        <c:auto val="1"/>
        <c:lblAlgn val="ctr"/>
        <c:lblOffset val="100"/>
        <c:noMultiLvlLbl val="0"/>
      </c:catAx>
      <c:valAx>
        <c:axId val="36437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dirty="0"/>
                  <a:t>Metric tonnes</a:t>
                </a:r>
              </a:p>
            </c:rich>
          </c:tx>
          <c:layout>
            <c:manualLayout>
              <c:xMode val="edge"/>
              <c:yMode val="edge"/>
              <c:x val="4.4093966209439624E-3"/>
              <c:y val="0.312161482826841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017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2D42D-8C74-4895-8F29-EAB85DAED0BB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BBFE2-A89C-4D37-9A75-76689C449D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484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5F97A-9D0D-42EE-8AC0-C6862B6B332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46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51D8-A118-0B9B-4FD8-BC5AEACE7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5811FF-772F-515F-FF25-CEAAAC516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37203-D661-5822-EAA2-0218FC04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CFE3-9843-78E1-76E6-F57C56F6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D402E-7652-1748-AAA1-A63E5521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477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FDB68-F814-8FEC-47D4-4789B0F8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D2C163-EAB0-A886-712C-3ED530737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B55B5-F9D3-E3EA-1784-3FB8B759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9121C-6A7D-0E8A-9AF2-DE6C9A26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83D97-31C4-8BE8-7532-AC0B7590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791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249916-3FEB-633F-2B60-4602E5832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22ED1-DC0F-B105-CFB4-4788DE5EF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E7D04-E46E-35E4-A0D5-50E1C1CE0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66FEC-457C-AA28-6778-367F96A3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79EA0-3561-AB7C-E00F-79AF3BF8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4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C7363-C268-4076-E7AA-D994C32E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3BDE-EF7A-01C0-1462-90BBE0B58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0A1BD-BA26-8A44-0434-1F628014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FD0C8-B77D-0D06-AA27-FBFA2A13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63F43-AF13-6C68-4786-B339E4EC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74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4D2E-FDA9-1C12-0D60-0B72BE57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41DC7-6EEE-7922-0D8A-FC6017F44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80BE3-5FA3-5E59-6E9B-26E65E50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41E1D-19E9-9211-3546-E2CB1D02B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E4CA7-D8C3-95F2-A06B-81704C55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77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3F5A-B3CA-253E-5040-FAC312A4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28B6B-6DE5-6868-665D-B21A2EFCC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CDBAD-0996-92F1-323C-32315FF48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12AD4-6690-7D56-4F5C-3DD61A47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83463-F395-17D8-4F51-F6D061B3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A57CD-E6EA-E297-2A62-14B32D9F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94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88F2-CA24-06DD-9D56-62484072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6240B-4496-628F-C411-0A3408D51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32643-E062-B18D-5D10-0D0501339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4A615-0B54-D1D3-1917-C2846341D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4E876-F4F8-5C68-976F-5F7B00256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EC28A-DDB1-223D-7ECD-B42E7523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5A1500-06CC-D6DA-D4CA-A7225003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5106C3-B072-43BC-1901-E01C74DD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26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7E945-778E-6160-36C7-F22C37D8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43CB9-3D5A-1ECF-7FF8-6C9F56CBF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5ECC1C-A74B-BD61-B106-A78D92309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E8923-989B-97AE-4A89-EE7AB43D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19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4525C4-9FE6-3869-B6E9-FFFA6EA9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6F4F0D-546E-58FF-A7C1-ABEEF508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35324-8669-4129-6D8D-3437FAE4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325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06786-1A4A-9319-3881-5C9658273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3A8A-A865-87D0-1C0B-9F36CEC2C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E9745-2264-B8AF-25D2-4B668FA2B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87FE-4B8C-2B03-4353-89C8316CB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E84ED-127E-1AB0-A1E8-37508365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EE447-1D0B-CFDC-3B59-6B03A2E6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681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45C8-15AF-6BC4-C3DD-8D082593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C7071-05E3-BCB4-86FC-F227DA19BD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1C840-8B36-482E-6DA7-96EAFA3D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D625F-876D-AD62-311B-44B4A737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C450C-A73F-725B-0655-010840CE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4BAB8-5E37-AEAD-13A1-7A047258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160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3C94B0-B46C-52D8-B125-F7CAF5625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FEC9B-374F-DD05-1167-E65EB68D1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EDBAC-3C03-958B-EB45-16E3B2272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4B8E3-6783-4396-A24F-10012FEA9F8C}" type="datetimeFigureOut">
              <a:rPr lang="en-AU" smtClean="0"/>
              <a:t>11/09/2023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DE5CB-D6F2-A1CA-8B1A-165D8ECB7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68453-4179-9224-A499-D4A35A031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D87AF-1F1D-400B-AE38-FE579DE417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631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plant&#10;&#10;Description automatically generated">
            <a:extLst>
              <a:ext uri="{FF2B5EF4-FFF2-40B4-BE49-F238E27FC236}">
                <a16:creationId xmlns:a16="http://schemas.microsoft.com/office/drawing/2014/main" id="{FD5A1DDE-0313-3BEE-5071-3CA6CD108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59" y="643466"/>
            <a:ext cx="917048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09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5194F7-C029-CBF9-4EF3-A35F21101B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417468"/>
              </p:ext>
            </p:extLst>
          </p:nvPr>
        </p:nvGraphicFramePr>
        <p:xfrm>
          <a:off x="1134426" y="627964"/>
          <a:ext cx="9442133" cy="531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99945AA-40AE-A27B-D376-9CF30D2478BF}"/>
              </a:ext>
            </a:extLst>
          </p:cNvPr>
          <p:cNvSpPr txBox="1"/>
          <p:nvPr/>
        </p:nvSpPr>
        <p:spPr>
          <a:xfrm>
            <a:off x="1238885" y="6136640"/>
            <a:ext cx="842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FAO world crop areas for hemp (hectares) sans North America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271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9945AA-40AE-A27B-D376-9CF30D2478BF}"/>
              </a:ext>
            </a:extLst>
          </p:cNvPr>
          <p:cNvSpPr txBox="1"/>
          <p:nvPr/>
        </p:nvSpPr>
        <p:spPr>
          <a:xfrm>
            <a:off x="1238885" y="6136640"/>
            <a:ext cx="928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FAO hemp producing countries (percent area of world – 74K Ha) sans North America</a:t>
            </a:r>
            <a:endParaRPr lang="en-AU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9EDA09B-D72D-CC1E-8ABA-356E79A3D8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030425"/>
              </p:ext>
            </p:extLst>
          </p:nvPr>
        </p:nvGraphicFramePr>
        <p:xfrm>
          <a:off x="847407" y="1001433"/>
          <a:ext cx="9127808" cy="5135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706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9945AA-40AE-A27B-D376-9CF30D2478BF}"/>
              </a:ext>
            </a:extLst>
          </p:cNvPr>
          <p:cNvSpPr txBox="1"/>
          <p:nvPr/>
        </p:nvSpPr>
        <p:spPr>
          <a:xfrm>
            <a:off x="1238885" y="6136640"/>
            <a:ext cx="842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 industrial hemp production areas since 2016-17 (ha) – source Australian Hemp Council (AHC) and the Australian Association of Hemp Regulators</a:t>
            </a:r>
            <a:endParaRPr lang="en-AU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183A854-D6B0-09CF-3C81-32C7EA30BC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597214"/>
              </p:ext>
            </p:extLst>
          </p:nvPr>
        </p:nvGraphicFramePr>
        <p:xfrm>
          <a:off x="978217" y="870267"/>
          <a:ext cx="9261158" cy="5210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74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A0BA-3B03-32EF-850E-450F7AAD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Product yields per ha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24AFE26-BDCE-5981-CD53-B55D1D59C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80101"/>
              </p:ext>
            </p:extLst>
          </p:nvPr>
        </p:nvGraphicFramePr>
        <p:xfrm>
          <a:off x="838200" y="1933575"/>
          <a:ext cx="10515600" cy="3624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240">
                  <a:extLst>
                    <a:ext uri="{9D8B030D-6E8A-4147-A177-3AD203B41FA5}">
                      <a16:colId xmlns:a16="http://schemas.microsoft.com/office/drawing/2014/main" val="827972475"/>
                    </a:ext>
                  </a:extLst>
                </a:gridCol>
                <a:gridCol w="1849120">
                  <a:extLst>
                    <a:ext uri="{9D8B030D-6E8A-4147-A177-3AD203B41FA5}">
                      <a16:colId xmlns:a16="http://schemas.microsoft.com/office/drawing/2014/main" val="3524632993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2569504976"/>
                    </a:ext>
                  </a:extLst>
                </a:gridCol>
                <a:gridCol w="2052320">
                  <a:extLst>
                    <a:ext uri="{9D8B030D-6E8A-4147-A177-3AD203B41FA5}">
                      <a16:colId xmlns:a16="http://schemas.microsoft.com/office/drawing/2014/main" val="3682940354"/>
                    </a:ext>
                  </a:extLst>
                </a:gridCol>
                <a:gridCol w="2037080">
                  <a:extLst>
                    <a:ext uri="{9D8B030D-6E8A-4147-A177-3AD203B41FA5}">
                      <a16:colId xmlns:a16="http://schemas.microsoft.com/office/drawing/2014/main" val="2412798100"/>
                    </a:ext>
                  </a:extLst>
                </a:gridCol>
              </a:tblGrid>
              <a:tr h="727348">
                <a:tc>
                  <a:txBody>
                    <a:bodyPr/>
                    <a:lstStyle/>
                    <a:p>
                      <a:r>
                        <a:rPr lang="en-AU" dirty="0"/>
                        <a:t>CROP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Grain (t/ha)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Flower (t/ha)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Fibre (t/ha)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Hurd (t/ha)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417328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r>
                        <a:rPr lang="en-AU" dirty="0"/>
                        <a:t>Grain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0.5 –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0.3 – 0.9</a:t>
                      </a:r>
                    </a:p>
                    <a:p>
                      <a:r>
                        <a:rPr lang="en-AU" dirty="0"/>
                        <a:t>&lt;100 Kt/</a:t>
                      </a:r>
                      <a:r>
                        <a:rPr lang="en-AU" dirty="0" err="1"/>
                        <a:t>yr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0.9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557669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r>
                        <a:rPr lang="en-AU" dirty="0"/>
                        <a:t>Biomass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1.5 –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3 – 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0873"/>
                  </a:ext>
                </a:extLst>
              </a:tr>
              <a:tr h="530207">
                <a:tc>
                  <a:txBody>
                    <a:bodyPr/>
                    <a:lstStyle/>
                    <a:p>
                      <a:r>
                        <a:rPr lang="en-AU" dirty="0"/>
                        <a:t>Dual (grain/biomass)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0.5 – 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0.5 –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2.5 – 3.5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29846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r>
                        <a:rPr lang="en-AU" dirty="0"/>
                        <a:t>Dual (flower/biomass)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1 – 1.5 </a:t>
                      </a:r>
                    </a:p>
                    <a:p>
                      <a:r>
                        <a:rPr lang="en-AU" sz="1400" dirty="0"/>
                        <a:t>(10 – 50 kg of CBD/ha)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0.5 –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2.5 – 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89577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r>
                        <a:rPr lang="en-AU" dirty="0"/>
                        <a:t>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2.7 (average)</a:t>
                      </a:r>
                    </a:p>
                    <a:p>
                      <a:r>
                        <a:rPr lang="en-AU" dirty="0"/>
                        <a:t>25 Mt/</a:t>
                      </a:r>
                      <a:r>
                        <a:rPr lang="en-AU" dirty="0" err="1"/>
                        <a:t>yr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281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2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71949" y="287999"/>
            <a:ext cx="11159612" cy="828000"/>
          </a:xfrm>
        </p:spPr>
        <p:txBody>
          <a:bodyPr/>
          <a:lstStyle/>
          <a:p>
            <a:r>
              <a:rPr lang="en-AU" dirty="0"/>
              <a:t>World natural fibre (vegetable) production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158024"/>
              </p:ext>
            </p:extLst>
          </p:nvPr>
        </p:nvGraphicFramePr>
        <p:xfrm>
          <a:off x="745201" y="1115999"/>
          <a:ext cx="9729759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04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mmittee Transcript Document" ma:contentTypeID="0x010100A6113086DC73B842B7D060591F1D1F2D020200C0720D9A5485ED45ADC2FF5EDE309FA7" ma:contentTypeVersion="36" ma:contentTypeDescription="Create a new document." ma:contentTypeScope="" ma:versionID="e52877d7feab36bfeddb7f8cc9f5d553">
  <xsd:schema xmlns:xsd="http://www.w3.org/2001/XMLSchema" xmlns:xs="http://www.w3.org/2001/XMLSchema" xmlns:p="http://schemas.microsoft.com/office/2006/metadata/properties" xmlns:ns2="46c61757-ad04-49d5-a16a-4020ae46aeb3" xmlns:ns3="c35bed46-8fc3-45b8-8dd6-aacfd9839516" targetNamespace="http://schemas.microsoft.com/office/2006/metadata/properties" ma:root="true" ma:fieldsID="5fb501309d8927c6d13cd514116a9ed7" ns2:_="" ns3:_="">
    <xsd:import namespace="46c61757-ad04-49d5-a16a-4020ae46aeb3"/>
    <xsd:import namespace="c35bed46-8fc3-45b8-8dd6-aacfd9839516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Witness_x005f_x0020_Id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4609796-0e07-4ed4-af15-6fdaafe780e0}" ma:internalName="TaxCatchAll" ma:showField="CatchAllData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4609796-0e07-4ed4-af15-6fdaafe780e0}" ma:internalName="TaxCatchAllLabel" ma:readOnly="true" ma:showField="CatchAllDataLabel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Witness_x005f_x0020_Id" ma:index="21" nillable="true" ma:displayName="Witness Id" ma:internalName="Witness_x0020_Id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bed46-8fc3-45b8-8dd6-aacfd9839516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6c61757-ad04-49d5-a16a-4020ae46aeb3">
      <Value>82</Value>
      <Value>162</Value>
      <Value>2</Value>
      <Value>1</Value>
    </TaxCatchAll>
    <Business_x005f_x0020_Identifier xmlns="46c61757-ad04-49d5-a16a-4020ae46aeb3">6993</Business_x005f_x0020_Identifier>
    <MemberTaxHTField0 xmlns="c35bed46-8fc3-45b8-8dd6-aacfd9839516">
      <Terms xmlns="http://schemas.microsoft.com/office/infopath/2007/PartnerControls"/>
    </MemberTaxHTField0>
    <Witness_x005f_x0020_Id xmlns="46c61757-ad04-49d5-a16a-4020ae46aeb3">7262</Witness_x005f_x0020_Id>
    <Committee_x0020_Start_x0020_Date xmlns="46c61757-ad04-49d5-a16a-4020ae46aeb3">2011-02-08T00:00:00+00:00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Standing</TermName>
          <TermId xmlns="http://schemas.microsoft.com/office/infopath/2007/PartnerControls">c6eac104-10be-430c-9143-8ced1c7c473c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 Economy and Infrastructure Committee</TermName>
          <TermId xmlns="http://schemas.microsoft.com/office/infopath/2007/PartnerControls">62419f19-3c23-4e2a-baa8-0f4fd31bac70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6c85d7f4-b2da-4436-92e1-7df20d4cb55e</TermId>
        </TermInfo>
      </Terms>
    </m3eeb9610e9c4640880ac1fecc69d01a>
    <Committee_x0020_Inquiry_x0020_Start_x0020_Date xmlns="46c61757-ad04-49d5-a16a-4020ae46aeb3">2023-05-31T00:00:00+00:00</Committee_x0020_Inquiry_x0020_Start_x0020_Date>
    <Committee_x0020_Inquiry_x0020_End_x0020_Date xmlns="46c61757-ad04-49d5-a16a-4020ae46aeb3">2023-11-30T00:00:00+00:00</Committee_x0020_Inquiry_x0020_End_x0020_Date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the industrial hemp industry in Victoria</TermName>
          <TermId xmlns="http://schemas.microsoft.com/office/infopath/2007/PartnerControls">81e5dc7a-6a21-4bd2-944b-dfdc134f3034</TermId>
        </TermInfo>
      </Terms>
    </pf0be3ffd4e84049b08b651cf27bfd30>
    <DocumentKey xmlns="46c61757-ad04-49d5-a16a-4020ae46aeb3">witness-transcripts</DocumentKey>
    <_dlc_DocId xmlns="c35bed46-8fc3-45b8-8dd6-aacfd9839516">HKNRK37FCK6T-1016873845-4185</_dlc_DocId>
    <_dlc_DocIdUrl xmlns="c35bed46-8fc3-45b8-8dd6-aacfd9839516">
      <Url>https://pims-docs.parliament.vic.gov.au/lcdocs/_layouts/15/DocIdRedir.aspx?ID=HKNRK37FCK6T-1016873845-4185</Url>
      <Description>HKNRK37FCK6T-1016873845-4185</Description>
    </_dlc_DocIdUrl>
  </documentManagement>
</p:properties>
</file>

<file path=customXml/item4.xml><?xml version="1.0" encoding="utf-8"?>
<?mso-contentType ?>
<SharedContentType xmlns="Microsoft.SharePoint.Taxonomy.ContentTypeSync" SourceId="64323c1c-cbf1-4b15-a593-91e189a21d22" ContentTypeId="0x010100A6113086DC73B842B7D060591F1D1F2D0202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79EFCE4-6DE8-499B-B776-5AF375FA06A9}"/>
</file>

<file path=customXml/itemProps2.xml><?xml version="1.0" encoding="utf-8"?>
<ds:datastoreItem xmlns:ds="http://schemas.openxmlformats.org/officeDocument/2006/customXml" ds:itemID="{419A939F-B6FC-4097-82A1-56BB47B9BDEA}"/>
</file>

<file path=customXml/itemProps3.xml><?xml version="1.0" encoding="utf-8"?>
<ds:datastoreItem xmlns:ds="http://schemas.openxmlformats.org/officeDocument/2006/customXml" ds:itemID="{8355084D-A1D8-4017-9044-6A533EDD9E30}"/>
</file>

<file path=customXml/itemProps4.xml><?xml version="1.0" encoding="utf-8"?>
<ds:datastoreItem xmlns:ds="http://schemas.openxmlformats.org/officeDocument/2006/customXml" ds:itemID="{32AAD818-8679-4E21-AAC6-FD4FB983F23A}"/>
</file>

<file path=customXml/itemProps5.xml><?xml version="1.0" encoding="utf-8"?>
<ds:datastoreItem xmlns:ds="http://schemas.openxmlformats.org/officeDocument/2006/customXml" ds:itemID="{AF683D4E-BB86-46EC-85DB-3373381839B9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193</Words>
  <Application>Microsoft Office PowerPoint</Application>
  <PresentationFormat>Widescreen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Product yields per ha</vt:lpstr>
      <vt:lpstr>World natural fibre (vegetable) production</vt:lpstr>
    </vt:vector>
  </TitlesOfParts>
  <Company>CSIRO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Gordon, Stuart (A&amp;F, Werribee SnydRd)</dc:creator>
  <cp:lastModifiedBy>Gordon, Stuart (A&amp;F, Werribee SnydRd)</cp:lastModifiedBy>
  <cp:revision>2</cp:revision>
  <dcterms:created xsi:type="dcterms:W3CDTF">2023-09-10T23:02:49Z</dcterms:created>
  <dcterms:modified xsi:type="dcterms:W3CDTF">2023-09-11T00:57:34Z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0x010100A6113086DC73B842B7D060591F1D1F2D020200C0720D9A5485ED45ADC2FF5EDE309FA7</vt:lpwstr>
  </property>
  <property fmtid="{D5CDD505-2E9C-101B-9397-08002B2CF9AE}" pid="3" name="Hansard Member">
    <vt:lpwstr/>
  </property>
  <property fmtid="{D5CDD505-2E9C-101B-9397-08002B2CF9AE}" pid="4" name="Committee Type">
    <vt:lpwstr>82;#Standing|c6eac104-10be-430c-9143-8ced1c7c473c</vt:lpwstr>
  </property>
  <property fmtid="{D5CDD505-2E9C-101B-9397-08002B2CF9AE}" pid="5" name="Committee Inquiry">
    <vt:lpwstr>162;#Inquiry into the industrial hemp industry in Victoria|81e5dc7a-6a21-4bd2-944b-dfdc134f3034</vt:lpwstr>
  </property>
  <property fmtid="{D5CDD505-2E9C-101B-9397-08002B2CF9AE}" pid="6" name="House">
    <vt:lpwstr>1;#Legislative Council|6c85d7f4-b2da-4436-92e1-7df20d4cb55e</vt:lpwstr>
  </property>
  <property fmtid="{D5CDD505-2E9C-101B-9397-08002B2CF9AE}" pid="7" name="Committee">
    <vt:lpwstr>2;#Legislative Council Economy and Infrastructure Committee|62419f19-3c23-4e2a-baa8-0f4fd31bac70</vt:lpwstr>
  </property>
  <property fmtid="{D5CDD505-2E9C-101B-9397-08002B2CF9AE}" pid="8" name="_dlc_DocIdItemGuid">
    <vt:lpwstr>e0e274ce-c33f-4410-be06-fcce10e221c5</vt:lpwstr>
  </property>
</Properties>
</file>