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66" r:id="rId3"/>
    <p:sldId id="325" r:id="rId4"/>
    <p:sldId id="326" r:id="rId5"/>
    <p:sldId id="327" r:id="rId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5E"/>
    <a:srgbClr val="004A57"/>
    <a:srgbClr val="006073"/>
    <a:srgbClr val="005C6E"/>
    <a:srgbClr val="FFFFFF"/>
    <a:srgbClr val="3C9E6D"/>
    <a:srgbClr val="76CBC1"/>
    <a:srgbClr val="FFBAA7"/>
    <a:srgbClr val="89D3AE"/>
    <a:srgbClr val="85D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655" autoAdjust="0"/>
  </p:normalViewPr>
  <p:slideViewPr>
    <p:cSldViewPr>
      <p:cViewPr varScale="1">
        <p:scale>
          <a:sx n="83" d="100"/>
          <a:sy n="83" d="100"/>
        </p:scale>
        <p:origin x="1164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2064" y="-18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customXml" Target="../customXml/item5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4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1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8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8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7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9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05064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spcBef>
                <a:spcPts val="400"/>
              </a:spcBef>
              <a:spcAft>
                <a:spcPts val="2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716016" y="1654145"/>
            <a:ext cx="4427984" cy="4081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Grp="1"/>
          </p:cNvSpPr>
          <p:nvPr>
            <p:ph idx="1" hasCustomPrompt="1"/>
          </p:nvPr>
        </p:nvSpPr>
        <p:spPr>
          <a:xfrm>
            <a:off x="971600" y="2497460"/>
            <a:ext cx="3600400" cy="25130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Issue 1</a:t>
            </a:r>
          </a:p>
          <a:p>
            <a:pPr lvl="0"/>
            <a:r>
              <a:rPr lang="en-US" dirty="0"/>
              <a:t>Issue 2</a:t>
            </a:r>
          </a:p>
          <a:p>
            <a:pPr lvl="0"/>
            <a:r>
              <a:rPr lang="en-US" dirty="0"/>
              <a:t>Issue 3</a:t>
            </a:r>
          </a:p>
          <a:p>
            <a:pPr lvl="0"/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5292080" y="817273"/>
            <a:ext cx="3168352" cy="676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800" kern="1200" spc="-100" baseline="0">
                <a:solidFill>
                  <a:schemeClr val="accent2"/>
                </a:solidFill>
                <a:latin typeface="Swis721 BdRnd BT" panose="020F07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Next</a:t>
            </a:r>
            <a:r>
              <a:rPr lang="en-US" baseline="0" dirty="0">
                <a:solidFill>
                  <a:schemeClr val="accent1"/>
                </a:solidFill>
              </a:rPr>
              <a:t> steps: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2"/>
          <p:cNvSpPr>
            <a:spLocks noGrp="1"/>
          </p:cNvSpPr>
          <p:nvPr>
            <p:ph idx="11" hasCustomPrompt="1"/>
          </p:nvPr>
        </p:nvSpPr>
        <p:spPr>
          <a:xfrm>
            <a:off x="5004048" y="2497460"/>
            <a:ext cx="3600400" cy="25130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pPr lvl="0"/>
            <a:r>
              <a:rPr lang="en-US" dirty="0"/>
              <a:t>Step 1</a:t>
            </a:r>
          </a:p>
          <a:p>
            <a:pPr lvl="0"/>
            <a:r>
              <a:rPr lang="en-US" dirty="0"/>
              <a:t>Step 2</a:t>
            </a:r>
          </a:p>
          <a:p>
            <a:pPr lvl="0"/>
            <a:r>
              <a:rPr lang="en-US" dirty="0"/>
              <a:t>Step 3</a:t>
            </a:r>
          </a:p>
          <a:p>
            <a:pPr lvl="0"/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952423" y="5234966"/>
            <a:ext cx="2133600" cy="304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 spc="-50" baseline="0">
                <a:solidFill>
                  <a:schemeClr val="accent5"/>
                </a:solidFill>
                <a:latin typeface="Swis721 BdRnd BT" panose="020F07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 February 2018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342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6" y="105241"/>
            <a:ext cx="815102" cy="32376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52423" y="1961138"/>
            <a:ext cx="361957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dirty="0">
                <a:solidFill>
                  <a:schemeClr val="accent1"/>
                </a:solidFill>
                <a:latin typeface="Swis721 BdRnd BT" panose="020F0704020202020204" pitchFamily="34" charset="0"/>
              </a:rPr>
              <a:t>Issues: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004048" y="1961138"/>
            <a:ext cx="361957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dirty="0">
                <a:solidFill>
                  <a:schemeClr val="accent3"/>
                </a:solidFill>
                <a:latin typeface="Swis721 BdRnd BT" panose="020F0704020202020204" pitchFamily="34" charset="0"/>
              </a:rPr>
              <a:t>Next steps: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71600" y="843626"/>
            <a:ext cx="7639000" cy="676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Council briefing/EMT header slide</a:t>
            </a:r>
          </a:p>
        </p:txBody>
      </p:sp>
    </p:spTree>
    <p:extLst>
      <p:ext uri="{BB962C8B-B14F-4D97-AF65-F5344CB8AC3E}">
        <p14:creationId xmlns:p14="http://schemas.microsoft.com/office/powerpoint/2010/main" val="3053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 hasCustomPrompt="1"/>
          </p:nvPr>
        </p:nvSpPr>
        <p:spPr>
          <a:xfrm>
            <a:off x="971600" y="3794968"/>
            <a:ext cx="7713676" cy="646708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kern="100" baseline="0">
                <a:solidFill>
                  <a:schemeClr val="accent1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5197760"/>
            <a:ext cx="2133600" cy="304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-50" baseline="0">
                <a:solidFill>
                  <a:schemeClr val="accent5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9 February 2018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5342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6" y="105241"/>
            <a:ext cx="815102" cy="3237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34988"/>
            <a:ext cx="9144000" cy="31861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1"/>
            <a:ext cx="4572001" cy="57309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itle 11"/>
          <p:cNvSpPr>
            <a:spLocks noGrp="1"/>
          </p:cNvSpPr>
          <p:nvPr>
            <p:ph type="ctrTitle" hasCustomPrompt="1"/>
          </p:nvPr>
        </p:nvSpPr>
        <p:spPr>
          <a:xfrm>
            <a:off x="971601" y="1357333"/>
            <a:ext cx="3384377" cy="900100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kern="100" baseline="0">
                <a:solidFill>
                  <a:schemeClr val="accent2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5197760"/>
            <a:ext cx="2133600" cy="304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-50" baseline="0">
                <a:solidFill>
                  <a:schemeClr val="accent5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9 February 2018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6" y="105241"/>
            <a:ext cx="815102" cy="32376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71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66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457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2"/>
          <a:stretch/>
        </p:blipFill>
        <p:spPr>
          <a:xfrm>
            <a:off x="-36512" y="0"/>
            <a:ext cx="9180512" cy="368779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 hasCustomPrompt="1"/>
          </p:nvPr>
        </p:nvSpPr>
        <p:spPr>
          <a:xfrm>
            <a:off x="921946" y="3937620"/>
            <a:ext cx="3024336" cy="846603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kern="100" baseline="0">
                <a:solidFill>
                  <a:schemeClr val="accent3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5197760"/>
            <a:ext cx="2133600" cy="304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-50" baseline="0">
                <a:solidFill>
                  <a:schemeClr val="accent5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9 February 2018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26640" y="5180754"/>
            <a:ext cx="9144000" cy="5342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6" y="5285995"/>
            <a:ext cx="815102" cy="3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6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457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36512" y="-94828"/>
            <a:ext cx="985098" cy="2808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36512" y="0"/>
            <a:ext cx="9180512" cy="5342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6" y="105241"/>
            <a:ext cx="815102" cy="323763"/>
          </a:xfrm>
          <a:prstGeom prst="rect">
            <a:avLst/>
          </a:prstGeom>
        </p:spPr>
      </p:pic>
      <p:sp>
        <p:nvSpPr>
          <p:cNvPr id="13" name="Title 11"/>
          <p:cNvSpPr>
            <a:spLocks noGrp="1"/>
          </p:cNvSpPr>
          <p:nvPr>
            <p:ph type="ctrTitle" hasCustomPrompt="1"/>
          </p:nvPr>
        </p:nvSpPr>
        <p:spPr>
          <a:xfrm>
            <a:off x="971600" y="3794968"/>
            <a:ext cx="7713676" cy="646708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kern="100" baseline="0">
                <a:solidFill>
                  <a:schemeClr val="accent1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5197760"/>
            <a:ext cx="2133600" cy="304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-50" baseline="0">
                <a:solidFill>
                  <a:schemeClr val="accent5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9 February 2018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36512" y="2569467"/>
            <a:ext cx="985098" cy="888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290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843626"/>
            <a:ext cx="7639000" cy="676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5197760"/>
            <a:ext cx="2133600" cy="304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-50" baseline="0">
                <a:solidFill>
                  <a:schemeClr val="accent5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9 February 2018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1600" y="457233"/>
            <a:ext cx="2592288" cy="1260140"/>
          </a:xfrm>
        </p:spPr>
        <p:txBody>
          <a:bodyPr anchor="b" anchorCtr="0"/>
          <a:lstStyle>
            <a:lvl1pPr algn="l">
              <a:defRPr sz="2800" b="0" cap="none" baseline="0">
                <a:solidFill>
                  <a:schemeClr val="accent1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2"/>
          <p:cNvSpPr>
            <a:spLocks noGrp="1"/>
          </p:cNvSpPr>
          <p:nvPr>
            <p:ph idx="10"/>
          </p:nvPr>
        </p:nvSpPr>
        <p:spPr>
          <a:xfrm>
            <a:off x="4139952" y="1477347"/>
            <a:ext cx="4032448" cy="3780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5197760"/>
            <a:ext cx="2133600" cy="304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-50" baseline="0">
                <a:solidFill>
                  <a:schemeClr val="accent5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9 February 2018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5342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6" y="105241"/>
            <a:ext cx="815102" cy="323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1600" y="457233"/>
            <a:ext cx="5544616" cy="1260140"/>
          </a:xfrm>
        </p:spPr>
        <p:txBody>
          <a:bodyPr anchor="b" anchorCtr="0"/>
          <a:lstStyle>
            <a:lvl1pPr algn="l">
              <a:defRPr sz="2800" b="0" cap="none" baseline="0">
                <a:solidFill>
                  <a:schemeClr val="accent1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2"/>
          <p:cNvSpPr>
            <a:spLocks noGrp="1"/>
          </p:cNvSpPr>
          <p:nvPr>
            <p:ph idx="10"/>
          </p:nvPr>
        </p:nvSpPr>
        <p:spPr>
          <a:xfrm>
            <a:off x="971601" y="2137420"/>
            <a:ext cx="7200801" cy="3120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5197760"/>
            <a:ext cx="2133600" cy="304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-50" baseline="0">
                <a:solidFill>
                  <a:schemeClr val="accent5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9 February 2018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42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6" y="105241"/>
            <a:ext cx="815102" cy="3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2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71600" y="2017407"/>
            <a:ext cx="3312368" cy="144016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843626"/>
            <a:ext cx="7639000" cy="676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/>
          </p:cNvSpPr>
          <p:nvPr>
            <p:ph idx="11"/>
          </p:nvPr>
        </p:nvSpPr>
        <p:spPr>
          <a:xfrm>
            <a:off x="971600" y="3697593"/>
            <a:ext cx="3312368" cy="144016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3800" y="1993900"/>
            <a:ext cx="3168650" cy="15843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04048" y="3793604"/>
            <a:ext cx="3168650" cy="15843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405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57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42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843626"/>
            <a:ext cx="7639000" cy="676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2257434"/>
            <a:ext cx="7639000" cy="27530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5197760"/>
            <a:ext cx="2133600" cy="304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-50" baseline="0">
                <a:solidFill>
                  <a:schemeClr val="accent5"/>
                </a:solidFill>
                <a:latin typeface="Swis721 BdRnd BT" panose="020F0704020202020204" pitchFamily="34" charset="0"/>
              </a:defRPr>
            </a:lvl1pPr>
          </a:lstStyle>
          <a:p>
            <a:r>
              <a:rPr lang="en-US" dirty="0"/>
              <a:t>9 February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6" y="105241"/>
            <a:ext cx="815102" cy="3237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7" r:id="rId3"/>
    <p:sldLayoutId id="2147483656" r:id="rId4"/>
    <p:sldLayoutId id="2147483661" r:id="rId5"/>
    <p:sldLayoutId id="2147483650" r:id="rId6"/>
    <p:sldLayoutId id="2147483651" r:id="rId7"/>
    <p:sldLayoutId id="2147483660" r:id="rId8"/>
    <p:sldLayoutId id="2147483658" r:id="rId9"/>
  </p:sldLayoutIdLst>
  <p:txStyles>
    <p:titleStyle>
      <a:lvl1pPr algn="l" rtl="0" eaLnBrk="1" latinLnBrk="0" hangingPunct="1">
        <a:spcBef>
          <a:spcPct val="0"/>
        </a:spcBef>
        <a:buNone/>
        <a:defRPr sz="2800" kern="1200" spc="-100" baseline="0">
          <a:solidFill>
            <a:schemeClr val="accent2"/>
          </a:solidFill>
          <a:latin typeface="Swis721 BdRnd BT" panose="020F0704020202020204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ctrTitle"/>
          </p:nvPr>
        </p:nvSpPr>
        <p:spPr>
          <a:xfrm>
            <a:off x="982650" y="3650952"/>
            <a:ext cx="7981837" cy="646708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Duplicate Soft Bold" pitchFamily="50" charset="0"/>
              </a:rPr>
              <a:t>Parliament of Victoria </a:t>
            </a:r>
            <a:br>
              <a:rPr lang="en-US" sz="2700" dirty="0">
                <a:latin typeface="Duplicate Soft Bold" pitchFamily="50" charset="0"/>
              </a:rPr>
            </a:br>
            <a:r>
              <a:rPr lang="en-US" sz="2700" dirty="0">
                <a:latin typeface="Duplicate Soft Bold" pitchFamily="50" charset="0"/>
              </a:rPr>
              <a:t>Legislative Assembly Environment and Planning Committee </a:t>
            </a:r>
            <a:endParaRPr lang="en-US" sz="2400" dirty="0">
              <a:latin typeface="Duplicate Soft Bold" pitchFamily="50" charset="0"/>
            </a:endParaRPr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984365" y="4441676"/>
            <a:ext cx="7980123" cy="1080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Duplicate Soft Medium" pitchFamily="50" charset="0"/>
              </a:rPr>
              <a:t>Inquiry into the supply of homes in regional Victoria</a:t>
            </a:r>
          </a:p>
          <a:p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Duplicate Soft Medium" pitchFamily="50" charset="0"/>
              </a:rPr>
              <a:t>Surf Coast Shire Submission presented by Chris Pike and Kate Sullivan</a:t>
            </a:r>
          </a:p>
          <a:p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Duplicate Soft Medium" pitchFamily="50" charset="0"/>
              </a:rPr>
              <a:t>24 February 2025</a:t>
            </a:r>
          </a:p>
        </p:txBody>
      </p:sp>
    </p:spTree>
    <p:extLst>
      <p:ext uri="{BB962C8B-B14F-4D97-AF65-F5344CB8AC3E}">
        <p14:creationId xmlns:p14="http://schemas.microsoft.com/office/powerpoint/2010/main" val="401326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8144" y="49188"/>
            <a:ext cx="3168352" cy="44523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Duplicate Soft Medium" pitchFamily="50" charset="0"/>
              </a:rPr>
              <a:t>Surf Coast Shire challenges</a:t>
            </a:r>
            <a:endParaRPr lang="en-AU" sz="2400" dirty="0">
              <a:solidFill>
                <a:schemeClr val="bg1"/>
              </a:solidFill>
              <a:latin typeface="Duplicate Soft Medium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1095B-E96A-C4D0-AF02-C17650FCC753}"/>
              </a:ext>
            </a:extLst>
          </p:cNvPr>
          <p:cNvSpPr txBox="1"/>
          <p:nvPr/>
        </p:nvSpPr>
        <p:spPr>
          <a:xfrm>
            <a:off x="216024" y="841276"/>
            <a:ext cx="8892480" cy="451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UNDER-UTILISED STOCK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third of houses don’t have permanent residents (holiday houses, short term rental)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55% of houses have at least two spare bedrooms 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Cost of infrastructure for new areas is 2-4 times more than utilising existing housing/areas.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DIVERSITY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85% 3+ bedrooms which don't match our changing population 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Development industry generally reluctant to explore diversity e.g. 1 &amp; 2 bedroom. 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CONSTRAINED DEVELOPABLE LAND 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Three-quarters of the Shire is National Park, Coastal Marine Park, Distinctive Area, agricultural 	land. Future growth directed to remainder of land within Torquay and Winchelsea. 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HOUSING IS UNAFFORDABLE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Long-term rental is unavailable at affordable price points – since 2019, vacancy rates dropped 	to 0.6%  median rent increased by 33%, median house price increased by 50%.</a:t>
            </a:r>
          </a:p>
          <a:p>
            <a:pPr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Surf Coast Shire fastest growing municipality in Victoria recording an annual average pop. 	growth rate of 4.1% between 2016 and 2021 (Vic ~2%).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E9127B-FF03-5EDB-21AE-C4FA9A509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2644134"/>
            <a:ext cx="282796" cy="308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B2CEAC-E100-A00E-44C7-66122412F4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027" y="2257980"/>
            <a:ext cx="516012" cy="367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65904E-64D3-7D2D-D7BE-9E4E04FD3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32" y="1150453"/>
            <a:ext cx="899770" cy="306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1E9D98-5A68-2AC7-0B26-B6B91EA0236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032" y="1441135"/>
            <a:ext cx="315770" cy="3176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F9546-4946-C11A-887D-A10531957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853" y="3327167"/>
            <a:ext cx="477607" cy="504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532C26-B71F-5110-7CA7-439CE148D0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8" y="4210676"/>
            <a:ext cx="498975" cy="460859"/>
          </a:xfrm>
          <a:prstGeom prst="rect">
            <a:avLst/>
          </a:prstGeom>
        </p:spPr>
      </p:pic>
      <p:pic>
        <p:nvPicPr>
          <p:cNvPr id="5" name="Graphic 4" descr="Bar graph with upward trend outline">
            <a:extLst>
              <a:ext uri="{FF2B5EF4-FFF2-40B4-BE49-F238E27FC236}">
                <a16:creationId xmlns:a16="http://schemas.microsoft.com/office/drawing/2014/main" id="{C015E03D-F123-371B-69DC-4C6CA42F3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927" y="4813336"/>
            <a:ext cx="516012" cy="516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318AFC-45DA-409A-9C24-73742D4D5DF4}"/>
              </a:ext>
            </a:extLst>
          </p:cNvPr>
          <p:cNvSpPr txBox="1"/>
          <p:nvPr/>
        </p:nvSpPr>
        <p:spPr>
          <a:xfrm>
            <a:off x="880508" y="1726668"/>
            <a:ext cx="4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$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632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2120" y="49188"/>
            <a:ext cx="3600400" cy="44523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Duplicate Soft Medium" pitchFamily="50" charset="0"/>
              </a:rPr>
              <a:t>Current activities under way</a:t>
            </a:r>
            <a:endParaRPr lang="en-AU" sz="2400" dirty="0">
              <a:solidFill>
                <a:schemeClr val="bg1"/>
              </a:solidFill>
              <a:latin typeface="Duplicate Soft Medium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CB8439-B5D7-C1A2-E410-B6637487DC60}"/>
              </a:ext>
            </a:extLst>
          </p:cNvPr>
          <p:cNvSpPr txBox="1"/>
          <p:nvPr/>
        </p:nvSpPr>
        <p:spPr>
          <a:xfrm>
            <a:off x="122506" y="781534"/>
            <a:ext cx="7056784" cy="434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Plan (2021-2025) priority to ‘improve access to affordable residential accommodation’ and resource dedicated to housing</a:t>
            </a:r>
          </a:p>
          <a:p>
            <a:pPr marL="285750" indent="-285750"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Worker Accommodation Crisis Declaration (2021)</a:t>
            </a:r>
          </a:p>
          <a:p>
            <a:pPr marL="285750" indent="-285750"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Completing Urban Futures Strategy guiding location and type of future housing</a:t>
            </a:r>
          </a:p>
          <a:p>
            <a:pPr marL="742950" lvl="1" indent="-28575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Winchelsea Place Plan/ Structure Plan ( will grow from 2,800 up to 18,000 residents)</a:t>
            </a:r>
          </a:p>
          <a:p>
            <a:pPr marL="742950" lvl="1" indent="-28575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Messmate Road, Torquay Precinct Plan (~ 5-6,000 residents)</a:t>
            </a:r>
          </a:p>
          <a:p>
            <a:pPr marL="742950" lvl="1" indent="-28575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Torquay infill housing development e.g. Torquay CBD ( ~2,000 residents)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Affordable Accommodation Action Plan (2024)</a:t>
            </a:r>
          </a:p>
          <a:p>
            <a:pPr marL="742950" lvl="1" indent="-285750">
              <a:lnSpc>
                <a:spcPct val="101000"/>
              </a:lnSpc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 Projects on council land in Winchelsea (10 dwellings), Aireys Inlet (20 dwellings) , Anglesea (~ 15-19 dwellings) and Lorne (TBD)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035AA-55B8-923D-F796-846E1C5D7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643" y="4362116"/>
            <a:ext cx="1839038" cy="11958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00CF83-14EC-0FE2-4359-69781D0BFB73}"/>
              </a:ext>
            </a:extLst>
          </p:cNvPr>
          <p:cNvSpPr/>
          <p:nvPr/>
        </p:nvSpPr>
        <p:spPr>
          <a:xfrm>
            <a:off x="7175377" y="3838700"/>
            <a:ext cx="1839040" cy="268297"/>
          </a:xfrm>
          <a:prstGeom prst="rect">
            <a:avLst/>
          </a:prstGeom>
          <a:solidFill>
            <a:srgbClr val="0050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Duplicate Soft Medium" pitchFamily="50" charset="0"/>
              </a:rPr>
              <a:t>Draft Urban Future Strategy</a:t>
            </a:r>
            <a:endParaRPr lang="en-AU" sz="1000" dirty="0">
              <a:latin typeface="Duplicate Soft Medium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7BBFB9-2797-67A4-CE59-8948209ED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377" y="3056926"/>
            <a:ext cx="1839039" cy="835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EE11A-FDC1-595C-6B9B-AEC54D1CAB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95" b="7730"/>
          <a:stretch/>
        </p:blipFill>
        <p:spPr>
          <a:xfrm>
            <a:off x="7175377" y="4088502"/>
            <a:ext cx="1839039" cy="148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7065D6-97D5-14F9-514D-D4A3F7BF55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39"/>
          <a:stretch/>
        </p:blipFill>
        <p:spPr>
          <a:xfrm>
            <a:off x="7183202" y="677389"/>
            <a:ext cx="1843920" cy="2251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00CBB0-1009-5DE4-BC8E-FBDF56369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95" b="7730"/>
          <a:stretch/>
        </p:blipFill>
        <p:spPr>
          <a:xfrm>
            <a:off x="7175377" y="2784258"/>
            <a:ext cx="1839039" cy="1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0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0112" y="49188"/>
            <a:ext cx="3456384" cy="44523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Duplicate Soft Medium" pitchFamily="50" charset="0"/>
              </a:rPr>
              <a:t>Opportunities for action</a:t>
            </a:r>
            <a:endParaRPr lang="en-AU" sz="2400" dirty="0">
              <a:solidFill>
                <a:schemeClr val="bg1"/>
              </a:solidFill>
              <a:latin typeface="Duplicate Soft Medium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47225-C74E-E7A7-4A15-01DB0FB40F0C}"/>
              </a:ext>
            </a:extLst>
          </p:cNvPr>
          <p:cNvSpPr txBox="1"/>
          <p:nvPr/>
        </p:nvSpPr>
        <p:spPr>
          <a:xfrm>
            <a:off x="467544" y="1201316"/>
            <a:ext cx="7848872" cy="369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1000"/>
              </a:lnSpc>
              <a:spcBef>
                <a:spcPts val="400"/>
              </a:spcBef>
              <a:spcAft>
                <a:spcPts val="200"/>
              </a:spcAft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of the planning system to help deliver diversity and more affordable housing.</a:t>
            </a:r>
          </a:p>
          <a:p>
            <a:pPr marL="514350" indent="-514350">
              <a:lnSpc>
                <a:spcPct val="101000"/>
              </a:lnSpc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1000"/>
              </a:lnSpc>
              <a:spcBef>
                <a:spcPts val="400"/>
              </a:spcBef>
              <a:spcAft>
                <a:spcPts val="200"/>
              </a:spcAft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financial incentives to increase supply of affordable housing and long-term rental. </a:t>
            </a:r>
          </a:p>
          <a:p>
            <a:pPr marL="514350" indent="-514350">
              <a:lnSpc>
                <a:spcPct val="101000"/>
              </a:lnSpc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1000"/>
              </a:lnSpc>
              <a:spcBef>
                <a:spcPts val="400"/>
              </a:spcBef>
              <a:spcAft>
                <a:spcPts val="200"/>
              </a:spcAft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enabling infrastructure that encourages housing growth.</a:t>
            </a:r>
          </a:p>
        </p:txBody>
      </p:sp>
    </p:spTree>
    <p:extLst>
      <p:ext uri="{BB962C8B-B14F-4D97-AF65-F5344CB8AC3E}">
        <p14:creationId xmlns:p14="http://schemas.microsoft.com/office/powerpoint/2010/main" val="672947107"/>
      </p:ext>
    </p:extLst>
  </p:cSld>
  <p:clrMapOvr>
    <a:masterClrMapping/>
  </p:clrMapOvr>
</p:sld>
</file>

<file path=ppt/theme/theme1.xml><?xml version="1.0" encoding="utf-8"?>
<a:theme xmlns:a="http://schemas.openxmlformats.org/drawingml/2006/main" name="SCS_Brand2018">
  <a:themeElements>
    <a:clrScheme name="SCS_brand">
      <a:dk1>
        <a:srgbClr val="54565A"/>
      </a:dk1>
      <a:lt1>
        <a:srgbClr val="FFFFFF"/>
      </a:lt1>
      <a:dk2>
        <a:srgbClr val="003767"/>
      </a:dk2>
      <a:lt2>
        <a:srgbClr val="E74F3D"/>
      </a:lt2>
      <a:accent1>
        <a:srgbClr val="00788A"/>
      </a:accent1>
      <a:accent2>
        <a:srgbClr val="19D3C5"/>
      </a:accent2>
      <a:accent3>
        <a:srgbClr val="003767"/>
      </a:accent3>
      <a:accent4>
        <a:srgbClr val="E74F3D"/>
      </a:accent4>
      <a:accent5>
        <a:srgbClr val="54565A"/>
      </a:accent5>
      <a:accent6>
        <a:srgbClr val="000000"/>
      </a:accent6>
      <a:hlink>
        <a:srgbClr val="0070C0"/>
      </a:hlink>
      <a:folHlink>
        <a:srgbClr val="002060"/>
      </a:folHlink>
    </a:clrScheme>
    <a:fontScheme name="SCS_Swiss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3599A398073C574BBC5E7AB74D88AA51" ma:contentTypeVersion="25" ma:contentTypeDescription="Create a new document." ma:contentTypeScope="" ma:versionID="b7d2ffab65b8f55bd8c9de337be7d409">
  <xsd:schema xmlns:xsd="http://www.w3.org/2001/XMLSchema" xmlns:xs="http://www.w3.org/2001/XMLSchema" xmlns:p="http://schemas.microsoft.com/office/2006/metadata/properties" xmlns:ns2="46c61757-ad04-49d5-a16a-4020ae46aeb3" xmlns:ns3="474608a7-2664-4535-a61f-476faaff3ffa" targetNamespace="http://schemas.microsoft.com/office/2006/metadata/properties" ma:root="true" ma:fieldsID="782d1071733146b16537bca7c82528ed" ns2:_="" ns3:_="">
    <xsd:import namespace="46c61757-ad04-49d5-a16a-4020ae46aeb3"/>
    <xsd:import namespace="474608a7-2664-4535-a61f-476faaff3ffa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ce210bc-c733-4398-bbee-f8201098da96}" ma:internalName="TaxCatchAll" ma:showField="CatchAllData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4ce210bc-c733-4398-bbee-f8201098da96}" ma:internalName="TaxCatchAllLabel" ma:readOnly="true" ma:showField="CatchAllDataLabel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608a7-2664-4535-a61f-476faaff3ffa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10894</Business_x005f_x0020_Identifier>
    <Witness_x005f_x0020_Id xmlns="46c61757-ad04-49d5-a16a-4020ae46aeb3">12501,12502,12503,12504,12505,12506,12507</Witness_x005f_x0020_Id>
    <Committee_x0020_Start_x0020_Date xmlns="46c61757-ad04-49d5-a16a-4020ae46aeb3">2019-02-04T00:00:00+00:00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 Environment and Planning Committee</TermName>
          <TermId xmlns="http://schemas.microsoft.com/office/infopath/2007/PartnerControls">7771bd68-0b95-466c-9171-09ff64ec293d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</TermName>
          <TermId xmlns="http://schemas.microsoft.com/office/infopath/2007/PartnerControls">6c673155-7d05-493d-b777-dc8304e4811b</TermId>
        </TermInfo>
      </Terms>
    </m3eeb9610e9c4640880ac1fecc69d01a>
    <Committee_x0020_Inquiry_x0020_Start_x0020_Date xmlns="46c61757-ad04-49d5-a16a-4020ae46aeb3">2024-12-02T00:00:00+00:00</Committee_x0020_Inquiry_x0020_Start_x0020_Date>
    <Committee_x0020_Inquiry_x0020_End_x0020_Date xmlns="46c61757-ad04-49d5-a16a-4020ae46aeb3">2025-12-15T00:00:00+00:00</Committee_x0020_Inquiry_x0020_End_x0020_Date>
    <MemberTaxHTField0 xmlns="474608a7-2664-4535-a61f-476faaff3ffa">
      <Terms xmlns="http://schemas.microsoft.com/office/infopath/2007/PartnerControls"/>
    </MemberTaxHTField0>
    <TaxCatchAll xmlns="46c61757-ad04-49d5-a16a-4020ae46aeb3">
      <Value>1184</Value>
      <Value>199</Value>
      <Value>142</Value>
      <Value>1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Supply of Homes in Regional Victoria</TermName>
          <TermId xmlns="http://schemas.microsoft.com/office/infopath/2007/PartnerControls">d6afb8b5-e16d-4db6-b51c-147dc03cf69c</TermId>
        </TermInfo>
      </Terms>
    </pf0be3ffd4e84049b08b651cf27bfd30>
    <DocumentKey xmlns="46c61757-ad04-49d5-a16a-4020ae46aeb3">witness-transcripts</DocumentKey>
    <_dlc_DocId xmlns="474608a7-2664-4535-a61f-476faaff3ffa">JA5YY26XR4HT-577289029-9881</_dlc_DocId>
    <_dlc_DocIdUrl xmlns="474608a7-2664-4535-a61f-476faaff3ffa">
      <Url>https://pims-docs.parliament.vic.gov.au/ladocs/_layouts/15/DocIdRedir.aspx?ID=JA5YY26XR4HT-577289029-9881</Url>
      <Description>JA5YY26XR4HT-577289029-9881</Description>
    </_dlc_DocIdUrl>
  </documentManagement>
</p:properties>
</file>

<file path=customXml/itemProps1.xml><?xml version="1.0" encoding="utf-8"?>
<ds:datastoreItem xmlns:ds="http://schemas.openxmlformats.org/officeDocument/2006/customXml" ds:itemID="{F1B9D688-16E4-4B05-BDE4-0E6DA9AF765E}"/>
</file>

<file path=customXml/itemProps2.xml><?xml version="1.0" encoding="utf-8"?>
<ds:datastoreItem xmlns:ds="http://schemas.openxmlformats.org/officeDocument/2006/customXml" ds:itemID="{A52D9930-C55B-454A-A729-A62762877CBD}"/>
</file>

<file path=customXml/itemProps3.xml><?xml version="1.0" encoding="utf-8"?>
<ds:datastoreItem xmlns:ds="http://schemas.openxmlformats.org/officeDocument/2006/customXml" ds:itemID="{4C4882B2-8E40-4579-96ED-857D4EF1A9DA}"/>
</file>

<file path=customXml/itemProps4.xml><?xml version="1.0" encoding="utf-8"?>
<ds:datastoreItem xmlns:ds="http://schemas.openxmlformats.org/officeDocument/2006/customXml" ds:itemID="{01BD64EE-A908-44FE-9D6C-554912949682}"/>
</file>

<file path=customXml/itemProps5.xml><?xml version="1.0" encoding="utf-8"?>
<ds:datastoreItem xmlns:ds="http://schemas.openxmlformats.org/officeDocument/2006/customXml" ds:itemID="{9042428D-AC8A-4092-AD99-C8C79CF98141}"/>
</file>

<file path=docProps/app.xml><?xml version="1.0" encoding="utf-8"?>
<Properties xmlns="http://schemas.openxmlformats.org/officeDocument/2006/extended-properties" xmlns:vt="http://schemas.openxmlformats.org/officeDocument/2006/docPropsVTypes">
  <Template>SCS_Brand2018</Template>
  <TotalTime>0</TotalTime>
  <Words>384</Words>
  <Application>Microsoft Office PowerPoint</Application>
  <PresentationFormat>On-screen Show (16:10)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Duplicate Soft Bold</vt:lpstr>
      <vt:lpstr>Duplicate Soft Medium</vt:lpstr>
      <vt:lpstr>Swis721 BdRnd BT</vt:lpstr>
      <vt:lpstr>Swis721 BT</vt:lpstr>
      <vt:lpstr>SCS_Brand2018</vt:lpstr>
      <vt:lpstr>Parliament of Victoria  Legislative Assembly Environment and Planning Committee </vt:lpstr>
      <vt:lpstr>Surf Coast Shire challenges</vt:lpstr>
      <vt:lpstr>Current activities under way</vt:lpstr>
      <vt:lpstr>Opportunities for action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2018-02-14T00:52:41Z</dcterms:created>
  <dcterms:modified xsi:type="dcterms:W3CDTF">2025-03-03T23:30:44Z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  <property fmtid="{D5CDD505-2E9C-101B-9397-08002B2CF9AE}" pid="3" name="ContentTypeId">
    <vt:lpwstr>0x010100A6113086DC73B842B7D060591F1D1F2D0202003599A398073C574BBC5E7AB74D88AA51</vt:lpwstr>
  </property>
  <property fmtid="{D5CDD505-2E9C-101B-9397-08002B2CF9AE}" pid="4" name="Hansard Member">
    <vt:lpwstr/>
  </property>
  <property fmtid="{D5CDD505-2E9C-101B-9397-08002B2CF9AE}" pid="5" name="Committee Inquiry">
    <vt:lpwstr>1184;#Inquiry into the Supply of Homes in Regional Victoria|d6afb8b5-e16d-4db6-b51c-147dc03cf69c</vt:lpwstr>
  </property>
  <property fmtid="{D5CDD505-2E9C-101B-9397-08002B2CF9AE}" pid="6" name="House">
    <vt:lpwstr>1;#Legislative Assembly|6c673155-7d05-493d-b777-dc8304e4811b</vt:lpwstr>
  </property>
  <property fmtid="{D5CDD505-2E9C-101B-9397-08002B2CF9AE}" pid="7" name="Committee">
    <vt:lpwstr>142;#Legislative Assembly Environment and Planning Committee|7771bd68-0b95-466c-9171-09ff64ec293d</vt:lpwstr>
  </property>
  <property fmtid="{D5CDD505-2E9C-101B-9397-08002B2CF9AE}" pid="8" name="Committee Type">
    <vt:lpwstr>199;#Standing|c6eac104-10be-430c-9143-8ced1c7c473c</vt:lpwstr>
  </property>
  <property fmtid="{D5CDD505-2E9C-101B-9397-08002B2CF9AE}" pid="9" name="_dlc_DocIdItemGuid">
    <vt:lpwstr>9ae2f1fa-3dd3-4817-919c-0496a69e4532</vt:lpwstr>
  </property>
</Properties>
</file>