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</p:sldMasterIdLst>
  <p:notesMasterIdLst>
    <p:notesMasterId r:id="rId17"/>
  </p:notesMasterIdLst>
  <p:sldIdLst>
    <p:sldId id="2951" r:id="rId5"/>
    <p:sldId id="290" r:id="rId6"/>
    <p:sldId id="2970" r:id="rId7"/>
    <p:sldId id="2965" r:id="rId8"/>
    <p:sldId id="2964" r:id="rId9"/>
    <p:sldId id="2967" r:id="rId10"/>
    <p:sldId id="2966" r:id="rId11"/>
    <p:sldId id="2962" r:id="rId12"/>
    <p:sldId id="2958" r:id="rId13"/>
    <p:sldId id="2968" r:id="rId14"/>
    <p:sldId id="2969" r:id="rId15"/>
    <p:sldId id="2960" r:id="rId16"/>
  </p:sldIdLst>
  <p:sldSz cx="12192000" cy="6858000"/>
  <p:notesSz cx="6807200" cy="9939338"/>
  <p:defaultTextStyle>
    <a:defPPr>
      <a:defRPr lang="en-AU"/>
    </a:defPPr>
    <a:lvl1pPr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609585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1219170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828754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2438339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37B207-3FF7-72AD-723B-7459B1D5B4DC}" name="Dannii de Kretser (Homes Victoria)" initials="DV" userId="S::dannii.dekretser@homes.vic.gov.au::c8121a75-5faf-4158-94ee-96d17c651f51" providerId="AD"/>
  <p188:author id="{2F761309-5353-49E0-337E-8986AB9C02EA}" name="Jason Stewart (Homes Victoria)" initials="" userId="S::Jason.Stewart@homes.vic.gov.au::c3853384-bdec-4a60-a035-15c48fda6637" providerId="AD"/>
  <p188:author id="{525D320E-FDB3-7531-6BD3-05C7FE52D59B}" name="Simon Newport (Homes Victoria)" initials="SV" userId="S::simon.newport@homes.vic.gov.au::138b73b1-8357-4c13-bfb1-e50216447b27" providerId="AD"/>
  <p188:author id="{93669E0E-1523-0569-73A0-5B97D69F7185}" name="Eliza Hughes (Homes Victoria)" initials="EH(V" userId="S::eliza.hughes@homes.vic.gov.au::aef6c29e-c13f-468f-ae0b-ec8aa459042c" providerId="AD"/>
  <p188:author id="{9233B311-C47E-16AF-263E-E97AB914B6B7}" name="Michael Semjaniv (Homes Victoria)" initials="MV" userId="S::michael.semjaniv@homes.vic.gov.au::43ce0795-a2ba-4adf-87f3-aa105347e0c8" providerId="AD"/>
  <p188:author id="{9D34A516-9CBF-8837-D07F-25C9BA915817}" name="Ewa Glowa (Homes Victoria)" initials="EV" userId="S::ewa.glowa@homes.vic.gov.au::2a436065-0025-4979-b7f9-7e302844c6eb" providerId="AD"/>
  <p188:author id="{8BFA0119-C794-4BE7-5A1E-EBF7E2F9EFF7}" name="Amelia Matthews (Homes Victoria)" initials="AM" userId="S::amelia.matthews@homes.vic.gov.au::91fe989c-0548-42b4-b512-0355ad298c9f" providerId="AD"/>
  <p188:author id="{B454891A-322D-76BB-0F3A-C0B784B1C841}" name="Emily Miller (Homes Victoria)" initials="" userId="S::emily.miller@homes.vic.gov.au::a2f7bddc-f1d7-497d-ac13-c5fb7e55f14f" providerId="AD"/>
  <p188:author id="{FB3F0026-3AAE-339E-14A8-48EA433A43F5}" name="Olwyn Redshaw (Homes Victoria)" initials="OR(V" userId="S::olwyn.redshaw@homes.vic.gov.au::b461f4d9-b9ef-47bd-ad26-c864568266b6" providerId="AD"/>
  <p188:author id="{FD57903D-3B5B-EC70-E818-2CB29D4CD3A6}" name="Viraj Perera (Homes Victoria)" initials="" userId="S::viraj.perera@homes.vic.gov.au::0747e3ff-07a3-45f0-a126-8fc36aaf3f10" providerId="AD"/>
  <p188:author id="{FC1CCC46-A7BB-42BA-2AD9-578D8DADA399}" name="Michele Morrison (Homes Victoria)" initials="MV" userId="S::michele.morrison@homes.vic.gov.au::30eb0b8c-05ef-4f7c-94dd-afad850334a4" providerId="AD"/>
  <p188:author id="{95E5294D-803C-F340-E26F-75CEA26A7A62}" name="Larissa Garvin (Homes Victoria)" initials="LV" userId="S::larissa.garvin@homes.vic.gov.au::4a757c87-b2a7-4e0f-8b56-af727db9e999" providerId="AD"/>
  <p188:author id="{7EF4DB4F-E0FF-C2A2-E44E-F8CD3DC508B2}" name="Cameron Moor (Homes Victoria)" initials="CM" userId="S::cameron.moor@homes.vic.gov.au::916b441a-8a61-4ef1-b8b7-423a3f324fed" providerId="AD"/>
  <p188:author id="{50F80054-152F-068C-0C72-3321168D4659}" name="Madeline Di Pietrantonio (Homes Victoria)" initials="MV" userId="S::madeline.dipietrantonio@homes.vic.gov.au::d7b193ec-cb38-4fc6-953e-33b3b962da9c" providerId="AD"/>
  <p188:author id="{D019B75D-D484-DAD1-A055-AAF7D5333974}" name="Laura R Wood (Homes Victoria)" initials="LRW(V" userId="S::Laura.R.Wood@homes.vic.gov.au::ce465bf2-a375-449b-b471-09f70f570cfd" providerId="AD"/>
  <p188:author id="{2396816E-4DF6-E1A1-CD97-B9F1739B6AAF}" name="Jason Stewart (Homes Victoria)" initials="JV" userId="S::jason.stewart@homes.vic.gov.au::c3853384-bdec-4a60-a035-15c48fda6637" providerId="AD"/>
  <p188:author id="{FB886F76-A2A9-A4E1-E3F2-500D1096BA04}" name="Holly O'Connell-Paladino (Homes Victoria)" initials="HV" userId="S::holly.oconnell-paladino@homes.vic.gov.au::223475f5-dbf6-4eaf-a6c6-500e919f56c7" providerId="AD"/>
  <p188:author id="{D38CAB78-4F04-E794-5C4B-01AFD4A08061}" name="Cathryn McCarthy (Homes Victoria)" initials="CV" userId="S::cathryn.mccarthy@homes.vic.gov.au::5ac9eea4-fb0c-4d06-9947-03ca05da0150" providerId="AD"/>
  <p188:author id="{E77D10A9-7406-DDCB-92A6-F587B50959AC}" name="Madeline Di Pietrantonio (Homes Victoria)" initials="" userId="S::Madeline.DiPietrantonio@homes.vic.gov.au::d7b193ec-cb38-4fc6-953e-33b3b962da9c" providerId="AD"/>
  <p188:author id="{288085C4-ADF9-8C5B-9B2A-F35DB693792B}" name="Sally Parkes McClay (Homes Victoria)" initials="SP" userId="S::sally.parkesmcclay@homes.vic.gov.au::2ab7c69c-6e44-4995-b180-daab26a89b78" providerId="AD"/>
  <p188:author id="{1B62A8E2-88FF-AA49-5B3D-19FAE8106061}" name="Ewa Glowa (Homes Victoria)" initials="EG(V" userId="S::Ewa.Glowa@homes.vic.gov.au::2a436065-0025-4979-b7f9-7e302844c6eb" providerId="AD"/>
  <p188:author id="{D8744DE4-D55A-84E6-98EB-9AAF966FEBEB}" name="Kerry Lowe (Homes Victoria)" initials="KL" userId="S::kerry.lowe@homes.vic.gov.au::9df6af9e-5d50-4e68-86b9-ce3365ecaade" providerId="AD"/>
  <p188:author id="{BD5D3EF3-B453-339B-A20F-106D4457E4B9}" name="Jane Davis (Homes Victoria)" initials="" userId="S::jane.davis@homes.vic.gov.au::d402a4c7-d96d-46e3-9999-e98e23d1cf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399"/>
    <a:srgbClr val="032833"/>
    <a:srgbClr val="1AB157"/>
    <a:srgbClr val="4CC3C7"/>
    <a:srgbClr val="0093D6"/>
    <a:srgbClr val="614097"/>
    <a:srgbClr val="E7F8FD"/>
    <a:srgbClr val="99CCFF"/>
    <a:srgbClr val="F8B63C"/>
    <a:srgbClr val="876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5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8693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4B3EAE-599F-4337-95D0-2917641C3D63}" type="datetimeFigureOut">
              <a:rPr lang="en-AU"/>
              <a:pPr>
                <a:defRPr/>
              </a:pPr>
              <a:t>3/04/2025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pPr lvl="0"/>
            <a:endParaRPr lang="en-AU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6"/>
            <a:ext cx="5445760" cy="3913615"/>
          </a:xfrm>
          <a:prstGeom prst="rect">
            <a:avLst/>
          </a:prstGeom>
        </p:spPr>
        <p:txBody>
          <a:bodyPr vert="horz" lIns="91550" tIns="45775" rIns="91550" bIns="4577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wrap="square" lIns="91550" tIns="45775" rIns="91550" bIns="4577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6296A8-20EE-44BB-B7CD-DB4AE54BF570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86098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2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597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5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25438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7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64190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12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909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2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44614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254955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4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00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926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59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49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02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434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4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6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78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949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10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_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8517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33" y="2125430"/>
            <a:ext cx="4135906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458074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83" y="2125429"/>
            <a:ext cx="4170631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03574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95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-1"/>
            <a:ext cx="10991849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71763"/>
            <a:ext cx="10991851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8527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8640000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5858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66276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642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12395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38302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0"/>
            <a:ext cx="8640000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723691"/>
            <a:ext cx="8640001" cy="4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ED7680F9-C0BF-4CC2-A043-27BA3E10BB14}" type="slidenum">
              <a:rPr lang="en-AU" altLang="en-US" smtClean="0"/>
              <a:pPr/>
              <a:t>‹#›</a:t>
            </a:fld>
            <a:endParaRPr lang="en-AU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1B792-B07C-420C-88E0-04592E8635B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04612" y="6642100"/>
            <a:ext cx="14255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6" r:id="rId2"/>
    <p:sldLayoutId id="2147483895" r:id="rId3"/>
    <p:sldLayoutId id="2147483872" r:id="rId4"/>
    <p:sldLayoutId id="2147483883" r:id="rId5"/>
    <p:sldLayoutId id="2147483896" r:id="rId6"/>
    <p:sldLayoutId id="2147483897" r:id="rId7"/>
    <p:sldLayoutId id="2147483884" r:id="rId8"/>
    <p:sldLayoutId id="2147483888" r:id="rId9"/>
    <p:sldLayoutId id="2147483882" r:id="rId10"/>
    <p:sldLayoutId id="2147483889" r:id="rId11"/>
    <p:sldLayoutId id="2147483873" r:id="rId12"/>
    <p:sldLayoutId id="2147483875" r:id="rId13"/>
    <p:sldLayoutId id="2147483890" r:id="rId14"/>
    <p:sldLayoutId id="2147483876" r:id="rId15"/>
    <p:sldLayoutId id="2147483891" r:id="rId16"/>
    <p:sldLayoutId id="2147483877" r:id="rId17"/>
    <p:sldLayoutId id="2147483892" r:id="rId18"/>
    <p:sldLayoutId id="2147483878" r:id="rId19"/>
    <p:sldLayoutId id="2147483893" r:id="rId20"/>
    <p:sldLayoutId id="2147483879" r:id="rId21"/>
    <p:sldLayoutId id="2147483885" r:id="rId22"/>
    <p:sldLayoutId id="2147483874" r:id="rId23"/>
    <p:sldLayoutId id="2147483880" r:id="rId24"/>
    <p:sldLayoutId id="2147483894" r:id="rId2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52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04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56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D14CC-343B-B143-2CC1-612D2811C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888" y="2444436"/>
            <a:ext cx="8585200" cy="526734"/>
          </a:xfrm>
        </p:spPr>
        <p:txBody>
          <a:bodyPr/>
          <a:lstStyle/>
          <a:p>
            <a:br>
              <a:rPr lang="en-AU" dirty="0">
                <a:latin typeface="VIC"/>
                <a:ea typeface="Verdana"/>
              </a:rPr>
            </a:br>
            <a:br>
              <a:rPr lang="en-AU" dirty="0">
                <a:latin typeface="VIC"/>
                <a:ea typeface="Verdana"/>
              </a:rPr>
            </a:br>
            <a:r>
              <a:rPr lang="en-AU" dirty="0">
                <a:latin typeface="VIC"/>
                <a:ea typeface="Verdana"/>
              </a:rPr>
              <a:t>Regional Housing Supply</a:t>
            </a:r>
            <a:br>
              <a:rPr lang="en-AU" b="1" dirty="0">
                <a:latin typeface="VIC" panose="00000500000000000000" pitchFamily="2" charset="0"/>
                <a:ea typeface="Verdana"/>
              </a:rPr>
            </a:br>
            <a:endParaRPr lang="en-AU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90F881-0B87-1574-B18E-24F8C718A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888" y="2555105"/>
            <a:ext cx="5956300" cy="1295400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  <a:ea typeface="Verdana"/>
              </a:rPr>
              <a:t>Simon Newport, CEO, Homes Victoria</a:t>
            </a:r>
            <a:br>
              <a:rPr lang="en-AU" dirty="0">
                <a:latin typeface="VIC" panose="00000500000000000000" pitchFamily="2" charset="0"/>
                <a:ea typeface="Verdana"/>
              </a:rPr>
            </a:br>
            <a:r>
              <a:rPr lang="en-AU" dirty="0">
                <a:latin typeface="VIC" panose="00000500000000000000" pitchFamily="2" charset="0"/>
                <a:ea typeface="Verdana"/>
              </a:rPr>
              <a:t>4 April 2025</a:t>
            </a:r>
          </a:p>
        </p:txBody>
      </p:sp>
    </p:spTree>
    <p:extLst>
      <p:ext uri="{BB962C8B-B14F-4D97-AF65-F5344CB8AC3E}">
        <p14:creationId xmlns:p14="http://schemas.microsoft.com/office/powerpoint/2010/main" val="92038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3EA56-9545-3DBF-DA37-61207A7B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10</a:t>
            </a:fld>
            <a:endParaRPr lang="en-AU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927D0C-6BF9-6AFA-B50B-A00242855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84878"/>
              </p:ext>
            </p:extLst>
          </p:nvPr>
        </p:nvGraphicFramePr>
        <p:xfrm>
          <a:off x="840715" y="1293632"/>
          <a:ext cx="5134240" cy="49352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73708">
                  <a:extLst>
                    <a:ext uri="{9D8B030D-6E8A-4147-A177-3AD203B41FA5}">
                      <a16:colId xmlns:a16="http://schemas.microsoft.com/office/drawing/2014/main" val="585483726"/>
                    </a:ext>
                  </a:extLst>
                </a:gridCol>
                <a:gridCol w="4260532">
                  <a:extLst>
                    <a:ext uri="{9D8B030D-6E8A-4147-A177-3AD203B41FA5}">
                      <a16:colId xmlns:a16="http://schemas.microsoft.com/office/drawing/2014/main" val="1200932713"/>
                    </a:ext>
                  </a:extLst>
                </a:gridCol>
              </a:tblGrid>
              <a:tr h="227063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North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246 new homes have been completed and 400 new homes underway, a further 21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Investment of $255 million.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 addition to the above, a further 71 new homes have been completed as part of other capital programs.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Investment of $28 million.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Over 2,000 homes have had maintenance and/or upgrades undertaken across the LGAs in North Division with an investment of $28 million.</a:t>
                      </a:r>
                      <a:endParaRPr kumimoji="0" lang="en-AU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06204"/>
                  </a:ext>
                </a:extLst>
              </a:tr>
              <a:tr h="2160539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kern="12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South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239 new homes have been completed and 265 new homes underway, a further 24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Supported by investment of $205 million.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 addition to the above, a further 32 new homes have been completed and 13 new homes underway as part of other capital programs. 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Investment of $29 million.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1,456 homes have had maintenance and/or upgrades undertaken across these LGAs with an investment of $19 million.</a:t>
                      </a:r>
                      <a:endParaRPr lang="en-AU" sz="105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74621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B71F68F-FF76-EB0E-EE96-23FC28D2541E}"/>
              </a:ext>
            </a:extLst>
          </p:cNvPr>
          <p:cNvSpPr txBox="1">
            <a:spLocks/>
          </p:cNvSpPr>
          <p:nvPr/>
        </p:nvSpPr>
        <p:spPr bwMode="auto">
          <a:xfrm>
            <a:off x="840715" y="12163"/>
            <a:ext cx="10991849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Regional Housing – key achievements in North and South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5694F-5BCE-F597-5973-A23AE545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3"/>
          <a:stretch/>
        </p:blipFill>
        <p:spPr>
          <a:xfrm>
            <a:off x="6217046" y="1470163"/>
            <a:ext cx="2859966" cy="234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F8B5C-38EC-33AF-7416-D94BDBEB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28"/>
          <a:stretch/>
        </p:blipFill>
        <p:spPr>
          <a:xfrm>
            <a:off x="6217046" y="4122016"/>
            <a:ext cx="2859966" cy="23322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ED2856-A368-4352-DA1F-6F1CB6925B3A}"/>
              </a:ext>
            </a:extLst>
          </p:cNvPr>
          <p:cNvSpPr txBox="1">
            <a:spLocks/>
          </p:cNvSpPr>
          <p:nvPr/>
        </p:nvSpPr>
        <p:spPr bwMode="auto">
          <a:xfrm>
            <a:off x="9144000" y="4111937"/>
            <a:ext cx="268856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Wurruk, Gippsland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10 new homes </a:t>
            </a:r>
            <a:r>
              <a:rPr lang="en-AU" sz="11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completed in mid 2024.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3 two-bedroom, 5 three-bedroom and 2 four</a:t>
            </a:r>
            <a:r>
              <a:rPr lang="en-AU" sz="11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-bedroom homes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1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Delivered under the Big Housing Build, spot purchase program.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2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 </a:t>
            </a:r>
            <a:endParaRPr lang="en-AU" sz="1200" dirty="0">
              <a:latin typeface="VIC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50855-4B43-469D-6F07-22DEBB6E604D}"/>
              </a:ext>
            </a:extLst>
          </p:cNvPr>
          <p:cNvSpPr txBox="1"/>
          <p:nvPr/>
        </p:nvSpPr>
        <p:spPr>
          <a:xfrm>
            <a:off x="9077012" y="1470163"/>
            <a:ext cx="2755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VIC" panose="00000500000000000000" pitchFamily="2" charset="0"/>
              </a:rPr>
              <a:t>Golden Square, Bendigo</a:t>
            </a:r>
          </a:p>
          <a:p>
            <a:pPr>
              <a:spcAft>
                <a:spcPts val="200"/>
              </a:spcAft>
            </a:pPr>
            <a:r>
              <a:rPr lang="en-AU" sz="1100" dirty="0">
                <a:latin typeface="VIC" panose="00000500000000000000" pitchFamily="2" charset="0"/>
              </a:rPr>
              <a:t>35 one-bedroom units completed in early 2025.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Delivered in partnership with Wintringham Housing, a not-for-profit focused on providing housing for people over 50 years of age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Funded through the Social Housing Growth Fund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latin typeface="VIC" panose="00000500000000000000" pitchFamily="2" charset="0"/>
              </a:rPr>
              <a:t>Accessible homes with private outdoor spaces.</a:t>
            </a:r>
          </a:p>
        </p:txBody>
      </p:sp>
    </p:spTree>
    <p:extLst>
      <p:ext uri="{BB962C8B-B14F-4D97-AF65-F5344CB8AC3E}">
        <p14:creationId xmlns:p14="http://schemas.microsoft.com/office/powerpoint/2010/main" val="246854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DD98-98F0-B8F4-9DE6-7088539EF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CD3B-4C35-1EAA-F645-5A051D9F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11</a:t>
            </a:fld>
            <a:endParaRPr lang="en-AU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085C6E-BFBE-42AF-9A88-E85090026219}"/>
              </a:ext>
            </a:extLst>
          </p:cNvPr>
          <p:cNvGraphicFramePr>
            <a:graphicFrameLocks noGrp="1"/>
          </p:cNvGraphicFramePr>
          <p:nvPr/>
        </p:nvGraphicFramePr>
        <p:xfrm>
          <a:off x="804434" y="1119174"/>
          <a:ext cx="4558142" cy="52552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75673">
                  <a:extLst>
                    <a:ext uri="{9D8B030D-6E8A-4147-A177-3AD203B41FA5}">
                      <a16:colId xmlns:a16="http://schemas.microsoft.com/office/drawing/2014/main" val="585483726"/>
                    </a:ext>
                  </a:extLst>
                </a:gridCol>
                <a:gridCol w="3782469">
                  <a:extLst>
                    <a:ext uri="{9D8B030D-6E8A-4147-A177-3AD203B41FA5}">
                      <a16:colId xmlns:a16="http://schemas.microsoft.com/office/drawing/2014/main" val="1200932713"/>
                    </a:ext>
                  </a:extLst>
                </a:gridCol>
              </a:tblGrid>
              <a:tr h="1979032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East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415 new homes have been completed and 325 new homes underway, a further 31 sites have been refurbished as part of bringing stock back online.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Supported by an investment of $279.5 million. created.</a:t>
                      </a: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In addition to the above, a further 135 new homes have been completed and 8 new homes underway as part of other capital programs 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$58.5 million investment.</a:t>
                      </a:r>
                    </a:p>
                    <a:p>
                      <a:pPr marL="171450" marR="0" lvl="0" indent="-171450" algn="l" defTabSz="609585" rtl="0" eaLnBrk="1" fontAlgn="ctr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Over 1,870 homes have had maintenance and/or upgrades undertaken across these LGAs with an investment of $25 million.</a:t>
                      </a:r>
                      <a:endParaRPr lang="en-AU" sz="120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06204"/>
                  </a:ext>
                </a:extLst>
              </a:tr>
              <a:tr h="2055193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kern="1200" dirty="0">
                          <a:solidFill>
                            <a:schemeClr val="bg1"/>
                          </a:solidFill>
                          <a:latin typeface="VIC" panose="00000500000000000000" pitchFamily="2" charset="0"/>
                        </a:rPr>
                        <a:t>West</a:t>
                      </a:r>
                    </a:p>
                    <a:p>
                      <a:endParaRPr lang="en-AU" sz="1400" dirty="0">
                        <a:latin typeface="VIC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Tx/>
                        <a:buNone/>
                        <a:tabLst/>
                        <a:defRPr/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Big Housing Build &amp; Regional Housing Fund 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865 new homes have been completed and 620 new homes underway, </a:t>
                      </a:r>
                      <a:r>
                        <a:rPr kumimoji="0" lang="en-A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IC" panose="00000500000000000000" pitchFamily="2" charset="0"/>
                          <a:ea typeface="+mn-ea"/>
                          <a:cs typeface="+mn-cs"/>
                        </a:rPr>
                        <a:t>a further 62 sites have been refurbished as part of bringing stock back online.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Supported investment of $578.5.</a:t>
                      </a:r>
                      <a:endParaRPr lang="en-AU" sz="105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lvl="2" indent="0" algn="l" defTabSz="609585" rtl="0" eaLnBrk="1" latinLnBrk="0" hangingPunct="1">
                        <a:spcBef>
                          <a:spcPts val="800"/>
                        </a:spcBef>
                        <a:buSzPts val="1000"/>
                        <a:buNone/>
                        <a:tabLst>
                          <a:tab pos="457200" algn="l"/>
                        </a:tabLst>
                      </a:pPr>
                      <a:r>
                        <a:rPr lang="en-AU" sz="1200" b="1" i="1" kern="1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ea typeface="+mn-ea"/>
                          <a:cs typeface="+mn-cs"/>
                        </a:rPr>
                        <a:t>Other Capital Programs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In addition to the above, a further 91 new homes have been completed and 189 new homes underway as part of other capital programs 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$305 million investment.</a:t>
                      </a:r>
                    </a:p>
                    <a:p>
                      <a:pPr marL="171450" marR="0" lvl="2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A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IC" panose="00000500000000000000" pitchFamily="2" charset="0"/>
                        </a:rPr>
                        <a:t>Over 3,280 homes have had maintenance and/or upgrades undertaken across these LGAs with an investment of $42.5 million.</a:t>
                      </a:r>
                      <a:endParaRPr lang="en-AU" sz="1200" b="0" kern="1200" dirty="0">
                        <a:solidFill>
                          <a:schemeClr val="tx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74621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E20DCD7-29DD-53AC-F428-8980FE11DF3C}"/>
              </a:ext>
            </a:extLst>
          </p:cNvPr>
          <p:cNvSpPr txBox="1">
            <a:spLocks/>
          </p:cNvSpPr>
          <p:nvPr/>
        </p:nvSpPr>
        <p:spPr bwMode="auto">
          <a:xfrm>
            <a:off x="802267" y="0"/>
            <a:ext cx="10991849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Regional Housing – key achievements in East and West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7C6813-84A0-EBD2-5015-57C47BE3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2149" y="3916226"/>
            <a:ext cx="2954056" cy="256525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Modular homes, Horsham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1200" b="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25 new homes - 3 one-bedroom and 22 two-bedroom townhouses completed in 2024.</a:t>
            </a:r>
            <a:endParaRPr lang="en-AU" sz="1200" b="0" dirty="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Funded through the Social Housing Growth Fund</a:t>
            </a:r>
            <a:endParaRPr lang="en-AU" sz="1200" b="0" dirty="0"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Delivered in partnership with 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Community Housing provider </a:t>
            </a: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Haven </a:t>
            </a:r>
            <a:r>
              <a:rPr lang="en-AU" sz="1200" b="0" dirty="0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Home</a:t>
            </a: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Safe</a:t>
            </a: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Built by Arkit </a:t>
            </a:r>
            <a:endParaRPr lang="en-AU" sz="1200" b="0" dirty="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lvl="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All electric with individual rainwater tanks.</a:t>
            </a:r>
            <a:endParaRPr lang="en-AU" sz="1200" b="0" dirty="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398C5-A058-D1E3-EE15-59ADAB225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7" r="6418" b="20500"/>
          <a:stretch/>
        </p:blipFill>
        <p:spPr>
          <a:xfrm>
            <a:off x="5707668" y="1262792"/>
            <a:ext cx="3132392" cy="23492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2CEC1F-0EB1-EBCD-8F4E-14B445CB03AE}"/>
              </a:ext>
            </a:extLst>
          </p:cNvPr>
          <p:cNvSpPr txBox="1">
            <a:spLocks/>
          </p:cNvSpPr>
          <p:nvPr/>
        </p:nvSpPr>
        <p:spPr bwMode="auto">
          <a:xfrm>
            <a:off x="8983098" y="1199596"/>
            <a:ext cx="2954056" cy="25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AU" sz="1200" dirty="0"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Flood Recovery homes, Shepparton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8 new homes – 5 one-bedroom units and 3 two-bedroom units completed in December 2024.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Funded through the Regional Housing Fund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Built by Community Housing provider Beyond Housing who will manage the homes and the renters</a:t>
            </a:r>
            <a:endParaRPr lang="en-AU" sz="1200" b="0" dirty="0">
              <a:solidFill>
                <a:srgbClr val="000000"/>
              </a:solidFill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"/>
            </a:pPr>
            <a:r>
              <a:rPr lang="en-AU" sz="1200" b="0" dirty="0">
                <a:solidFill>
                  <a:srgbClr val="000000"/>
                </a:solidFill>
                <a:latin typeface="VIC" panose="00000500000000000000" pitchFamily="2" charset="0"/>
              </a:rPr>
              <a:t>A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ll-electric, featuring solar panels, rainwater tanks, built-in garages, and reverse cycle air-conditioning. </a:t>
            </a:r>
            <a:endParaRPr lang="en-AU" sz="1200" dirty="0">
              <a:solidFill>
                <a:srgbClr val="000000"/>
              </a:solidFill>
              <a:latin typeface="VIC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680F7-F2CE-4526-E9AD-352DA4E58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" b="2773"/>
          <a:stretch/>
        </p:blipFill>
        <p:spPr>
          <a:xfrm>
            <a:off x="5707668" y="3936034"/>
            <a:ext cx="3132392" cy="21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7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75C21-B2E4-BBD6-A611-8E9986AD4D9A}"/>
              </a:ext>
            </a:extLst>
          </p:cNvPr>
          <p:cNvSpPr txBox="1">
            <a:spLocks/>
          </p:cNvSpPr>
          <p:nvPr/>
        </p:nvSpPr>
        <p:spPr bwMode="auto">
          <a:xfrm>
            <a:off x="903514" y="2299960"/>
            <a:ext cx="4570308" cy="299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b="0" dirty="0">
                <a:solidFill>
                  <a:schemeClr val="tx1"/>
                </a:solidFill>
                <a:latin typeface="VIC"/>
                <a:ea typeface="ＭＳ Ｐゴシック"/>
              </a:rPr>
              <a:t>I acknowledge the Traditional Owners of the lands on which we meet and work, and pay my respects to Elders past and present.</a:t>
            </a:r>
            <a:endParaRPr lang="en-AU" sz="2400" b="0" dirty="0">
              <a:solidFill>
                <a:schemeClr val="bg1"/>
              </a:solidFill>
              <a:latin typeface="VIC" panose="00000500000000000000" pitchFamily="2" charset="0"/>
              <a:ea typeface="ＭＳ Ｐゴシック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6B06D-5D46-1BCF-55B3-D4F608B971C6}"/>
              </a:ext>
            </a:extLst>
          </p:cNvPr>
          <p:cNvSpPr txBox="1">
            <a:spLocks/>
          </p:cNvSpPr>
          <p:nvPr/>
        </p:nvSpPr>
        <p:spPr bwMode="auto">
          <a:xfrm>
            <a:off x="872549" y="206040"/>
            <a:ext cx="1041593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sz="2800" dirty="0">
                <a:latin typeface="VIC" panose="00000500000000000000" pitchFamily="2" charset="0"/>
              </a:rPr>
              <a:t>Acknowledgement </a:t>
            </a:r>
          </a:p>
        </p:txBody>
      </p:sp>
      <p:pic>
        <p:nvPicPr>
          <p:cNvPr id="6" name="Google Shape;164;p2">
            <a:extLst>
              <a:ext uri="{FF2B5EF4-FFF2-40B4-BE49-F238E27FC236}">
                <a16:creationId xmlns:a16="http://schemas.microsoft.com/office/drawing/2014/main" id="{C55D4556-67B8-F662-35FC-858755A00D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178" y="2345837"/>
            <a:ext cx="4570308" cy="2769641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3FCC6-E1C9-4269-AC52-FCEBE9089355}"/>
              </a:ext>
            </a:extLst>
          </p:cNvPr>
          <p:cNvSpPr txBox="1"/>
          <p:nvPr/>
        </p:nvSpPr>
        <p:spPr>
          <a:xfrm>
            <a:off x="5204980" y="6515255"/>
            <a:ext cx="1512000" cy="32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400" b="1" i="0" u="none" strike="noStrike" dirty="0">
                <a:solidFill>
                  <a:srgbClr val="FF0000"/>
                </a:solidFill>
                <a:effectLst/>
                <a:latin typeface="VIC" panose="00000500000000000000" pitchFamily="2" charset="0"/>
              </a:rPr>
              <a:t>CONFIDENTIAL</a:t>
            </a:r>
            <a:r>
              <a:rPr lang="en-AU" sz="1800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117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CAAC-61FA-36AB-C3D7-534F54EE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3</a:t>
            </a:fld>
            <a:endParaRPr lang="en-AU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22847-9BAE-06B3-31AC-935EB6B6082A}"/>
              </a:ext>
            </a:extLst>
          </p:cNvPr>
          <p:cNvSpPr txBox="1"/>
          <p:nvPr/>
        </p:nvSpPr>
        <p:spPr>
          <a:xfrm>
            <a:off x="847725" y="882149"/>
            <a:ext cx="8601075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Homes Victoria’s key responsibilities are to: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support Victorians who are finding it difficult to secure stable housing within their means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manage and maintain the government’s social housing assets that are home to more than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116,000 Victorians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renew and grow the portfolio by ensuring that the Victorian Government’s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$6.3 billion investment in the Big Housing Build and Regional Housing Fund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, combined with other large capital programs, are delivered on budget and on time.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dirty="0"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lay our part as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stewards to transform Victoria’s housing and homelessness systems 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so that they are sustainable in the long-term and can deliver for generations to come.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dirty="0"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eliver on our part of the Victorian Government’s Housing Statement by </a:t>
            </a:r>
            <a:r>
              <a:rPr lang="en-AU" sz="1800" b="1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redeveloping and re-imagining the 44 older-style public housing towers across Melbourne</a:t>
            </a: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AU" sz="1800" dirty="0">
                <a:effectLst/>
                <a:latin typeface="VIC" panose="00000500000000000000" pitchFamily="2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A6C5F1-87D2-1F9A-4874-62BF3E77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0" y="-1"/>
            <a:ext cx="11365008" cy="972153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Homes Victoria’s role</a:t>
            </a:r>
          </a:p>
        </p:txBody>
      </p:sp>
    </p:spTree>
    <p:extLst>
      <p:ext uri="{BB962C8B-B14F-4D97-AF65-F5344CB8AC3E}">
        <p14:creationId xmlns:p14="http://schemas.microsoft.com/office/powerpoint/2010/main" val="216805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048A-918B-E5B7-9C5C-B68BA036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10" y="-1"/>
            <a:ext cx="11365008" cy="972153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Addressing housing availability and support at multiple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1CF03-3F36-79B8-3F2E-73C04B68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4</a:t>
            </a:fld>
            <a:endParaRPr lang="en-AU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82B32-305B-6D58-6C09-DB46C3D26B85}"/>
              </a:ext>
            </a:extLst>
          </p:cNvPr>
          <p:cNvSpPr txBox="1"/>
          <p:nvPr/>
        </p:nvSpPr>
        <p:spPr>
          <a:xfrm>
            <a:off x="4846597" y="3115813"/>
            <a:ext cx="6964417" cy="210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AU" b="1" dirty="0">
                <a:latin typeface="VIC" panose="00000500000000000000" pitchFamily="2" charset="0"/>
              </a:rPr>
              <a:t>Social Housing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en-AU" sz="1400" dirty="0">
                <a:latin typeface="VIC" panose="00000500000000000000" pitchFamily="2" charset="0"/>
              </a:rPr>
              <a:t>Can be run by Government (Public Housing) or by a not-for-profit Community Housing Organisation (Community Housing).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For people in need </a:t>
            </a:r>
            <a:r>
              <a:rPr lang="en-AU" sz="1400" dirty="0">
                <a:latin typeface="VIC" panose="00000500000000000000" pitchFamily="2" charset="0"/>
              </a:rPr>
              <a:t>– both public and community housing are for people on the Victorian Housing Register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Very low rents </a:t>
            </a:r>
            <a:r>
              <a:rPr lang="en-AU" sz="1400" dirty="0">
                <a:latin typeface="VIC" panose="00000500000000000000" pitchFamily="2" charset="0"/>
              </a:rPr>
              <a:t>– rents are based on a percentage of household income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Same protections for renters</a:t>
            </a:r>
            <a:r>
              <a:rPr lang="en-AU" sz="1400" dirty="0">
                <a:latin typeface="VIC" panose="00000500000000000000" pitchFamily="2" charset="0"/>
              </a:rPr>
              <a:t> – renters in both have the same rights under the Residential Tenancies Act.</a:t>
            </a:r>
          </a:p>
          <a:p>
            <a:pPr marL="171450" indent="-171450">
              <a:lnSpc>
                <a:spcPts val="14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Secure, long-term housing </a:t>
            </a:r>
            <a:r>
              <a:rPr lang="en-AU" sz="1400" dirty="0">
                <a:latin typeface="VIC" panose="00000500000000000000" pitchFamily="2" charset="0"/>
              </a:rPr>
              <a:t>– Both provide stable housing with long leases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E80B27-4A15-0A40-C797-1CD3896787F4}"/>
              </a:ext>
            </a:extLst>
          </p:cNvPr>
          <p:cNvSpPr txBox="1"/>
          <p:nvPr/>
        </p:nvSpPr>
        <p:spPr>
          <a:xfrm>
            <a:off x="4867309" y="5458908"/>
            <a:ext cx="6842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Affordable housing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Lower rent – </a:t>
            </a:r>
            <a:r>
              <a:rPr lang="en-AU" sz="1400" dirty="0">
                <a:latin typeface="VIC" panose="00000500000000000000" pitchFamily="2" charset="0"/>
              </a:rPr>
              <a:t>Rent is set at least 10% below the market rate for the area.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 panose="00000500000000000000" pitchFamily="2" charset="0"/>
              </a:rPr>
              <a:t>Supports people on low-to-moderate income earners – </a:t>
            </a:r>
            <a:r>
              <a:rPr lang="en-AU" sz="1400" dirty="0">
                <a:latin typeface="VIC" panose="00000500000000000000" pitchFamily="2" charset="0"/>
              </a:rPr>
              <a:t>Affordable housing helps people who are struggling in the private rental market.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70076-352C-0838-7DE0-713E2E75B302}"/>
              </a:ext>
            </a:extLst>
          </p:cNvPr>
          <p:cNvSpPr txBox="1"/>
          <p:nvPr/>
        </p:nvSpPr>
        <p:spPr>
          <a:xfrm>
            <a:off x="4846597" y="807984"/>
            <a:ext cx="7278052" cy="24776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b="1" dirty="0">
                <a:latin typeface="VIC"/>
                <a:ea typeface="ＭＳ Ｐゴシック"/>
              </a:rPr>
              <a:t>Homelessness accommodation and supports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Homelessness services</a:t>
            </a:r>
            <a:r>
              <a:rPr lang="en-AU" sz="1400" dirty="0">
                <a:latin typeface="VIC"/>
                <a:ea typeface="ＭＳ Ｐゴシック"/>
              </a:rPr>
              <a:t> – provide a range of services, including cases management, crisis and transitional accommodation, early intervention (including private rental assistance)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Supportive housing –</a:t>
            </a:r>
            <a:r>
              <a:rPr lang="en-AU" sz="1400" dirty="0">
                <a:latin typeface="VIC"/>
                <a:ea typeface="ＭＳ Ｐゴシック"/>
              </a:rPr>
              <a:t> housing with on-site multidisciplinary supports for people who have experienced rough sleeping</a:t>
            </a:r>
            <a:endParaRPr lang="en-US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400" b="1" dirty="0">
                <a:latin typeface="VIC"/>
                <a:ea typeface="ＭＳ Ｐゴシック"/>
              </a:rPr>
              <a:t>Supportive housing for young people – </a:t>
            </a:r>
            <a:r>
              <a:rPr lang="en-AU" sz="1400" dirty="0">
                <a:latin typeface="VIC"/>
                <a:ea typeface="ＭＳ Ｐゴシック"/>
              </a:rPr>
              <a:t>dedicated to support young people with employment, education and life skills through housing such as youth foyers, education first foyers, and refuges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sz="1400" b="1" dirty="0">
              <a:latin typeface="VIC"/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sz="1100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8194F-20B7-CC85-CA8E-FED57EB5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4" b="12814"/>
          <a:stretch/>
        </p:blipFill>
        <p:spPr>
          <a:xfrm>
            <a:off x="500419" y="4607683"/>
            <a:ext cx="3994436" cy="1693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174FE8-C188-5F08-FE42-AEF1A24F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13" b="10084"/>
          <a:stretch/>
        </p:blipFill>
        <p:spPr>
          <a:xfrm>
            <a:off x="480482" y="2644323"/>
            <a:ext cx="3890682" cy="180468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43C2A5A-7E09-1BFB-0F14-0983ED2D6110}"/>
              </a:ext>
            </a:extLst>
          </p:cNvPr>
          <p:cNvSpPr/>
          <p:nvPr/>
        </p:nvSpPr>
        <p:spPr>
          <a:xfrm>
            <a:off x="228600" y="3429000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DD8F78-678D-3B02-81F0-DAF2CC092D11}"/>
              </a:ext>
            </a:extLst>
          </p:cNvPr>
          <p:cNvSpPr/>
          <p:nvPr/>
        </p:nvSpPr>
        <p:spPr>
          <a:xfrm>
            <a:off x="228600" y="1647448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6CC0FA-D89D-D6A4-B51B-771A1714361A}"/>
              </a:ext>
            </a:extLst>
          </p:cNvPr>
          <p:cNvSpPr/>
          <p:nvPr/>
        </p:nvSpPr>
        <p:spPr>
          <a:xfrm>
            <a:off x="228600" y="5362280"/>
            <a:ext cx="251882" cy="25188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E23489-858C-3FF6-2C45-1A3560603394}"/>
              </a:ext>
            </a:extLst>
          </p:cNvPr>
          <p:cNvCxnSpPr>
            <a:stCxn id="21" idx="4"/>
            <a:endCxn id="20" idx="0"/>
          </p:cNvCxnSpPr>
          <p:nvPr/>
        </p:nvCxnSpPr>
        <p:spPr>
          <a:xfrm>
            <a:off x="354541" y="1899330"/>
            <a:ext cx="0" cy="152967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3A4F41-E899-9B7B-A82B-5EAC15D11244}"/>
              </a:ext>
            </a:extLst>
          </p:cNvPr>
          <p:cNvCxnSpPr>
            <a:cxnSpLocks/>
            <a:stCxn id="20" idx="4"/>
            <a:endCxn id="22" idx="0"/>
          </p:cNvCxnSpPr>
          <p:nvPr/>
        </p:nvCxnSpPr>
        <p:spPr>
          <a:xfrm>
            <a:off x="354541" y="3680882"/>
            <a:ext cx="0" cy="168139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DF4CA17-81D3-6C52-BDCD-6A107D5DF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534832"/>
            <a:ext cx="3986050" cy="23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87235-1EF9-AC8C-ABCE-96B8FEF00B56}"/>
              </a:ext>
            </a:extLst>
          </p:cNvPr>
          <p:cNvSpPr/>
          <p:nvPr/>
        </p:nvSpPr>
        <p:spPr>
          <a:xfrm>
            <a:off x="1663165" y="1397915"/>
            <a:ext cx="3311305" cy="7752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AU" b="1" dirty="0">
                <a:latin typeface="VIC" panose="00000500000000000000" pitchFamily="2" charset="0"/>
              </a:rPr>
              <a:t>2,234 homes complete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BBFE0-F1A3-F992-CAFA-7AAB71428C9D}"/>
              </a:ext>
            </a:extLst>
          </p:cNvPr>
          <p:cNvSpPr/>
          <p:nvPr/>
        </p:nvSpPr>
        <p:spPr>
          <a:xfrm>
            <a:off x="7519646" y="1397914"/>
            <a:ext cx="1599047" cy="775290"/>
          </a:xfrm>
          <a:prstGeom prst="rect">
            <a:avLst/>
          </a:prstGeom>
          <a:solidFill>
            <a:srgbClr val="0328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1,130 planning and due diligence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36E77-152E-97DE-442D-679775B4DB87}"/>
              </a:ext>
            </a:extLst>
          </p:cNvPr>
          <p:cNvSpPr txBox="1"/>
          <p:nvPr/>
        </p:nvSpPr>
        <p:spPr>
          <a:xfrm>
            <a:off x="1711313" y="2372463"/>
            <a:ext cx="57336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b="1" dirty="0">
                <a:latin typeface="VIC"/>
                <a:ea typeface="ＭＳ Ｐゴシック"/>
              </a:rPr>
              <a:t>More than 4,000 homes completed or underway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C3330-AF5D-BF4D-E274-543D915285FA}"/>
              </a:ext>
            </a:extLst>
          </p:cNvPr>
          <p:cNvSpPr/>
          <p:nvPr/>
        </p:nvSpPr>
        <p:spPr>
          <a:xfrm>
            <a:off x="5049163" y="1397914"/>
            <a:ext cx="2395790" cy="77537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1,846 homes underway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88AA770-1F6B-352B-6690-D97CDA91560C}"/>
              </a:ext>
            </a:extLst>
          </p:cNvPr>
          <p:cNvSpPr/>
          <p:nvPr/>
        </p:nvSpPr>
        <p:spPr>
          <a:xfrm rot="10800000">
            <a:off x="4938257" y="1189526"/>
            <a:ext cx="192387" cy="16585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AF415-2A8A-45E9-0914-BE0BB93308CE}"/>
              </a:ext>
            </a:extLst>
          </p:cNvPr>
          <p:cNvSpPr txBox="1"/>
          <p:nvPr/>
        </p:nvSpPr>
        <p:spPr>
          <a:xfrm>
            <a:off x="4864695" y="902655"/>
            <a:ext cx="189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VIC" panose="00000500000000000000" pitchFamily="2" charset="0"/>
              </a:rPr>
              <a:t>Early 2025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5966C29-1097-500E-75C4-35FCBF0768FF}"/>
              </a:ext>
            </a:extLst>
          </p:cNvPr>
          <p:cNvSpPr/>
          <p:nvPr/>
        </p:nvSpPr>
        <p:spPr>
          <a:xfrm rot="10800000">
            <a:off x="1488892" y="1189526"/>
            <a:ext cx="192387" cy="16585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E9F84-D2A5-6C21-9391-C85844DEC8B2}"/>
              </a:ext>
            </a:extLst>
          </p:cNvPr>
          <p:cNvSpPr txBox="1"/>
          <p:nvPr/>
        </p:nvSpPr>
        <p:spPr>
          <a:xfrm>
            <a:off x="1364140" y="830227"/>
            <a:ext cx="189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VIC" panose="00000500000000000000" pitchFamily="2" charset="0"/>
              </a:rPr>
              <a:t>2020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29611CC-010C-73C8-70DA-0BE5261D8D05}"/>
              </a:ext>
            </a:extLst>
          </p:cNvPr>
          <p:cNvSpPr/>
          <p:nvPr/>
        </p:nvSpPr>
        <p:spPr>
          <a:xfrm>
            <a:off x="9073427" y="1397914"/>
            <a:ext cx="516831" cy="775290"/>
          </a:xfrm>
          <a:prstGeom prst="homePlate">
            <a:avLst/>
          </a:prstGeom>
          <a:solidFill>
            <a:srgbClr val="0328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89FB1-E2EC-B4A3-27EA-3B5C5936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3" r="12325" b="10139"/>
          <a:stretch/>
        </p:blipFill>
        <p:spPr>
          <a:xfrm>
            <a:off x="268447" y="4874035"/>
            <a:ext cx="2239363" cy="1419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12A04-C1BF-BD3C-C9A9-77FC34446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" t="-1748" r="-55" b="5546"/>
          <a:stretch/>
        </p:blipFill>
        <p:spPr>
          <a:xfrm>
            <a:off x="3373478" y="4847489"/>
            <a:ext cx="2004280" cy="14461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948DFD-6348-C45F-47AC-3FCE13EB88FE}"/>
              </a:ext>
            </a:extLst>
          </p:cNvPr>
          <p:cNvSpPr txBox="1"/>
          <p:nvPr/>
        </p:nvSpPr>
        <p:spPr>
          <a:xfrm>
            <a:off x="236743" y="6359754"/>
            <a:ext cx="274698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000" dirty="0">
                <a:latin typeface="VIC"/>
                <a:ea typeface="ＭＳ Ｐゴシック"/>
              </a:rPr>
              <a:t>Wodonga –3-bedroom home, 2024</a:t>
            </a:r>
            <a:endParaRPr lang="en-AU" sz="1000" dirty="0">
              <a:highlight>
                <a:srgbClr val="FFFF00"/>
              </a:highlight>
              <a:latin typeface="VIC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21BDC7-F25B-F60E-08E4-1829F09DFDF8}"/>
              </a:ext>
            </a:extLst>
          </p:cNvPr>
          <p:cNvSpPr txBox="1"/>
          <p:nvPr/>
        </p:nvSpPr>
        <p:spPr>
          <a:xfrm>
            <a:off x="236743" y="4542705"/>
            <a:ext cx="345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 Medium" panose="00000600000000000000" pitchFamily="2" charset="0"/>
              </a:rPr>
              <a:t>Recent completions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053A9A-8BA1-A6C5-01BB-2877C5DC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73" y="4875507"/>
            <a:ext cx="1892644" cy="14194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E1E215-0CBE-EF17-9BFC-C02236CD0249}"/>
              </a:ext>
            </a:extLst>
          </p:cNvPr>
          <p:cNvSpPr txBox="1"/>
          <p:nvPr/>
        </p:nvSpPr>
        <p:spPr>
          <a:xfrm>
            <a:off x="3258578" y="6315499"/>
            <a:ext cx="269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>
                <a:latin typeface="VIC" panose="00000500000000000000" pitchFamily="2" charset="0"/>
              </a:rPr>
              <a:t>Macedon Ranges – 3 townhouse and 4 detached homes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DD95DB-D8D0-22BC-34D4-EFA4494B6481}"/>
              </a:ext>
            </a:extLst>
          </p:cNvPr>
          <p:cNvSpPr txBox="1"/>
          <p:nvPr/>
        </p:nvSpPr>
        <p:spPr>
          <a:xfrm>
            <a:off x="6020271" y="6323561"/>
            <a:ext cx="274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VIC" panose="00000500000000000000" pitchFamily="2" charset="0"/>
              </a:rPr>
              <a:t>Geelong - 29 homes, completed 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06DF04-B79A-3381-EFD9-45E00BB37363}"/>
              </a:ext>
            </a:extLst>
          </p:cNvPr>
          <p:cNvSpPr txBox="1"/>
          <p:nvPr/>
        </p:nvSpPr>
        <p:spPr>
          <a:xfrm>
            <a:off x="8745246" y="6336434"/>
            <a:ext cx="274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VIC" panose="00000500000000000000" pitchFamily="2" charset="0"/>
              </a:rPr>
              <a:t>Wangaratta - 44 homes, completed 2025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C1D7BEA-8DD0-CB31-A2AE-668B0A34930C}"/>
              </a:ext>
            </a:extLst>
          </p:cNvPr>
          <p:cNvSpPr/>
          <p:nvPr/>
        </p:nvSpPr>
        <p:spPr>
          <a:xfrm rot="5400000">
            <a:off x="4452476" y="-566505"/>
            <a:ext cx="165852" cy="5716721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BD909-36EB-73CA-4EE1-CE12F34C0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763" y="4871672"/>
            <a:ext cx="2106609" cy="1404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79A8-DA85-0B27-49C9-FAB6D512F607}"/>
              </a:ext>
            </a:extLst>
          </p:cNvPr>
          <p:cNvSpPr txBox="1"/>
          <p:nvPr/>
        </p:nvSpPr>
        <p:spPr>
          <a:xfrm>
            <a:off x="144316" y="223780"/>
            <a:ext cx="1134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VIC" panose="00000500000000000000" pitchFamily="2" charset="0"/>
              </a:rPr>
              <a:t>Getting on with the job – delivering more and better homes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46483AC-5EA0-7CAF-8E9C-38D66066F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295452"/>
              </p:ext>
            </p:extLst>
          </p:nvPr>
        </p:nvGraphicFramePr>
        <p:xfrm>
          <a:off x="2267758" y="2993914"/>
          <a:ext cx="6799600" cy="13348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88089388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17904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9747753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4106723072"/>
                    </a:ext>
                  </a:extLst>
                </a:gridCol>
              </a:tblGrid>
              <a:tr h="163171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Portfolio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Completed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Underway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Planning and due diligence</a:t>
                      </a:r>
                      <a:endParaRPr lang="en-AU" sz="1050" b="1" i="0" u="none" strike="noStrike" dirty="0">
                        <a:solidFill>
                          <a:srgbClr val="FFFFFF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126381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Big Housing Build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1,707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1,584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476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51460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Regional Housing Fund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198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52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635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02989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Other capital programs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329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210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19 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322595"/>
                  </a:ext>
                </a:extLst>
              </a:tr>
              <a:tr h="275708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Total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2,234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1,846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050" b="1" u="none" strike="noStrike" dirty="0">
                          <a:effectLst/>
                          <a:latin typeface="VIC" panose="00000500000000000000" pitchFamily="2" charset="0"/>
                        </a:rPr>
                        <a:t>1,130 </a:t>
                      </a:r>
                      <a:endParaRPr lang="en-AU" sz="1050" b="1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36000" marR="36000" marT="36000" marB="3600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29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81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1F615-EAA5-09CE-C578-B5028FE3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852" y="6398693"/>
            <a:ext cx="719667" cy="374651"/>
          </a:xfrm>
        </p:spPr>
        <p:txBody>
          <a:bodyPr/>
          <a:lstStyle/>
          <a:p>
            <a:fld id="{3689E5EE-9843-45A7-B324-3EFD7322EDFC}" type="slidenum">
              <a:rPr lang="en-AU" altLang="en-US" smtClean="0"/>
              <a:pPr/>
              <a:t>6</a:t>
            </a:fld>
            <a:endParaRPr lang="en-AU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72F9E-2713-6D54-34DC-58B8583B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079162"/>
            <a:ext cx="7984120" cy="4886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303CD1-D2F2-0F92-F47E-0F16D754C6A8}"/>
              </a:ext>
            </a:extLst>
          </p:cNvPr>
          <p:cNvSpPr/>
          <p:nvPr/>
        </p:nvSpPr>
        <p:spPr>
          <a:xfrm>
            <a:off x="1018214" y="5965279"/>
            <a:ext cx="1091381" cy="3066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North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1D3B3-FF6A-A76F-7140-A2DACC7EA2C9}"/>
              </a:ext>
            </a:extLst>
          </p:cNvPr>
          <p:cNvSpPr/>
          <p:nvPr/>
        </p:nvSpPr>
        <p:spPr>
          <a:xfrm>
            <a:off x="2124703" y="5965279"/>
            <a:ext cx="1295894" cy="30666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South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1D2AB-551A-A509-5873-4FBC5E4D359B}"/>
              </a:ext>
            </a:extLst>
          </p:cNvPr>
          <p:cNvSpPr/>
          <p:nvPr/>
        </p:nvSpPr>
        <p:spPr>
          <a:xfrm>
            <a:off x="3442055" y="5965279"/>
            <a:ext cx="1188050" cy="30666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East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8A7F9-0AC3-403B-5589-911638982259}"/>
              </a:ext>
            </a:extLst>
          </p:cNvPr>
          <p:cNvSpPr/>
          <p:nvPr/>
        </p:nvSpPr>
        <p:spPr>
          <a:xfrm>
            <a:off x="4644846" y="5965279"/>
            <a:ext cx="1836583" cy="30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VIC" panose="00000500000000000000" pitchFamily="2" charset="0"/>
              </a:rPr>
              <a:t>West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6B9EA-6914-137C-762F-1F091EB04572}"/>
              </a:ext>
            </a:extLst>
          </p:cNvPr>
          <p:cNvSpPr txBox="1"/>
          <p:nvPr/>
        </p:nvSpPr>
        <p:spPr>
          <a:xfrm>
            <a:off x="9557782" y="3803024"/>
            <a:ext cx="2614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Construction underway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4CA58-7A75-9C38-DE0D-DA0144404FB6}"/>
              </a:ext>
            </a:extLst>
          </p:cNvPr>
          <p:cNvSpPr/>
          <p:nvPr/>
        </p:nvSpPr>
        <p:spPr>
          <a:xfrm>
            <a:off x="6635436" y="2571184"/>
            <a:ext cx="1644120" cy="127768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E884AE-90CE-F7BF-F529-3F870F9D6A3D}"/>
              </a:ext>
            </a:extLst>
          </p:cNvPr>
          <p:cNvSpPr/>
          <p:nvPr/>
        </p:nvSpPr>
        <p:spPr>
          <a:xfrm>
            <a:off x="6635436" y="3848872"/>
            <a:ext cx="1644120" cy="3066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BCA63-5E31-62CA-BEC1-55B31EE88815}"/>
              </a:ext>
            </a:extLst>
          </p:cNvPr>
          <p:cNvSpPr/>
          <p:nvPr/>
        </p:nvSpPr>
        <p:spPr>
          <a:xfrm>
            <a:off x="6635435" y="4155542"/>
            <a:ext cx="1644120" cy="2806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F2526-E8DF-BB5A-DE49-9ECAD711BBC0}"/>
              </a:ext>
            </a:extLst>
          </p:cNvPr>
          <p:cNvSpPr txBox="1"/>
          <p:nvPr/>
        </p:nvSpPr>
        <p:spPr>
          <a:xfrm>
            <a:off x="9537239" y="1921782"/>
            <a:ext cx="2472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Project preparation and planning stages can include site investigations, stakeholder engagement, tendering, design, and planning approvals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3D3BC-8BDD-7AFD-2F3D-811A92B144A4}"/>
              </a:ext>
            </a:extLst>
          </p:cNvPr>
          <p:cNvSpPr txBox="1"/>
          <p:nvPr/>
        </p:nvSpPr>
        <p:spPr>
          <a:xfrm>
            <a:off x="9553575" y="4436198"/>
            <a:ext cx="2455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VIC" panose="00000500000000000000" pitchFamily="2" charset="0"/>
              </a:rPr>
              <a:t>Renters returning or new renters moving into brand new homes</a:t>
            </a:r>
            <a:endParaRPr lang="en-AU" sz="1400" b="0" i="0" dirty="0">
              <a:solidFill>
                <a:srgbClr val="000000"/>
              </a:solidFill>
              <a:effectLst/>
              <a:latin typeface="VIC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823E55-9554-E063-196A-568517C057BA}"/>
              </a:ext>
            </a:extLst>
          </p:cNvPr>
          <p:cNvSpPr/>
          <p:nvPr/>
        </p:nvSpPr>
        <p:spPr>
          <a:xfrm>
            <a:off x="8809861" y="2798904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B7F3A5-0212-71EF-5393-07E8CC273965}"/>
              </a:ext>
            </a:extLst>
          </p:cNvPr>
          <p:cNvSpPr/>
          <p:nvPr/>
        </p:nvSpPr>
        <p:spPr>
          <a:xfrm>
            <a:off x="8809861" y="3618541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A07E6E-1094-9ACF-1CEA-767318C7BECB}"/>
              </a:ext>
            </a:extLst>
          </p:cNvPr>
          <p:cNvSpPr/>
          <p:nvPr/>
        </p:nvSpPr>
        <p:spPr>
          <a:xfrm>
            <a:off x="8809861" y="4436198"/>
            <a:ext cx="670446" cy="67044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Graphic 21" descr="Clipboard Partially Checked with solid fill">
            <a:extLst>
              <a:ext uri="{FF2B5EF4-FFF2-40B4-BE49-F238E27FC236}">
                <a16:creationId xmlns:a16="http://schemas.microsoft.com/office/drawing/2014/main" id="{CEC311BD-43A9-41A2-2BC7-1EAC55DC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0547" y="2849946"/>
            <a:ext cx="549311" cy="549311"/>
          </a:xfrm>
          <a:prstGeom prst="rect">
            <a:avLst/>
          </a:prstGeom>
        </p:spPr>
      </p:pic>
      <p:pic>
        <p:nvPicPr>
          <p:cNvPr id="24" name="Graphic 23" descr="Crane with solid fill">
            <a:extLst>
              <a:ext uri="{FF2B5EF4-FFF2-40B4-BE49-F238E27FC236}">
                <a16:creationId xmlns:a16="http://schemas.microsoft.com/office/drawing/2014/main" id="{34F80B15-3E9C-A19A-DE96-608A23CCD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5694" y="3686682"/>
            <a:ext cx="534164" cy="534164"/>
          </a:xfrm>
          <a:prstGeom prst="rect">
            <a:avLst/>
          </a:prstGeom>
        </p:spPr>
      </p:pic>
      <p:pic>
        <p:nvPicPr>
          <p:cNvPr id="26" name="Graphic 25" descr="Smiling face with solid fill with solid fill">
            <a:extLst>
              <a:ext uri="{FF2B5EF4-FFF2-40B4-BE49-F238E27FC236}">
                <a16:creationId xmlns:a16="http://schemas.microsoft.com/office/drawing/2014/main" id="{266E7FEB-F4C2-D33B-4F69-BB7ADE111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3700" y="4460037"/>
            <a:ext cx="622768" cy="622768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4ED9AB84-7F21-6A1E-978A-1096A2DDA06D}"/>
              </a:ext>
            </a:extLst>
          </p:cNvPr>
          <p:cNvSpPr/>
          <p:nvPr/>
        </p:nvSpPr>
        <p:spPr>
          <a:xfrm>
            <a:off x="8279555" y="3000375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1E807B-E540-75DD-DFCF-7728BFD4F87A}"/>
              </a:ext>
            </a:extLst>
          </p:cNvPr>
          <p:cNvSpPr/>
          <p:nvPr/>
        </p:nvSpPr>
        <p:spPr>
          <a:xfrm>
            <a:off x="8279555" y="3836479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41EE247-8EFC-1600-E0BE-DF5C54362EC4}"/>
              </a:ext>
            </a:extLst>
          </p:cNvPr>
          <p:cNvSpPr/>
          <p:nvPr/>
        </p:nvSpPr>
        <p:spPr>
          <a:xfrm>
            <a:off x="8290916" y="4143147"/>
            <a:ext cx="454268" cy="30667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B5D08B-6A03-58F2-053E-25D18C81B42F}"/>
              </a:ext>
            </a:extLst>
          </p:cNvPr>
          <p:cNvSpPr txBox="1"/>
          <p:nvPr/>
        </p:nvSpPr>
        <p:spPr>
          <a:xfrm>
            <a:off x="8290916" y="222644"/>
            <a:ext cx="357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Big Housing Build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Regional Housing Fund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i="1" dirty="0">
                <a:latin typeface="VIC" panose="00000500000000000000" pitchFamily="2" charset="0"/>
              </a:rPr>
              <a:t>Other capital programs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5EDC9-E9E4-5311-03E9-CD6A7D3D8172}"/>
              </a:ext>
            </a:extLst>
          </p:cNvPr>
          <p:cNvSpPr/>
          <p:nvPr/>
        </p:nvSpPr>
        <p:spPr>
          <a:xfrm>
            <a:off x="6854769" y="3660709"/>
            <a:ext cx="1392448" cy="174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en-AU" sz="1000" dirty="0">
                <a:solidFill>
                  <a:srgbClr val="6D6D6D"/>
                </a:solidFill>
              </a:rPr>
              <a:t>Procurement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1F2E943-E69C-2D59-78BF-0D0A0CE57E37}"/>
              </a:ext>
            </a:extLst>
          </p:cNvPr>
          <p:cNvSpPr txBox="1">
            <a:spLocks/>
          </p:cNvSpPr>
          <p:nvPr/>
        </p:nvSpPr>
        <p:spPr bwMode="auto">
          <a:xfrm>
            <a:off x="516048" y="8608"/>
            <a:ext cx="9361281" cy="104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dirty="0">
                <a:latin typeface="VIC" panose="00000500000000000000" pitchFamily="2" charset="0"/>
              </a:rPr>
              <a:t>How delivery is tracking in each area</a:t>
            </a:r>
          </a:p>
        </p:txBody>
      </p:sp>
    </p:spTree>
    <p:extLst>
      <p:ext uri="{BB962C8B-B14F-4D97-AF65-F5344CB8AC3E}">
        <p14:creationId xmlns:p14="http://schemas.microsoft.com/office/powerpoint/2010/main" val="161907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09E1-768E-BF71-7A42-D74185C5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25" y="-106194"/>
            <a:ext cx="10991850" cy="1457325"/>
          </a:xfrm>
        </p:spPr>
        <p:txBody>
          <a:bodyPr/>
          <a:lstStyle/>
          <a:p>
            <a:r>
              <a:rPr lang="en-AU" dirty="0"/>
              <a:t>Using different methodologies</a:t>
            </a: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F3E1ABE3-632B-4BE7-55B2-0B1770C5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9885"/>
          <a:stretch/>
        </p:blipFill>
        <p:spPr>
          <a:xfrm>
            <a:off x="5178345" y="4186563"/>
            <a:ext cx="2174211" cy="16060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34F77-0F53-710F-3898-9EABDA82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/>
          <a:p>
            <a:fld id="{3689E5EE-9843-45A7-B324-3EFD7322EDFC}" type="slidenum">
              <a:rPr lang="en-AU" altLang="en-US" smtClean="0"/>
              <a:pPr/>
              <a:t>7</a:t>
            </a:fld>
            <a:endParaRPr lang="en-AU" alt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7F363E-950D-2ACD-8532-927336A79665}"/>
              </a:ext>
            </a:extLst>
          </p:cNvPr>
          <p:cNvGrpSpPr/>
          <p:nvPr/>
        </p:nvGrpSpPr>
        <p:grpSpPr>
          <a:xfrm>
            <a:off x="5113602" y="1352401"/>
            <a:ext cx="1858701" cy="1953287"/>
            <a:chOff x="530719" y="1316787"/>
            <a:chExt cx="1858701" cy="195328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FE0457-5748-8C2A-FBEC-F8FB451855AE}"/>
                </a:ext>
              </a:extLst>
            </p:cNvPr>
            <p:cNvSpPr/>
            <p:nvPr/>
          </p:nvSpPr>
          <p:spPr>
            <a:xfrm>
              <a:off x="603956" y="1316787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0" name="Graphic 9" descr="For Sale with solid fill">
              <a:extLst>
                <a:ext uri="{FF2B5EF4-FFF2-40B4-BE49-F238E27FC236}">
                  <a16:creationId xmlns:a16="http://schemas.microsoft.com/office/drawing/2014/main" id="{CB7760E3-3EB0-D23F-2E7A-6472EF2F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1156" y="1395142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8FF490-33B4-C093-F422-280A9B3A2138}"/>
                </a:ext>
              </a:extLst>
            </p:cNvPr>
            <p:cNvSpPr txBox="1"/>
            <p:nvPr/>
          </p:nvSpPr>
          <p:spPr>
            <a:xfrm>
              <a:off x="530719" y="2623743"/>
              <a:ext cx="1858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Acquiring homes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D3CF15-2B4F-045B-8C0D-DF52EA4922F0}"/>
              </a:ext>
            </a:extLst>
          </p:cNvPr>
          <p:cNvSpPr txBox="1"/>
          <p:nvPr/>
        </p:nvSpPr>
        <p:spPr>
          <a:xfrm>
            <a:off x="7403455" y="2626201"/>
            <a:ext cx="1667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Partnerships with the community housing sector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395D85-7353-37D2-170C-267762F660A7}"/>
              </a:ext>
            </a:extLst>
          </p:cNvPr>
          <p:cNvSpPr txBox="1"/>
          <p:nvPr/>
        </p:nvSpPr>
        <p:spPr>
          <a:xfrm>
            <a:off x="9503990" y="2659357"/>
            <a:ext cx="2427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VIC" panose="00000500000000000000" pitchFamily="2" charset="0"/>
              </a:rPr>
              <a:t>Immediate refurbishments to bring damaged stock back online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42B72A-138A-57AD-DE7E-E5285150293B}"/>
              </a:ext>
            </a:extLst>
          </p:cNvPr>
          <p:cNvGrpSpPr/>
          <p:nvPr/>
        </p:nvGrpSpPr>
        <p:grpSpPr>
          <a:xfrm>
            <a:off x="363117" y="1347646"/>
            <a:ext cx="1691748" cy="2512038"/>
            <a:chOff x="2746386" y="1347647"/>
            <a:chExt cx="1691748" cy="251203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CEC27-E75B-6810-B176-0EA557762298}"/>
                </a:ext>
              </a:extLst>
            </p:cNvPr>
            <p:cNvSpPr txBox="1"/>
            <p:nvPr/>
          </p:nvSpPr>
          <p:spPr>
            <a:xfrm>
              <a:off x="2770431" y="2659356"/>
              <a:ext cx="1667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Using modern methods of construction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59896F-356F-9B68-F2C5-17A81686D3D0}"/>
                </a:ext>
              </a:extLst>
            </p:cNvPr>
            <p:cNvGrpSpPr/>
            <p:nvPr/>
          </p:nvGrpSpPr>
          <p:grpSpPr>
            <a:xfrm>
              <a:off x="2746386" y="1347647"/>
              <a:ext cx="1188707" cy="1188707"/>
              <a:chOff x="2369185" y="1243104"/>
              <a:chExt cx="1188707" cy="11887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D873BC6-D78A-0DE8-7CED-E3E8E1EC3A28}"/>
                  </a:ext>
                </a:extLst>
              </p:cNvPr>
              <p:cNvSpPr/>
              <p:nvPr/>
            </p:nvSpPr>
            <p:spPr>
              <a:xfrm>
                <a:off x="2369185" y="1243104"/>
                <a:ext cx="1188707" cy="11887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pic>
            <p:nvPicPr>
              <p:cNvPr id="5" name="Graphic 4" descr="Architecture with solid fill">
                <a:extLst>
                  <a:ext uri="{FF2B5EF4-FFF2-40B4-BE49-F238E27FC236}">
                    <a16:creationId xmlns:a16="http://schemas.microsoft.com/office/drawing/2014/main" id="{D8A9BC6F-E645-D368-D85B-0AA7F1AC4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71441" y="141353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8B3588-EAE3-2B95-92CA-8CC89B39314E}"/>
              </a:ext>
            </a:extLst>
          </p:cNvPr>
          <p:cNvGrpSpPr/>
          <p:nvPr/>
        </p:nvGrpSpPr>
        <p:grpSpPr>
          <a:xfrm>
            <a:off x="2773773" y="1341590"/>
            <a:ext cx="1743360" cy="2518095"/>
            <a:chOff x="4869934" y="1347646"/>
            <a:chExt cx="1743360" cy="25180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93E6F8-49CA-8DDC-2B2F-58917CC41778}"/>
                </a:ext>
              </a:extLst>
            </p:cNvPr>
            <p:cNvSpPr txBox="1"/>
            <p:nvPr/>
          </p:nvSpPr>
          <p:spPr>
            <a:xfrm>
              <a:off x="4869934" y="2665412"/>
              <a:ext cx="1743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latin typeface="VIC" panose="00000500000000000000" pitchFamily="2" charset="0"/>
                </a:rPr>
                <a:t>Redeveloping older social housing stock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47B237-4BE3-225D-CE72-4B1E925F1E67}"/>
                </a:ext>
              </a:extLst>
            </p:cNvPr>
            <p:cNvGrpSpPr/>
            <p:nvPr/>
          </p:nvGrpSpPr>
          <p:grpSpPr>
            <a:xfrm>
              <a:off x="4948140" y="1347646"/>
              <a:ext cx="1188707" cy="1188707"/>
              <a:chOff x="5043508" y="1088869"/>
              <a:chExt cx="1188707" cy="118870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C999392-715B-E4CF-8EF6-28319A8DBB07}"/>
                  </a:ext>
                </a:extLst>
              </p:cNvPr>
              <p:cNvSpPr/>
              <p:nvPr/>
            </p:nvSpPr>
            <p:spPr>
              <a:xfrm>
                <a:off x="5043508" y="1088869"/>
                <a:ext cx="1188707" cy="118870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pic>
            <p:nvPicPr>
              <p:cNvPr id="11" name="Graphic 10" descr="Hammer with solid fill">
                <a:extLst>
                  <a:ext uri="{FF2B5EF4-FFF2-40B4-BE49-F238E27FC236}">
                    <a16:creationId xmlns:a16="http://schemas.microsoft.com/office/drawing/2014/main" id="{57EB8967-F5A1-A92D-93A9-2406AC0A5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211660" y="118223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53A94A-F689-0D06-0B31-C61870CD3DCD}"/>
              </a:ext>
            </a:extLst>
          </p:cNvPr>
          <p:cNvGrpSpPr/>
          <p:nvPr/>
        </p:nvGrpSpPr>
        <p:grpSpPr>
          <a:xfrm>
            <a:off x="7472150" y="1380924"/>
            <a:ext cx="1188707" cy="1188707"/>
            <a:chOff x="7116617" y="1140082"/>
            <a:chExt cx="1188707" cy="11887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ADD77A-1075-A0E3-2BC3-96B0F14E89A5}"/>
                </a:ext>
              </a:extLst>
            </p:cNvPr>
            <p:cNvSpPr/>
            <p:nvPr/>
          </p:nvSpPr>
          <p:spPr>
            <a:xfrm>
              <a:off x="7116617" y="1140082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13" name="Graphic 12" descr="Handshake with solid fill">
              <a:extLst>
                <a:ext uri="{FF2B5EF4-FFF2-40B4-BE49-F238E27FC236}">
                  <a16:creationId xmlns:a16="http://schemas.microsoft.com/office/drawing/2014/main" id="{A0E3C4EB-9719-A629-19AB-68045CA7D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44676" y="1326678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359640-3731-94D7-A73C-814F547816BB}"/>
              </a:ext>
            </a:extLst>
          </p:cNvPr>
          <p:cNvGrpSpPr/>
          <p:nvPr/>
        </p:nvGrpSpPr>
        <p:grpSpPr>
          <a:xfrm>
            <a:off x="9449187" y="1395065"/>
            <a:ext cx="1371600" cy="1188707"/>
            <a:chOff x="9292324" y="1130658"/>
            <a:chExt cx="1371600" cy="118870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2BE1A6-7D62-C7D6-C15E-9588F53B7C97}"/>
                </a:ext>
              </a:extLst>
            </p:cNvPr>
            <p:cNvSpPr/>
            <p:nvPr/>
          </p:nvSpPr>
          <p:spPr>
            <a:xfrm>
              <a:off x="9401185" y="1130658"/>
              <a:ext cx="1188707" cy="11887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pic>
          <p:nvPicPr>
            <p:cNvPr id="24" name="Graphic 23" descr="Lightning with solid fill">
              <a:extLst>
                <a:ext uri="{FF2B5EF4-FFF2-40B4-BE49-F238E27FC236}">
                  <a16:creationId xmlns:a16="http://schemas.microsoft.com/office/drawing/2014/main" id="{C1F96388-5025-E3DB-E59B-03305EE86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49524" y="115367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Fire with solid fill">
              <a:extLst>
                <a:ext uri="{FF2B5EF4-FFF2-40B4-BE49-F238E27FC236}">
                  <a16:creationId xmlns:a16="http://schemas.microsoft.com/office/drawing/2014/main" id="{EBEF6E1D-5EC0-EA65-ED17-AF90DC32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92324" y="1281049"/>
              <a:ext cx="914400" cy="914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3C481B-AAC6-3167-DD7A-AAA192C2ED65}"/>
              </a:ext>
            </a:extLst>
          </p:cNvPr>
          <p:cNvSpPr txBox="1"/>
          <p:nvPr/>
        </p:nvSpPr>
        <p:spPr>
          <a:xfrm>
            <a:off x="7448017" y="5893833"/>
            <a:ext cx="22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Shepparton flood recovery homes by Beyond Housing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C37069C-5A4B-3310-32F5-14330918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2364" r="3092" b="5571"/>
          <a:stretch/>
        </p:blipFill>
        <p:spPr bwMode="auto">
          <a:xfrm>
            <a:off x="9671065" y="4186563"/>
            <a:ext cx="2348856" cy="1706224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5F2081-E5CA-E428-A893-46B165263D29}"/>
              </a:ext>
            </a:extLst>
          </p:cNvPr>
          <p:cNvSpPr txBox="1"/>
          <p:nvPr/>
        </p:nvSpPr>
        <p:spPr>
          <a:xfrm>
            <a:off x="9646359" y="5857339"/>
            <a:ext cx="234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Homes brought back online in Warrnambool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9DA8A0-A2B8-ABAE-5D51-08630C3CC4B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13508"/>
          <a:stretch/>
        </p:blipFill>
        <p:spPr>
          <a:xfrm>
            <a:off x="387162" y="4186563"/>
            <a:ext cx="2416389" cy="16600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70C237-F3E4-12CD-3A5B-6F7D177883BE}"/>
              </a:ext>
            </a:extLst>
          </p:cNvPr>
          <p:cNvSpPr txBox="1"/>
          <p:nvPr/>
        </p:nvSpPr>
        <p:spPr>
          <a:xfrm>
            <a:off x="262871" y="5893833"/>
            <a:ext cx="274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Modular homes enroute to </a:t>
            </a:r>
            <a:br>
              <a:rPr lang="en-AU" sz="1200" dirty="0">
                <a:latin typeface="VIC" panose="00000500000000000000" pitchFamily="2" charset="0"/>
              </a:rPr>
            </a:br>
            <a:r>
              <a:rPr lang="en-AU" sz="1200" dirty="0">
                <a:latin typeface="VIC" panose="00000500000000000000" pitchFamily="2" charset="0"/>
              </a:rPr>
              <a:t>Nhill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4DD1F3-A60A-C761-3BCF-113B905C935A}"/>
              </a:ext>
            </a:extLst>
          </p:cNvPr>
          <p:cNvSpPr txBox="1"/>
          <p:nvPr/>
        </p:nvSpPr>
        <p:spPr>
          <a:xfrm>
            <a:off x="5126235" y="5882422"/>
            <a:ext cx="222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Homes purchased in new development at Greater Geelong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9F1DDB-D0CF-972A-7988-3C68A60E53C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0650"/>
          <a:stretch/>
        </p:blipFill>
        <p:spPr>
          <a:xfrm>
            <a:off x="7472150" y="4186563"/>
            <a:ext cx="1975608" cy="16774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42B5F4-07BF-5E59-FC66-346F8C4355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67242" y="4186563"/>
            <a:ext cx="2105844" cy="17064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64564D6-A616-D720-C143-D3D8AA0D5237}"/>
              </a:ext>
            </a:extLst>
          </p:cNvPr>
          <p:cNvSpPr txBox="1"/>
          <p:nvPr/>
        </p:nvSpPr>
        <p:spPr>
          <a:xfrm>
            <a:off x="2900819" y="5893833"/>
            <a:ext cx="2211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VIC" panose="00000500000000000000" pitchFamily="2" charset="0"/>
              </a:rPr>
              <a:t>New homes planned for Colac</a:t>
            </a:r>
          </a:p>
        </p:txBody>
      </p:sp>
    </p:spTree>
    <p:extLst>
      <p:ext uri="{BB962C8B-B14F-4D97-AF65-F5344CB8AC3E}">
        <p14:creationId xmlns:p14="http://schemas.microsoft.com/office/powerpoint/2010/main" val="382158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3FF6-A6BB-3DC2-D068-15BFA498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186D-2AFC-5852-5845-5A721E80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Commitments for regional and rural Victoria under the Big Housing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320E9-5738-1D40-14C2-6AAEE894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8</a:t>
            </a:fld>
            <a:endParaRPr lang="en-AU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C1509-4C0A-9BE8-8B8D-893F3CDCDD39}"/>
              </a:ext>
            </a:extLst>
          </p:cNvPr>
          <p:cNvSpPr txBox="1"/>
          <p:nvPr/>
        </p:nvSpPr>
        <p:spPr>
          <a:xfrm>
            <a:off x="719668" y="1732082"/>
            <a:ext cx="5904223" cy="43409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AU"/>
            </a:defPPr>
            <a:lvl1pPr>
              <a:lnSpc>
                <a:spcPts val="1400"/>
              </a:lnSpc>
              <a:spcBef>
                <a:spcPts val="1200"/>
              </a:spcBef>
              <a:spcAft>
                <a:spcPts val="600"/>
              </a:spcAft>
              <a:defRPr sz="1800" b="1">
                <a:effectLst/>
                <a:latin typeface="Verdana" panose="020B0604030504040204" pitchFamily="34" charset="0"/>
                <a:ea typeface="Times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AU" sz="1600" dirty="0">
                <a:latin typeface="VIC" panose="00000500000000000000" pitchFamily="2" charset="0"/>
                <a:ea typeface="Verdana"/>
              </a:rPr>
              <a:t>Minimum investment for regional Victoria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The Big Housing Build committed to invest </a:t>
            </a:r>
            <a:r>
              <a:rPr lang="en-AU" sz="160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25% </a:t>
            </a:r>
            <a:r>
              <a:rPr lang="en-AU" sz="1600" b="0" i="0" dirty="0">
                <a:solidFill>
                  <a:srgbClr val="000000"/>
                </a:solidFill>
                <a:effectLst/>
                <a:latin typeface="VIC" panose="00000500000000000000" pitchFamily="2" charset="0"/>
              </a:rPr>
              <a:t>of the announced $5 billion program across regional Victoria. This will provide $1.25 billion across regional Victoria.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This is in line with Victoria’s population distribution. In 2023, </a:t>
            </a:r>
            <a:r>
              <a:rPr lang="en-AU" sz="160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25% </a:t>
            </a:r>
            <a:r>
              <a:rPr lang="en-AU" sz="1600" b="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(1.7 million) of Victoria’s 6.8 million residents live in in regional Victoria.</a:t>
            </a:r>
          </a:p>
          <a:p>
            <a:pPr>
              <a:spcAft>
                <a:spcPts val="1200"/>
              </a:spcAft>
            </a:pPr>
            <a:r>
              <a:rPr lang="en-AU" sz="1600" dirty="0">
                <a:solidFill>
                  <a:srgbClr val="000000"/>
                </a:solidFill>
                <a:latin typeface="VIC" panose="00000500000000000000" pitchFamily="2" charset="0"/>
                <a:ea typeface="Verdana"/>
              </a:rPr>
              <a:t>Minimum Investment Guarantees for regional and rural LGAs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latin typeface="VIC" panose="00000500000000000000" pitchFamily="2" charset="0"/>
                <a:ea typeface="Verdana"/>
                <a:cs typeface="Times New Roman"/>
              </a:rPr>
              <a:t>The Big Housing Build committed a Minimum Investment Guarantee to 18 regional LGAs, with $765 million committed across these LGAs.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600" b="0" dirty="0">
                <a:latin typeface="VIC" panose="00000500000000000000" pitchFamily="2" charset="0"/>
                <a:ea typeface="Verdana"/>
                <a:cs typeface="Times New Roman"/>
              </a:rPr>
              <a:t>The Minimum Investment Commitment ranges from $180 million (Greater Geelong) to $15 million (Horsham, Golden Plains and Swan Hill)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FCE4F-0C77-019A-3F47-7C8C65A5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48" r="27343" b="348"/>
          <a:stretch/>
        </p:blipFill>
        <p:spPr>
          <a:xfrm>
            <a:off x="7179153" y="1707940"/>
            <a:ext cx="3885140" cy="35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0CF5-0F1B-9CF8-CF8E-31852E94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43" y="-193685"/>
            <a:ext cx="10991849" cy="1458000"/>
          </a:xfrm>
        </p:spPr>
        <p:txBody>
          <a:bodyPr/>
          <a:lstStyle/>
          <a:p>
            <a:r>
              <a:rPr lang="en-AU" dirty="0">
                <a:latin typeface="VIC" panose="00000500000000000000" pitchFamily="2" charset="0"/>
              </a:rPr>
              <a:t>Minimum Investment Guarantee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10FC-3F3D-7649-A770-36BC5CDD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9</a:t>
            </a:fld>
            <a:endParaRPr lang="en-AU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D1C8A-9A58-3F7F-1583-3A9C5968AD08}"/>
              </a:ext>
            </a:extLst>
          </p:cNvPr>
          <p:cNvSpPr txBox="1"/>
          <p:nvPr/>
        </p:nvSpPr>
        <p:spPr>
          <a:xfrm>
            <a:off x="557743" y="1378439"/>
            <a:ext cx="4728632" cy="2999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r>
              <a:rPr lang="en-AU" sz="1600" dirty="0">
                <a:latin typeface="VIC"/>
                <a:ea typeface="Verdana"/>
              </a:rPr>
              <a:t>The Big Housing Build’s Minimum Investment Guarantee has been met 13 out of the 18 local government areas with a total investment of over $1 billion across the 18 local government areas as at the end of December 2024. </a:t>
            </a:r>
          </a:p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endParaRPr lang="en-AU" sz="1600" dirty="0">
              <a:latin typeface="VIC"/>
              <a:ea typeface="Verdana"/>
            </a:endParaRPr>
          </a:p>
          <a:p>
            <a:pPr marL="0" lvl="1" eaLnBrk="1" hangingPunct="1">
              <a:lnSpc>
                <a:spcPct val="110000"/>
              </a:lnSpc>
              <a:spcAft>
                <a:spcPts val="800"/>
              </a:spcAft>
            </a:pPr>
            <a:r>
              <a:rPr lang="en-AU" sz="1600" dirty="0">
                <a:latin typeface="VIC"/>
                <a:ea typeface="Verdana"/>
              </a:rPr>
              <a:t>The MIG has been allocated to regional and rural Local Government Areas with a significant regional town or city or with projected high population growth.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610C32-BDA5-8EB5-AE24-E77040A96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20339"/>
              </p:ext>
            </p:extLst>
          </p:nvPr>
        </p:nvGraphicFramePr>
        <p:xfrm>
          <a:off x="5724524" y="1004846"/>
          <a:ext cx="5909733" cy="53860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59144">
                  <a:extLst>
                    <a:ext uri="{9D8B030D-6E8A-4147-A177-3AD203B41FA5}">
                      <a16:colId xmlns:a16="http://schemas.microsoft.com/office/drawing/2014/main" val="334930893"/>
                    </a:ext>
                  </a:extLst>
                </a:gridCol>
                <a:gridCol w="1780942">
                  <a:extLst>
                    <a:ext uri="{9D8B030D-6E8A-4147-A177-3AD203B41FA5}">
                      <a16:colId xmlns:a16="http://schemas.microsoft.com/office/drawing/2014/main" val="4282688358"/>
                    </a:ext>
                  </a:extLst>
                </a:gridCol>
                <a:gridCol w="1969647">
                  <a:extLst>
                    <a:ext uri="{9D8B030D-6E8A-4147-A177-3AD203B41FA5}">
                      <a16:colId xmlns:a16="http://schemas.microsoft.com/office/drawing/2014/main" val="1320274769"/>
                    </a:ext>
                  </a:extLst>
                </a:gridCol>
              </a:tblGrid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LGA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BHB MIG ($m)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Status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51850578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Ballarat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80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15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Bass Coast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746947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Baw Baw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88915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Golden Plains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0534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Bendigo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85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44133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Geelong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180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83722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Greater Shepparton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705697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Horsham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85342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Latrobe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60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3822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Macedon Ranges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94908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Mildura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40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43122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Mitchell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89143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Moorabool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36879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Surf Coast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In Progress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15185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Swan Hill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15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493843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Wangaratta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285150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Warrnambool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25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29551"/>
                  </a:ext>
                </a:extLst>
              </a:tr>
              <a:tr h="283476">
                <a:tc>
                  <a:txBody>
                    <a:bodyPr/>
                    <a:lstStyle/>
                    <a:p>
                      <a:pPr algn="l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Wodonga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30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u="none" strike="noStrike" dirty="0">
                          <a:effectLst/>
                          <a:latin typeface="VIC" panose="00000500000000000000" pitchFamily="2" charset="0"/>
                        </a:rPr>
                        <a:t>Exceeded</a:t>
                      </a:r>
                      <a:endParaRPr lang="en-AU" sz="1050" b="0" i="0" u="none" strike="noStrike" dirty="0">
                        <a:solidFill>
                          <a:srgbClr val="000000"/>
                        </a:solidFill>
                        <a:effectLst/>
                        <a:latin typeface="VIC" panose="00000500000000000000" pitchFamily="2" charset="0"/>
                      </a:endParaRPr>
                    </a:p>
                  </a:txBody>
                  <a:tcPr marL="72000" marR="72000" marT="36000" marB="36000" anchor="b">
                    <a:solidFill>
                      <a:srgbClr val="C0E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02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016555"/>
      </p:ext>
    </p:extLst>
  </p:cSld>
  <p:clrMapOvr>
    <a:masterClrMapping/>
  </p:clrMapOvr>
</p:sld>
</file>

<file path=ppt/theme/theme1.xml><?xml version="1.0" encoding="utf-8"?>
<a:theme xmlns:a="http://schemas.openxmlformats.org/drawingml/2006/main" name="Homes Victoria 16x9">
  <a:themeElements>
    <a:clrScheme name="Home Victoria v1">
      <a:dk1>
        <a:srgbClr val="032833"/>
      </a:dk1>
      <a:lt1>
        <a:sysClr val="window" lastClr="FFFFFF"/>
      </a:lt1>
      <a:dk2>
        <a:srgbClr val="032833"/>
      </a:dk2>
      <a:lt2>
        <a:srgbClr val="EFE5DC"/>
      </a:lt2>
      <a:accent1>
        <a:srgbClr val="0F8194"/>
      </a:accent1>
      <a:accent2>
        <a:srgbClr val="CCA1CB"/>
      </a:accent2>
      <a:accent3>
        <a:srgbClr val="F9B63C"/>
      </a:accent3>
      <a:accent4>
        <a:srgbClr val="DC6426"/>
      </a:accent4>
      <a:accent5>
        <a:srgbClr val="57C9EB"/>
      </a:accent5>
      <a:accent6>
        <a:srgbClr val="8761A9"/>
      </a:accent6>
      <a:hlink>
        <a:srgbClr val="00865C"/>
      </a:hlink>
      <a:folHlink>
        <a:srgbClr val="8761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mes Victoria 16x9 presentation.pptx" id="{49CEE0D5-D248-4367-B7F5-60B9515D9825}" vid="{1F600FA0-E22A-409C-9FC5-BF2692009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3599A398073C574BBC5E7AB74D88AA51" ma:contentTypeVersion="25" ma:contentTypeDescription="Create a new document." ma:contentTypeScope="" ma:versionID="b7d2ffab65b8f55bd8c9de337be7d409">
  <xsd:schema xmlns:xsd="http://www.w3.org/2001/XMLSchema" xmlns:xs="http://www.w3.org/2001/XMLSchema" xmlns:p="http://schemas.microsoft.com/office/2006/metadata/properties" xmlns:ns2="46c61757-ad04-49d5-a16a-4020ae46aeb3" xmlns:ns3="474608a7-2664-4535-a61f-476faaff3ffa" targetNamespace="http://schemas.microsoft.com/office/2006/metadata/properties" ma:root="true" ma:fieldsID="782d1071733146b16537bca7c82528ed" ns2:_="" ns3:_="">
    <xsd:import namespace="46c61757-ad04-49d5-a16a-4020ae46aeb3"/>
    <xsd:import namespace="474608a7-2664-4535-a61f-476faaff3ffa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ce210bc-c733-4398-bbee-f8201098da96}" ma:internalName="TaxCatchAll" ma:showField="CatchAllData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ce210bc-c733-4398-bbee-f8201098da96}" ma:internalName="TaxCatchAllLabel" ma:readOnly="true" ma:showField="CatchAllDataLabel" ma:web="474608a7-2664-4535-a61f-476faaff3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608a7-2664-4535-a61f-476faaff3ffa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10940</Business_x005f_x0020_Identifier>
    <Witness_x005f_x0020_Id xmlns="46c61757-ad04-49d5-a16a-4020ae46aeb3">12570,12571,12572</Witness_x005f_x0020_Id>
    <Committee_x0020_Start_x0020_Date xmlns="46c61757-ad04-49d5-a16a-4020ae46aeb3">2019-02-04T00:00:00+00:00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 Environment and Planning Committee</TermName>
          <TermId xmlns="http://schemas.microsoft.com/office/infopath/2007/PartnerControls">7771bd68-0b95-466c-9171-09ff64ec293d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Assembly</TermName>
          <TermId xmlns="http://schemas.microsoft.com/office/infopath/2007/PartnerControls">6c673155-7d05-493d-b777-dc8304e4811b</TermId>
        </TermInfo>
      </Terms>
    </m3eeb9610e9c4640880ac1fecc69d01a>
    <Committee_x0020_Inquiry_x0020_Start_x0020_Date xmlns="46c61757-ad04-49d5-a16a-4020ae46aeb3">2024-12-02T00:00:00+00:00</Committee_x0020_Inquiry_x0020_Start_x0020_Date>
    <Committee_x0020_Inquiry_x0020_End_x0020_Date xmlns="46c61757-ad04-49d5-a16a-4020ae46aeb3">2025-12-15T00:00:00+00:00</Committee_x0020_Inquiry_x0020_End_x0020_Date>
    <MemberTaxHTField0 xmlns="474608a7-2664-4535-a61f-476faaff3ffa">
      <Terms xmlns="http://schemas.microsoft.com/office/infopath/2007/PartnerControls"/>
    </MemberTaxHTField0>
    <TaxCatchAll xmlns="46c61757-ad04-49d5-a16a-4020ae46aeb3">
      <Value>1184</Value>
      <Value>199</Value>
      <Value>142</Value>
      <Value>1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Supply of Homes in Regional Victoria</TermName>
          <TermId xmlns="http://schemas.microsoft.com/office/infopath/2007/PartnerControls">d6afb8b5-e16d-4db6-b51c-147dc03cf69c</TermId>
        </TermInfo>
      </Terms>
    </pf0be3ffd4e84049b08b651cf27bfd30>
    <DocumentKey xmlns="46c61757-ad04-49d5-a16a-4020ae46aeb3">witness-transcripts</DocumentKey>
    <_dlc_DocId xmlns="474608a7-2664-4535-a61f-476faaff3ffa">JA5YY26XR4HT-577289029-9911</_dlc_DocId>
    <_dlc_DocIdUrl xmlns="474608a7-2664-4535-a61f-476faaff3ffa">
      <Url>https://pims-docs.parliament.vic.gov.au/ladocs/_layouts/15/DocIdRedir.aspx?ID=JA5YY26XR4HT-577289029-9911</Url>
      <Description>JA5YY26XR4HT-577289029-9911</Description>
    </_dlc_DocIdUrl>
  </documentManagement>
</p:properties>
</file>

<file path=customXml/item4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13387DD-3BBB-43FE-8970-8A47B0D481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2A7C9-AFE4-41C1-83CB-66DC1129458A}"/>
</file>

<file path=customXml/itemProps3.xml><?xml version="1.0" encoding="utf-8"?>
<ds:datastoreItem xmlns:ds="http://schemas.openxmlformats.org/officeDocument/2006/customXml" ds:itemID="{0FD6E653-FA3A-4DE1-98A1-B817A69BCAC2}">
  <ds:schemaRefs>
    <ds:schemaRef ds:uri="24d7aa07-fa22-4010-bdb5-bf64a39a8e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54C8F2E-605D-4C92-8E14-1C35740A525B}"/>
</file>

<file path=customXml/itemProps5.xml><?xml version="1.0" encoding="utf-8"?>
<ds:datastoreItem xmlns:ds="http://schemas.openxmlformats.org/officeDocument/2006/customXml" ds:itemID="{A3BFF6B3-DA1E-4058-8172-59E1A53F0937}"/>
</file>

<file path=docProps/app.xml><?xml version="1.0" encoding="utf-8"?>
<Properties xmlns="http://schemas.openxmlformats.org/officeDocument/2006/extended-properties" xmlns:vt="http://schemas.openxmlformats.org/officeDocument/2006/docPropsVTypes">
  <Template>Homes Victoria 16x9 presentation</Template>
  <TotalTime>1</TotalTime>
  <Words>1480</Words>
  <Application>Microsoft Office PowerPoint</Application>
  <PresentationFormat>Widescreen</PresentationFormat>
  <Paragraphs>219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Symbol</vt:lpstr>
      <vt:lpstr>Verdana</vt:lpstr>
      <vt:lpstr>VIC</vt:lpstr>
      <vt:lpstr>VIC Medium</vt:lpstr>
      <vt:lpstr>Wingdings</vt:lpstr>
      <vt:lpstr>Homes Victoria 16x9</vt:lpstr>
      <vt:lpstr>  Regional Housing Supply </vt:lpstr>
      <vt:lpstr>PowerPoint Presentation</vt:lpstr>
      <vt:lpstr>Homes Victoria’s role</vt:lpstr>
      <vt:lpstr>Addressing housing availability and support at multiple levels</vt:lpstr>
      <vt:lpstr>PowerPoint Presentation</vt:lpstr>
      <vt:lpstr>PowerPoint Presentation</vt:lpstr>
      <vt:lpstr>Using different methodologies</vt:lpstr>
      <vt:lpstr>Commitments for regional and rural Victoria under the Big Housing Build</vt:lpstr>
      <vt:lpstr>Minimum Investment Guarantee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Statement Report Back – Housing Portfolio</dc:title>
  <dc:subject/>
  <dc:creator>Olwyn Redshaw (Homes Victoria)</dc:creator>
  <cp:keywords/>
  <dc:description/>
  <cp:lastModifiedBy>Clare Willis (Homes Victoria)</cp:lastModifiedBy>
  <cp:revision>3</cp:revision>
  <cp:lastPrinted>2025-04-01T20:49:01Z</cp:lastPrinted>
  <dcterms:created xsi:type="dcterms:W3CDTF">2023-11-12T22:07:54Z</dcterms:created>
  <dcterms:modified xsi:type="dcterms:W3CDTF">2025-04-03T06:09:04Z</dcterms:modified>
  <cp:category>Homes Victoria 16x9 presentation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version">
    <vt:lpwstr>2022v1 15032022 sbv1 11072022</vt:lpwstr>
  </property>
  <property fmtid="{D5CDD505-2E9C-101B-9397-08002B2CF9AE}" pid="4" name="O365portals">
    <vt:lpwstr>, </vt:lpwstr>
  </property>
  <property fmtid="{D5CDD505-2E9C-101B-9397-08002B2CF9AE}" pid="5" name="xd_ProgID">
    <vt:lpwstr/>
  </property>
  <property fmtid="{D5CDD505-2E9C-101B-9397-08002B2CF9AE}" pid="6" name="Daysbeforethenextreview">
    <vt:i4>365</vt:i4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Format">
    <vt:lpwstr>Presentation</vt:lpwstr>
  </property>
  <property fmtid="{D5CDD505-2E9C-101B-9397-08002B2CF9AE}" pid="10" name="_ExtendedDescription">
    <vt:lpwstr/>
  </property>
  <property fmtid="{D5CDD505-2E9C-101B-9397-08002B2CF9AE}" pid="11" name="Style">
    <vt:lpwstr>Visual style</vt:lpwstr>
  </property>
  <property fmtid="{D5CDD505-2E9C-101B-9397-08002B2CF9AE}" pid="12" name="Hyperlink Base">
    <vt:lpwstr>https://dhhsvicgovau.sharepoint.com/:p:/s/dffh/ESmO87X6bQJBojl_ZnGG9vgByehVKq0g2lTsU9VN3HNbdA</vt:lpwstr>
  </property>
  <property fmtid="{D5CDD505-2E9C-101B-9397-08002B2CF9AE}" pid="13" name="Link">
    <vt:lpwstr>https://dhhsvicgovau.sharepoint.com/:p:/s/dffh/ESmO87X6bQJBojl_ZnGG9vgByehVKq0g2lTsU9VN3HNbdA, https://dhhsvicgovau.sharepoint.com/:p:/s/dffh/ESmO87X6bQJBojl_ZnGG9vgByehVKq0g2lTsU9VN3HNbdA</vt:lpwstr>
  </property>
  <property fmtid="{D5CDD505-2E9C-101B-9397-08002B2CF9AE}" pid="14" name="xd_Signature">
    <vt:bool>false</vt:bool>
  </property>
  <property fmtid="{D5CDD505-2E9C-101B-9397-08002B2CF9AE}" pid="15" name="ContentTypeId">
    <vt:lpwstr>0x010100A6113086DC73B842B7D060591F1D1F2D0202003599A398073C574BBC5E7AB74D88AA51</vt:lpwstr>
  </property>
  <property fmtid="{D5CDD505-2E9C-101B-9397-08002B2CF9AE}" pid="16" name="MediaServiceImageTags">
    <vt:lpwstr/>
  </property>
  <property fmtid="{D5CDD505-2E9C-101B-9397-08002B2CF9AE}" pid="17" name="MSIP_Label_f6c7d016-c0e8-4bc1-9071-158a5ecbe94b_Enabled">
    <vt:lpwstr>true</vt:lpwstr>
  </property>
  <property fmtid="{D5CDD505-2E9C-101B-9397-08002B2CF9AE}" pid="18" name="MSIP_Label_f6c7d016-c0e8-4bc1-9071-158a5ecbe94b_SetDate">
    <vt:lpwstr>2024-02-15T02:15:13Z</vt:lpwstr>
  </property>
  <property fmtid="{D5CDD505-2E9C-101B-9397-08002B2CF9AE}" pid="19" name="MSIP_Label_f6c7d016-c0e8-4bc1-9071-158a5ecbe94b_Method">
    <vt:lpwstr>Privileged</vt:lpwstr>
  </property>
  <property fmtid="{D5CDD505-2E9C-101B-9397-08002B2CF9AE}" pid="20" name="MSIP_Label_f6c7d016-c0e8-4bc1-9071-158a5ecbe94b_Name">
    <vt:lpwstr>f6c7d016-c0e8-4bc1-9071-158a5ecbe94b</vt:lpwstr>
  </property>
  <property fmtid="{D5CDD505-2E9C-101B-9397-08002B2CF9AE}" pid="21" name="MSIP_Label_f6c7d016-c0e8-4bc1-9071-158a5ecbe94b_SiteId">
    <vt:lpwstr>c0e0601f-0fac-449c-9c88-a104c4eb9f28</vt:lpwstr>
  </property>
  <property fmtid="{D5CDD505-2E9C-101B-9397-08002B2CF9AE}" pid="22" name="MSIP_Label_f6c7d016-c0e8-4bc1-9071-158a5ecbe94b_ActionId">
    <vt:lpwstr>10291fca-84bb-42c8-be0e-2d00fb856577</vt:lpwstr>
  </property>
  <property fmtid="{D5CDD505-2E9C-101B-9397-08002B2CF9AE}" pid="23" name="MSIP_Label_f6c7d016-c0e8-4bc1-9071-158a5ecbe94b_ContentBits">
    <vt:lpwstr>2</vt:lpwstr>
  </property>
  <property fmtid="{D5CDD505-2E9C-101B-9397-08002B2CF9AE}" pid="24" name="ClassificationContentMarkingFooterLocations">
    <vt:lpwstr>Homes Victoria 16x9:6</vt:lpwstr>
  </property>
  <property fmtid="{D5CDD505-2E9C-101B-9397-08002B2CF9AE}" pid="25" name="ClassificationContentMarkingFooterText">
    <vt:lpwstr>OFFICIAL: Sensitive</vt:lpwstr>
  </property>
  <property fmtid="{D5CDD505-2E9C-101B-9397-08002B2CF9AE}" pid="26" name="TriggerFlowInfo">
    <vt:lpwstr/>
  </property>
  <property fmtid="{D5CDD505-2E9C-101B-9397-08002B2CF9AE}" pid="27" name="Hansard Member">
    <vt:lpwstr/>
  </property>
  <property fmtid="{D5CDD505-2E9C-101B-9397-08002B2CF9AE}" pid="28" name="Committee Inquiry">
    <vt:lpwstr>1184;#Inquiry into the Supply of Homes in Regional Victoria|d6afb8b5-e16d-4db6-b51c-147dc03cf69c</vt:lpwstr>
  </property>
  <property fmtid="{D5CDD505-2E9C-101B-9397-08002B2CF9AE}" pid="29" name="House">
    <vt:lpwstr>1;#Legislative Assembly|6c673155-7d05-493d-b777-dc8304e4811b</vt:lpwstr>
  </property>
  <property fmtid="{D5CDD505-2E9C-101B-9397-08002B2CF9AE}" pid="30" name="Committee">
    <vt:lpwstr>142;#Legislative Assembly Environment and Planning Committee|7771bd68-0b95-466c-9171-09ff64ec293d</vt:lpwstr>
  </property>
  <property fmtid="{D5CDD505-2E9C-101B-9397-08002B2CF9AE}" pid="31" name="Committee Type">
    <vt:lpwstr>199;#Standing|c6eac104-10be-430c-9143-8ced1c7c473c</vt:lpwstr>
  </property>
  <property fmtid="{D5CDD505-2E9C-101B-9397-08002B2CF9AE}" pid="32" name="_dlc_DocIdItemGuid">
    <vt:lpwstr>e8318483-a40e-4e0d-b27d-86ed7a55b81e</vt:lpwstr>
  </property>
</Properties>
</file>