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85" r:id="rId3"/>
    <p:sldId id="289" r:id="rId4"/>
    <p:sldId id="293" r:id="rId5"/>
    <p:sldId id="291" r:id="rId6"/>
    <p:sldId id="295" r:id="rId7"/>
    <p:sldId id="294" r:id="rId8"/>
    <p:sldId id="288" r:id="rId9"/>
    <p:sldId id="256" r:id="rId10"/>
    <p:sldId id="259" r:id="rId11"/>
    <p:sldId id="260" r:id="rId12"/>
    <p:sldId id="269" r:id="rId13"/>
    <p:sldId id="268" r:id="rId14"/>
    <p:sldId id="267" r:id="rId15"/>
    <p:sldId id="266" r:id="rId16"/>
    <p:sldId id="265" r:id="rId17"/>
    <p:sldId id="264" r:id="rId18"/>
    <p:sldId id="271" r:id="rId19"/>
    <p:sldId id="270" r:id="rId20"/>
    <p:sldId id="262" r:id="rId21"/>
    <p:sldId id="272" r:id="rId22"/>
    <p:sldId id="273" r:id="rId23"/>
    <p:sldId id="261" r:id="rId24"/>
    <p:sldId id="275" r:id="rId25"/>
    <p:sldId id="274" r:id="rId26"/>
    <p:sldId id="277" r:id="rId27"/>
    <p:sldId id="296" r:id="rId28"/>
    <p:sldId id="297" r:id="rId29"/>
    <p:sldId id="29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F8F9"/>
    <a:srgbClr val="CCFFFF"/>
    <a:srgbClr val="4E4C34"/>
    <a:srgbClr val="89BCEB"/>
    <a:srgbClr val="F3F9A5"/>
    <a:srgbClr val="FCFBDD"/>
    <a:srgbClr val="F3F3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4" autoAdjust="0"/>
    <p:restoredTop sz="94660"/>
  </p:normalViewPr>
  <p:slideViewPr>
    <p:cSldViewPr snapToGrid="0">
      <p:cViewPr varScale="1">
        <p:scale>
          <a:sx n="64" d="100"/>
          <a:sy n="64" d="100"/>
        </p:scale>
        <p:origin x="8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EEC060-CD20-4443-A762-6BC52C6727AE}"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AU"/>
        </a:p>
      </dgm:t>
    </dgm:pt>
    <dgm:pt modelId="{5321D777-46CB-43D7-BCAD-BD6FE850EF13}">
      <dgm:prSet phldrT="[Text]" phldr="0"/>
      <dgm:spPr/>
      <dgm:t>
        <a:bodyPr/>
        <a:lstStyle/>
        <a:p>
          <a:r>
            <a:rPr lang="en-AU" dirty="0"/>
            <a:t>Harcourt Progress Association</a:t>
          </a:r>
        </a:p>
      </dgm:t>
    </dgm:pt>
    <dgm:pt modelId="{99EC4B06-6D07-4524-9C92-37A52E20ADCE}" type="parTrans" cxnId="{7BA3573A-EE33-4D35-B0DB-B4E07281515B}">
      <dgm:prSet/>
      <dgm:spPr/>
      <dgm:t>
        <a:bodyPr/>
        <a:lstStyle/>
        <a:p>
          <a:endParaRPr lang="en-AU"/>
        </a:p>
      </dgm:t>
    </dgm:pt>
    <dgm:pt modelId="{56A26F00-4FB2-4BAE-8CF2-A5D9016319E8}" type="sibTrans" cxnId="{7BA3573A-EE33-4D35-B0DB-B4E07281515B}">
      <dgm:prSet/>
      <dgm:spPr/>
      <dgm:t>
        <a:bodyPr/>
        <a:lstStyle/>
        <a:p>
          <a:endParaRPr lang="en-AU"/>
        </a:p>
      </dgm:t>
    </dgm:pt>
    <dgm:pt modelId="{281BC80D-EB2A-45F0-9DD6-84AFA20822B5}">
      <dgm:prSet phldrT="[Text]" phldr="0"/>
      <dgm:spPr>
        <a:solidFill>
          <a:schemeClr val="accent1">
            <a:lumMod val="20000"/>
            <a:lumOff val="80000"/>
            <a:alpha val="90000"/>
          </a:schemeClr>
        </a:solidFill>
      </dgm:spPr>
      <dgm:t>
        <a:bodyPr/>
        <a:lstStyle/>
        <a:p>
          <a:r>
            <a:rPr lang="en-AU" dirty="0"/>
            <a:t>Harcourt Bushfire Donation Centre</a:t>
          </a:r>
        </a:p>
      </dgm:t>
    </dgm:pt>
    <dgm:pt modelId="{2AF96E35-E6C4-43F0-90A7-CBDC74124733}" type="parTrans" cxnId="{8CBBC45F-3EC0-47D5-94B0-6C0AAD45F00E}">
      <dgm:prSet/>
      <dgm:spPr/>
      <dgm:t>
        <a:bodyPr/>
        <a:lstStyle/>
        <a:p>
          <a:endParaRPr lang="en-AU"/>
        </a:p>
      </dgm:t>
    </dgm:pt>
    <dgm:pt modelId="{B8A6D7B9-CC82-469C-84EA-D966ADB363DC}" type="sibTrans" cxnId="{8CBBC45F-3EC0-47D5-94B0-6C0AAD45F00E}">
      <dgm:prSet/>
      <dgm:spPr/>
      <dgm:t>
        <a:bodyPr/>
        <a:lstStyle/>
        <a:p>
          <a:endParaRPr lang="en-AU"/>
        </a:p>
      </dgm:t>
    </dgm:pt>
    <dgm:pt modelId="{FA4DC194-0BE7-4C81-A9C5-82ADB2DC14F6}">
      <dgm:prSet phldrT="[Text]" phldr="0"/>
      <dgm:spPr>
        <a:solidFill>
          <a:schemeClr val="accent1">
            <a:lumMod val="20000"/>
            <a:lumOff val="80000"/>
            <a:alpha val="90000"/>
          </a:schemeClr>
        </a:solidFill>
      </dgm:spPr>
      <dgm:t>
        <a:bodyPr/>
        <a:lstStyle/>
        <a:p>
          <a:r>
            <a:rPr lang="en-AU" dirty="0"/>
            <a:t>Harcourt Relief Centre</a:t>
          </a:r>
        </a:p>
      </dgm:t>
    </dgm:pt>
    <dgm:pt modelId="{AD59DCDF-BAC8-480C-A92A-6A6056DF18B2}" type="parTrans" cxnId="{69BC8253-C5EA-4C66-8971-CC74B12C8583}">
      <dgm:prSet/>
      <dgm:spPr/>
      <dgm:t>
        <a:bodyPr/>
        <a:lstStyle/>
        <a:p>
          <a:endParaRPr lang="en-AU"/>
        </a:p>
      </dgm:t>
    </dgm:pt>
    <dgm:pt modelId="{08B22C2A-6B0A-4F29-A6E0-2D7733B69925}" type="sibTrans" cxnId="{69BC8253-C5EA-4C66-8971-CC74B12C8583}">
      <dgm:prSet/>
      <dgm:spPr/>
      <dgm:t>
        <a:bodyPr/>
        <a:lstStyle/>
        <a:p>
          <a:endParaRPr lang="en-AU"/>
        </a:p>
      </dgm:t>
    </dgm:pt>
    <dgm:pt modelId="{D36B2CAE-D264-4B54-844B-624699D93CF0}" type="pres">
      <dgm:prSet presAssocID="{02EEC060-CD20-4443-A762-6BC52C6727AE}" presName="diagram" presStyleCnt="0">
        <dgm:presLayoutVars>
          <dgm:chPref val="1"/>
          <dgm:dir/>
          <dgm:animOne val="branch"/>
          <dgm:animLvl val="lvl"/>
          <dgm:resizeHandles/>
        </dgm:presLayoutVars>
      </dgm:prSet>
      <dgm:spPr/>
    </dgm:pt>
    <dgm:pt modelId="{D497720E-D240-456A-8F02-50D027C5BC06}" type="pres">
      <dgm:prSet presAssocID="{5321D777-46CB-43D7-BCAD-BD6FE850EF13}" presName="root" presStyleCnt="0"/>
      <dgm:spPr/>
    </dgm:pt>
    <dgm:pt modelId="{BB421135-8E84-45FD-92DB-AC8E1D260203}" type="pres">
      <dgm:prSet presAssocID="{5321D777-46CB-43D7-BCAD-BD6FE850EF13}" presName="rootComposite" presStyleCnt="0"/>
      <dgm:spPr/>
    </dgm:pt>
    <dgm:pt modelId="{290E5B32-EA96-4F3E-B0AA-B33DD1B0B230}" type="pres">
      <dgm:prSet presAssocID="{5321D777-46CB-43D7-BCAD-BD6FE850EF13}" presName="rootText" presStyleLbl="node1" presStyleIdx="0" presStyleCnt="1" custLinFactNeighborX="10354" custLinFactNeighborY="3045"/>
      <dgm:spPr/>
    </dgm:pt>
    <dgm:pt modelId="{F3D0439C-49F8-4FF0-B55B-AFFA1AE5804D}" type="pres">
      <dgm:prSet presAssocID="{5321D777-46CB-43D7-BCAD-BD6FE850EF13}" presName="rootConnector" presStyleLbl="node1" presStyleIdx="0" presStyleCnt="1"/>
      <dgm:spPr/>
    </dgm:pt>
    <dgm:pt modelId="{2E479005-82EC-46DA-A296-2C6FE98A287F}" type="pres">
      <dgm:prSet presAssocID="{5321D777-46CB-43D7-BCAD-BD6FE850EF13}" presName="childShape" presStyleCnt="0"/>
      <dgm:spPr/>
    </dgm:pt>
    <dgm:pt modelId="{7AF6C9B4-328F-477B-AFE1-A16440E7CC02}" type="pres">
      <dgm:prSet presAssocID="{2AF96E35-E6C4-43F0-90A7-CBDC74124733}" presName="Name13" presStyleLbl="parChTrans1D2" presStyleIdx="0" presStyleCnt="2"/>
      <dgm:spPr/>
    </dgm:pt>
    <dgm:pt modelId="{3622759F-13BC-462D-98F9-97F167AA75BB}" type="pres">
      <dgm:prSet presAssocID="{281BC80D-EB2A-45F0-9DD6-84AFA20822B5}" presName="childText" presStyleLbl="bgAcc1" presStyleIdx="0" presStyleCnt="2">
        <dgm:presLayoutVars>
          <dgm:bulletEnabled val="1"/>
        </dgm:presLayoutVars>
      </dgm:prSet>
      <dgm:spPr/>
    </dgm:pt>
    <dgm:pt modelId="{66E47ACD-1E44-4FB1-952D-8B77DA73A112}" type="pres">
      <dgm:prSet presAssocID="{AD59DCDF-BAC8-480C-A92A-6A6056DF18B2}" presName="Name13" presStyleLbl="parChTrans1D2" presStyleIdx="1" presStyleCnt="2"/>
      <dgm:spPr/>
    </dgm:pt>
    <dgm:pt modelId="{5A715F4F-6DE2-4CA2-BEC9-31EA31B73E07}" type="pres">
      <dgm:prSet presAssocID="{FA4DC194-0BE7-4C81-A9C5-82ADB2DC14F6}" presName="childText" presStyleLbl="bgAcc1" presStyleIdx="1" presStyleCnt="2">
        <dgm:presLayoutVars>
          <dgm:bulletEnabled val="1"/>
        </dgm:presLayoutVars>
      </dgm:prSet>
      <dgm:spPr/>
    </dgm:pt>
  </dgm:ptLst>
  <dgm:cxnLst>
    <dgm:cxn modelId="{65A77909-7763-43D3-9B49-7F1824CA883A}" type="presOf" srcId="{02EEC060-CD20-4443-A762-6BC52C6727AE}" destId="{D36B2CAE-D264-4B54-844B-624699D93CF0}" srcOrd="0" destOrd="0" presId="urn:microsoft.com/office/officeart/2005/8/layout/hierarchy3"/>
    <dgm:cxn modelId="{F57B6E1B-4D97-4DB7-A0B1-BD93E468DB55}" type="presOf" srcId="{5321D777-46CB-43D7-BCAD-BD6FE850EF13}" destId="{F3D0439C-49F8-4FF0-B55B-AFFA1AE5804D}" srcOrd="1" destOrd="0" presId="urn:microsoft.com/office/officeart/2005/8/layout/hierarchy3"/>
    <dgm:cxn modelId="{7BA3573A-EE33-4D35-B0DB-B4E07281515B}" srcId="{02EEC060-CD20-4443-A762-6BC52C6727AE}" destId="{5321D777-46CB-43D7-BCAD-BD6FE850EF13}" srcOrd="0" destOrd="0" parTransId="{99EC4B06-6D07-4524-9C92-37A52E20ADCE}" sibTransId="{56A26F00-4FB2-4BAE-8CF2-A5D9016319E8}"/>
    <dgm:cxn modelId="{CCD34A5E-3B24-4603-9CE3-0D38F5E76065}" type="presOf" srcId="{2AF96E35-E6C4-43F0-90A7-CBDC74124733}" destId="{7AF6C9B4-328F-477B-AFE1-A16440E7CC02}" srcOrd="0" destOrd="0" presId="urn:microsoft.com/office/officeart/2005/8/layout/hierarchy3"/>
    <dgm:cxn modelId="{8CBBC45F-3EC0-47D5-94B0-6C0AAD45F00E}" srcId="{5321D777-46CB-43D7-BCAD-BD6FE850EF13}" destId="{281BC80D-EB2A-45F0-9DD6-84AFA20822B5}" srcOrd="0" destOrd="0" parTransId="{2AF96E35-E6C4-43F0-90A7-CBDC74124733}" sibTransId="{B8A6D7B9-CC82-469C-84EA-D966ADB363DC}"/>
    <dgm:cxn modelId="{6C5F8371-08FE-48AC-A853-EABA46B75EC2}" type="presOf" srcId="{281BC80D-EB2A-45F0-9DD6-84AFA20822B5}" destId="{3622759F-13BC-462D-98F9-97F167AA75BB}" srcOrd="0" destOrd="0" presId="urn:microsoft.com/office/officeart/2005/8/layout/hierarchy3"/>
    <dgm:cxn modelId="{69BC8253-C5EA-4C66-8971-CC74B12C8583}" srcId="{5321D777-46CB-43D7-BCAD-BD6FE850EF13}" destId="{FA4DC194-0BE7-4C81-A9C5-82ADB2DC14F6}" srcOrd="1" destOrd="0" parTransId="{AD59DCDF-BAC8-480C-A92A-6A6056DF18B2}" sibTransId="{08B22C2A-6B0A-4F29-A6E0-2D7733B69925}"/>
    <dgm:cxn modelId="{7D838753-B251-4E3D-B4D0-A8125D170A5B}" type="presOf" srcId="{FA4DC194-0BE7-4C81-A9C5-82ADB2DC14F6}" destId="{5A715F4F-6DE2-4CA2-BEC9-31EA31B73E07}" srcOrd="0" destOrd="0" presId="urn:microsoft.com/office/officeart/2005/8/layout/hierarchy3"/>
    <dgm:cxn modelId="{E91241AE-E0B3-4B28-AD0D-2C08864D1419}" type="presOf" srcId="{AD59DCDF-BAC8-480C-A92A-6A6056DF18B2}" destId="{66E47ACD-1E44-4FB1-952D-8B77DA73A112}" srcOrd="0" destOrd="0" presId="urn:microsoft.com/office/officeart/2005/8/layout/hierarchy3"/>
    <dgm:cxn modelId="{DF45C0B9-1524-47A0-9338-E902A33D0480}" type="presOf" srcId="{5321D777-46CB-43D7-BCAD-BD6FE850EF13}" destId="{290E5B32-EA96-4F3E-B0AA-B33DD1B0B230}" srcOrd="0" destOrd="0" presId="urn:microsoft.com/office/officeart/2005/8/layout/hierarchy3"/>
    <dgm:cxn modelId="{6AE62784-CC77-4C43-94E6-035D5F1C704A}" type="presParOf" srcId="{D36B2CAE-D264-4B54-844B-624699D93CF0}" destId="{D497720E-D240-456A-8F02-50D027C5BC06}" srcOrd="0" destOrd="0" presId="urn:microsoft.com/office/officeart/2005/8/layout/hierarchy3"/>
    <dgm:cxn modelId="{B7D11FFB-3E10-4F02-BCEE-6A9259FFDF50}" type="presParOf" srcId="{D497720E-D240-456A-8F02-50D027C5BC06}" destId="{BB421135-8E84-45FD-92DB-AC8E1D260203}" srcOrd="0" destOrd="0" presId="urn:microsoft.com/office/officeart/2005/8/layout/hierarchy3"/>
    <dgm:cxn modelId="{38A86374-6E6A-4E75-B180-CBB02E0B78A7}" type="presParOf" srcId="{BB421135-8E84-45FD-92DB-AC8E1D260203}" destId="{290E5B32-EA96-4F3E-B0AA-B33DD1B0B230}" srcOrd="0" destOrd="0" presId="urn:microsoft.com/office/officeart/2005/8/layout/hierarchy3"/>
    <dgm:cxn modelId="{13853D50-BD1E-4A19-A69C-7CDF97EBEE6E}" type="presParOf" srcId="{BB421135-8E84-45FD-92DB-AC8E1D260203}" destId="{F3D0439C-49F8-4FF0-B55B-AFFA1AE5804D}" srcOrd="1" destOrd="0" presId="urn:microsoft.com/office/officeart/2005/8/layout/hierarchy3"/>
    <dgm:cxn modelId="{4D302947-04F0-4948-B1D3-66FCEAC9D4D7}" type="presParOf" srcId="{D497720E-D240-456A-8F02-50D027C5BC06}" destId="{2E479005-82EC-46DA-A296-2C6FE98A287F}" srcOrd="1" destOrd="0" presId="urn:microsoft.com/office/officeart/2005/8/layout/hierarchy3"/>
    <dgm:cxn modelId="{092F6E0A-2A6F-46E7-B804-B8E4C99EE51A}" type="presParOf" srcId="{2E479005-82EC-46DA-A296-2C6FE98A287F}" destId="{7AF6C9B4-328F-477B-AFE1-A16440E7CC02}" srcOrd="0" destOrd="0" presId="urn:microsoft.com/office/officeart/2005/8/layout/hierarchy3"/>
    <dgm:cxn modelId="{106A0627-2FBC-4C72-A30F-202D3E79FB23}" type="presParOf" srcId="{2E479005-82EC-46DA-A296-2C6FE98A287F}" destId="{3622759F-13BC-462D-98F9-97F167AA75BB}" srcOrd="1" destOrd="0" presId="urn:microsoft.com/office/officeart/2005/8/layout/hierarchy3"/>
    <dgm:cxn modelId="{A79B8404-C30E-440E-9F8A-3AEA01C8F63B}" type="presParOf" srcId="{2E479005-82EC-46DA-A296-2C6FE98A287F}" destId="{66E47ACD-1E44-4FB1-952D-8B77DA73A112}" srcOrd="2" destOrd="0" presId="urn:microsoft.com/office/officeart/2005/8/layout/hierarchy3"/>
    <dgm:cxn modelId="{803A53B9-7BE6-4F2F-8903-FA1E3F2133F1}" type="presParOf" srcId="{2E479005-82EC-46DA-A296-2C6FE98A287F}" destId="{5A715F4F-6DE2-4CA2-BEC9-31EA31B73E07}"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E5B32-EA96-4F3E-B0AA-B33DD1B0B230}">
      <dsp:nvSpPr>
        <dsp:cNvPr id="0" name=""/>
        <dsp:cNvSpPr/>
      </dsp:nvSpPr>
      <dsp:spPr>
        <a:xfrm>
          <a:off x="2836708" y="47792"/>
          <a:ext cx="3095624" cy="1547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AU" sz="3200" kern="1200" dirty="0"/>
            <a:t>Harcourt Progress Association</a:t>
          </a:r>
        </a:p>
      </dsp:txBody>
      <dsp:txXfrm>
        <a:off x="2882042" y="93126"/>
        <a:ext cx="3004956" cy="1457144"/>
      </dsp:txXfrm>
    </dsp:sp>
    <dsp:sp modelId="{7AF6C9B4-328F-477B-AFE1-A16440E7CC02}">
      <dsp:nvSpPr>
        <dsp:cNvPr id="0" name=""/>
        <dsp:cNvSpPr/>
      </dsp:nvSpPr>
      <dsp:spPr>
        <a:xfrm>
          <a:off x="3089592" y="1595605"/>
          <a:ext cx="91440" cy="1113728"/>
        </a:xfrm>
        <a:custGeom>
          <a:avLst/>
          <a:gdLst/>
          <a:ahLst/>
          <a:cxnLst/>
          <a:rect l="0" t="0" r="0" b="0"/>
          <a:pathLst>
            <a:path>
              <a:moveTo>
                <a:pt x="56678" y="0"/>
              </a:moveTo>
              <a:lnTo>
                <a:pt x="45720" y="11137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22759F-13BC-462D-98F9-97F167AA75BB}">
      <dsp:nvSpPr>
        <dsp:cNvPr id="0" name=""/>
        <dsp:cNvSpPr/>
      </dsp:nvSpPr>
      <dsp:spPr>
        <a:xfrm>
          <a:off x="3135312" y="1935427"/>
          <a:ext cx="2476499" cy="1547812"/>
        </a:xfrm>
        <a:prstGeom prst="roundRect">
          <a:avLst>
            <a:gd name="adj" fmla="val 10000"/>
          </a:avLst>
        </a:prstGeom>
        <a:solidFill>
          <a:schemeClr val="accent1">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AU" sz="2600" kern="1200" dirty="0"/>
            <a:t>Harcourt Bushfire Donation Centre</a:t>
          </a:r>
        </a:p>
      </dsp:txBody>
      <dsp:txXfrm>
        <a:off x="3180646" y="1980761"/>
        <a:ext cx="2385831" cy="1457144"/>
      </dsp:txXfrm>
    </dsp:sp>
    <dsp:sp modelId="{66E47ACD-1E44-4FB1-952D-8B77DA73A112}">
      <dsp:nvSpPr>
        <dsp:cNvPr id="0" name=""/>
        <dsp:cNvSpPr/>
      </dsp:nvSpPr>
      <dsp:spPr>
        <a:xfrm>
          <a:off x="3089592" y="1595605"/>
          <a:ext cx="91440" cy="3048494"/>
        </a:xfrm>
        <a:custGeom>
          <a:avLst/>
          <a:gdLst/>
          <a:ahLst/>
          <a:cxnLst/>
          <a:rect l="0" t="0" r="0" b="0"/>
          <a:pathLst>
            <a:path>
              <a:moveTo>
                <a:pt x="56678" y="0"/>
              </a:moveTo>
              <a:lnTo>
                <a:pt x="45720" y="30484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715F4F-6DE2-4CA2-BEC9-31EA31B73E07}">
      <dsp:nvSpPr>
        <dsp:cNvPr id="0" name=""/>
        <dsp:cNvSpPr/>
      </dsp:nvSpPr>
      <dsp:spPr>
        <a:xfrm>
          <a:off x="3135312" y="3870192"/>
          <a:ext cx="2476499" cy="1547812"/>
        </a:xfrm>
        <a:prstGeom prst="roundRect">
          <a:avLst>
            <a:gd name="adj" fmla="val 10000"/>
          </a:avLst>
        </a:prstGeom>
        <a:solidFill>
          <a:schemeClr val="accent1">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AU" sz="2600" kern="1200" dirty="0"/>
            <a:t>Harcourt Relief Centre</a:t>
          </a:r>
        </a:p>
      </dsp:txBody>
      <dsp:txXfrm>
        <a:off x="3180646" y="3915526"/>
        <a:ext cx="2385831" cy="145714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7D68-6E04-C469-8887-5E0FC3AA4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3555312-D01F-9DE4-BF5B-BF26F20C3E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0151F5D-B3C8-E864-A7EA-3670440B222B}"/>
              </a:ext>
            </a:extLst>
          </p:cNvPr>
          <p:cNvSpPr>
            <a:spLocks noGrp="1"/>
          </p:cNvSpPr>
          <p:nvPr>
            <p:ph type="dt" sz="half" idx="10"/>
          </p:nvPr>
        </p:nvSpPr>
        <p:spPr/>
        <p:txBody>
          <a:bodyPr/>
          <a:lstStyle/>
          <a:p>
            <a:fld id="{FC5BEA3C-E23E-4BF4-9068-B5BB21A8FE4C}" type="datetimeFigureOut">
              <a:rPr lang="en-AU" smtClean="0"/>
              <a:t>29/04/2026</a:t>
            </a:fld>
            <a:endParaRPr lang="en-AU"/>
          </a:p>
        </p:txBody>
      </p:sp>
      <p:sp>
        <p:nvSpPr>
          <p:cNvPr id="5" name="Footer Placeholder 4">
            <a:extLst>
              <a:ext uri="{FF2B5EF4-FFF2-40B4-BE49-F238E27FC236}">
                <a16:creationId xmlns:a16="http://schemas.microsoft.com/office/drawing/2014/main" id="{74134EF1-F300-30CA-0CEC-9BFCB28BC8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397097-B67A-7EE1-41A1-1CBF4839DC08}"/>
              </a:ext>
            </a:extLst>
          </p:cNvPr>
          <p:cNvSpPr>
            <a:spLocks noGrp="1"/>
          </p:cNvSpPr>
          <p:nvPr>
            <p:ph type="sldNum" sz="quarter" idx="12"/>
          </p:nvPr>
        </p:nvSpPr>
        <p:spPr/>
        <p:txBody>
          <a:bodyPr/>
          <a:lstStyle/>
          <a:p>
            <a:fld id="{9BDE20D3-F27A-4E22-8EE4-94516CE269E0}" type="slidenum">
              <a:rPr lang="en-AU" smtClean="0"/>
              <a:t>‹#›</a:t>
            </a:fld>
            <a:endParaRPr lang="en-AU"/>
          </a:p>
        </p:txBody>
      </p:sp>
    </p:spTree>
    <p:extLst>
      <p:ext uri="{BB962C8B-B14F-4D97-AF65-F5344CB8AC3E}">
        <p14:creationId xmlns:p14="http://schemas.microsoft.com/office/powerpoint/2010/main" val="3326446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B354-C5E3-D247-78B2-2911ED733EA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4FB49B6-689E-E080-62C6-C9C749A2EF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B9FD714-88F8-56EC-C018-9B7F2980C98A}"/>
              </a:ext>
            </a:extLst>
          </p:cNvPr>
          <p:cNvSpPr>
            <a:spLocks noGrp="1"/>
          </p:cNvSpPr>
          <p:nvPr>
            <p:ph type="dt" sz="half" idx="10"/>
          </p:nvPr>
        </p:nvSpPr>
        <p:spPr/>
        <p:txBody>
          <a:bodyPr/>
          <a:lstStyle/>
          <a:p>
            <a:fld id="{FC5BEA3C-E23E-4BF4-9068-B5BB21A8FE4C}" type="datetimeFigureOut">
              <a:rPr lang="en-AU" smtClean="0"/>
              <a:t>29/04/2026</a:t>
            </a:fld>
            <a:endParaRPr lang="en-AU"/>
          </a:p>
        </p:txBody>
      </p:sp>
      <p:sp>
        <p:nvSpPr>
          <p:cNvPr id="5" name="Footer Placeholder 4">
            <a:extLst>
              <a:ext uri="{FF2B5EF4-FFF2-40B4-BE49-F238E27FC236}">
                <a16:creationId xmlns:a16="http://schemas.microsoft.com/office/drawing/2014/main" id="{8A912A15-25BA-8955-F9C4-F005526C541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15174ED-3361-7DB8-52A9-485C3B7B7E60}"/>
              </a:ext>
            </a:extLst>
          </p:cNvPr>
          <p:cNvSpPr>
            <a:spLocks noGrp="1"/>
          </p:cNvSpPr>
          <p:nvPr>
            <p:ph type="sldNum" sz="quarter" idx="12"/>
          </p:nvPr>
        </p:nvSpPr>
        <p:spPr/>
        <p:txBody>
          <a:bodyPr/>
          <a:lstStyle/>
          <a:p>
            <a:fld id="{9BDE20D3-F27A-4E22-8EE4-94516CE269E0}" type="slidenum">
              <a:rPr lang="en-AU" smtClean="0"/>
              <a:t>‹#›</a:t>
            </a:fld>
            <a:endParaRPr lang="en-AU"/>
          </a:p>
        </p:txBody>
      </p:sp>
    </p:spTree>
    <p:extLst>
      <p:ext uri="{BB962C8B-B14F-4D97-AF65-F5344CB8AC3E}">
        <p14:creationId xmlns:p14="http://schemas.microsoft.com/office/powerpoint/2010/main" val="3374010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775C7-2326-67EE-8648-82757BC916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C7808E5-8623-4029-5617-AFF904D349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038962E-4164-09FE-7675-1A5F82C51337}"/>
              </a:ext>
            </a:extLst>
          </p:cNvPr>
          <p:cNvSpPr>
            <a:spLocks noGrp="1"/>
          </p:cNvSpPr>
          <p:nvPr>
            <p:ph type="dt" sz="half" idx="10"/>
          </p:nvPr>
        </p:nvSpPr>
        <p:spPr/>
        <p:txBody>
          <a:bodyPr/>
          <a:lstStyle/>
          <a:p>
            <a:fld id="{FC5BEA3C-E23E-4BF4-9068-B5BB21A8FE4C}" type="datetimeFigureOut">
              <a:rPr lang="en-AU" smtClean="0"/>
              <a:t>29/04/2026</a:t>
            </a:fld>
            <a:endParaRPr lang="en-AU"/>
          </a:p>
        </p:txBody>
      </p:sp>
      <p:sp>
        <p:nvSpPr>
          <p:cNvPr id="5" name="Footer Placeholder 4">
            <a:extLst>
              <a:ext uri="{FF2B5EF4-FFF2-40B4-BE49-F238E27FC236}">
                <a16:creationId xmlns:a16="http://schemas.microsoft.com/office/drawing/2014/main" id="{3F97E26E-AB82-F7A5-CE70-8796207AB14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AF7B8FD-D21D-EE5B-21CB-FDE91C78073F}"/>
              </a:ext>
            </a:extLst>
          </p:cNvPr>
          <p:cNvSpPr>
            <a:spLocks noGrp="1"/>
          </p:cNvSpPr>
          <p:nvPr>
            <p:ph type="sldNum" sz="quarter" idx="12"/>
          </p:nvPr>
        </p:nvSpPr>
        <p:spPr/>
        <p:txBody>
          <a:bodyPr/>
          <a:lstStyle/>
          <a:p>
            <a:fld id="{9BDE20D3-F27A-4E22-8EE4-94516CE269E0}" type="slidenum">
              <a:rPr lang="en-AU" smtClean="0"/>
              <a:t>‹#›</a:t>
            </a:fld>
            <a:endParaRPr lang="en-AU"/>
          </a:p>
        </p:txBody>
      </p:sp>
    </p:spTree>
    <p:extLst>
      <p:ext uri="{BB962C8B-B14F-4D97-AF65-F5344CB8AC3E}">
        <p14:creationId xmlns:p14="http://schemas.microsoft.com/office/powerpoint/2010/main" val="1491626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3285-70D7-906D-069A-B7638A3050B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142FE3A-3111-796B-35BF-948E96DEB3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4D374AD-1BAD-BFC7-9D4D-E507D7C6E9D1}"/>
              </a:ext>
            </a:extLst>
          </p:cNvPr>
          <p:cNvSpPr>
            <a:spLocks noGrp="1"/>
          </p:cNvSpPr>
          <p:nvPr>
            <p:ph type="dt" sz="half" idx="10"/>
          </p:nvPr>
        </p:nvSpPr>
        <p:spPr/>
        <p:txBody>
          <a:bodyPr/>
          <a:lstStyle/>
          <a:p>
            <a:fld id="{FC5BEA3C-E23E-4BF4-9068-B5BB21A8FE4C}" type="datetimeFigureOut">
              <a:rPr lang="en-AU" smtClean="0"/>
              <a:t>29/04/2026</a:t>
            </a:fld>
            <a:endParaRPr lang="en-AU"/>
          </a:p>
        </p:txBody>
      </p:sp>
      <p:sp>
        <p:nvSpPr>
          <p:cNvPr id="5" name="Footer Placeholder 4">
            <a:extLst>
              <a:ext uri="{FF2B5EF4-FFF2-40B4-BE49-F238E27FC236}">
                <a16:creationId xmlns:a16="http://schemas.microsoft.com/office/drawing/2014/main" id="{8FE1C5F7-9680-E088-7D7F-F7347AC6FA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62B299-3196-53FC-5810-279217C61EEA}"/>
              </a:ext>
            </a:extLst>
          </p:cNvPr>
          <p:cNvSpPr>
            <a:spLocks noGrp="1"/>
          </p:cNvSpPr>
          <p:nvPr>
            <p:ph type="sldNum" sz="quarter" idx="12"/>
          </p:nvPr>
        </p:nvSpPr>
        <p:spPr/>
        <p:txBody>
          <a:bodyPr/>
          <a:lstStyle/>
          <a:p>
            <a:fld id="{9BDE20D3-F27A-4E22-8EE4-94516CE269E0}" type="slidenum">
              <a:rPr lang="en-AU" smtClean="0"/>
              <a:t>‹#›</a:t>
            </a:fld>
            <a:endParaRPr lang="en-AU"/>
          </a:p>
        </p:txBody>
      </p:sp>
    </p:spTree>
    <p:extLst>
      <p:ext uri="{BB962C8B-B14F-4D97-AF65-F5344CB8AC3E}">
        <p14:creationId xmlns:p14="http://schemas.microsoft.com/office/powerpoint/2010/main" val="300481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542D-AD46-3CB1-1822-E82BCA3BC9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52F46C7-9565-ADDE-AA36-18CB584E3C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EB5BB-8B94-F6D4-D2BC-0AC3C21D3FBA}"/>
              </a:ext>
            </a:extLst>
          </p:cNvPr>
          <p:cNvSpPr>
            <a:spLocks noGrp="1"/>
          </p:cNvSpPr>
          <p:nvPr>
            <p:ph type="dt" sz="half" idx="10"/>
          </p:nvPr>
        </p:nvSpPr>
        <p:spPr/>
        <p:txBody>
          <a:bodyPr/>
          <a:lstStyle/>
          <a:p>
            <a:fld id="{FC5BEA3C-E23E-4BF4-9068-B5BB21A8FE4C}" type="datetimeFigureOut">
              <a:rPr lang="en-AU" smtClean="0"/>
              <a:t>29/04/2026</a:t>
            </a:fld>
            <a:endParaRPr lang="en-AU"/>
          </a:p>
        </p:txBody>
      </p:sp>
      <p:sp>
        <p:nvSpPr>
          <p:cNvPr id="5" name="Footer Placeholder 4">
            <a:extLst>
              <a:ext uri="{FF2B5EF4-FFF2-40B4-BE49-F238E27FC236}">
                <a16:creationId xmlns:a16="http://schemas.microsoft.com/office/drawing/2014/main" id="{175A10BA-2464-3DE8-A245-87ACA675097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F03FB9B-9F3D-5C40-23E4-CA4442EDF391}"/>
              </a:ext>
            </a:extLst>
          </p:cNvPr>
          <p:cNvSpPr>
            <a:spLocks noGrp="1"/>
          </p:cNvSpPr>
          <p:nvPr>
            <p:ph type="sldNum" sz="quarter" idx="12"/>
          </p:nvPr>
        </p:nvSpPr>
        <p:spPr/>
        <p:txBody>
          <a:bodyPr/>
          <a:lstStyle/>
          <a:p>
            <a:fld id="{9BDE20D3-F27A-4E22-8EE4-94516CE269E0}" type="slidenum">
              <a:rPr lang="en-AU" smtClean="0"/>
              <a:t>‹#›</a:t>
            </a:fld>
            <a:endParaRPr lang="en-AU"/>
          </a:p>
        </p:txBody>
      </p:sp>
    </p:spTree>
    <p:extLst>
      <p:ext uri="{BB962C8B-B14F-4D97-AF65-F5344CB8AC3E}">
        <p14:creationId xmlns:p14="http://schemas.microsoft.com/office/powerpoint/2010/main" val="146361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E421-EBD3-E0A5-92CA-866649059AD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F7A68C7-DF41-E00F-1E48-B89FEBD688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D916DDC-4FFF-1D7B-B6A9-94417250E7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C52E050-E637-9620-4B26-2D138B5DD40E}"/>
              </a:ext>
            </a:extLst>
          </p:cNvPr>
          <p:cNvSpPr>
            <a:spLocks noGrp="1"/>
          </p:cNvSpPr>
          <p:nvPr>
            <p:ph type="dt" sz="half" idx="10"/>
          </p:nvPr>
        </p:nvSpPr>
        <p:spPr/>
        <p:txBody>
          <a:bodyPr/>
          <a:lstStyle/>
          <a:p>
            <a:fld id="{FC5BEA3C-E23E-4BF4-9068-B5BB21A8FE4C}" type="datetimeFigureOut">
              <a:rPr lang="en-AU" smtClean="0"/>
              <a:t>29/04/2026</a:t>
            </a:fld>
            <a:endParaRPr lang="en-AU"/>
          </a:p>
        </p:txBody>
      </p:sp>
      <p:sp>
        <p:nvSpPr>
          <p:cNvPr id="6" name="Footer Placeholder 5">
            <a:extLst>
              <a:ext uri="{FF2B5EF4-FFF2-40B4-BE49-F238E27FC236}">
                <a16:creationId xmlns:a16="http://schemas.microsoft.com/office/drawing/2014/main" id="{8FB336AD-F101-B7A2-FB3F-CD60DE343A7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7F7ADBD-E51D-6F6D-EDD8-E2BBF3A0D240}"/>
              </a:ext>
            </a:extLst>
          </p:cNvPr>
          <p:cNvSpPr>
            <a:spLocks noGrp="1"/>
          </p:cNvSpPr>
          <p:nvPr>
            <p:ph type="sldNum" sz="quarter" idx="12"/>
          </p:nvPr>
        </p:nvSpPr>
        <p:spPr/>
        <p:txBody>
          <a:bodyPr/>
          <a:lstStyle/>
          <a:p>
            <a:fld id="{9BDE20D3-F27A-4E22-8EE4-94516CE269E0}" type="slidenum">
              <a:rPr lang="en-AU" smtClean="0"/>
              <a:t>‹#›</a:t>
            </a:fld>
            <a:endParaRPr lang="en-AU"/>
          </a:p>
        </p:txBody>
      </p:sp>
    </p:spTree>
    <p:extLst>
      <p:ext uri="{BB962C8B-B14F-4D97-AF65-F5344CB8AC3E}">
        <p14:creationId xmlns:p14="http://schemas.microsoft.com/office/powerpoint/2010/main" val="2670266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CCCB-1D9E-95B3-66B6-B742A613ECF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0218E81-CF9C-F260-35E4-9EE9AB27EC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7C1E57-38D0-C0C3-D475-821D7C5CB9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6EA1482-7F0C-AE73-81EB-6ACD7EB92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AE9D18-423B-569B-C1AF-12541916CB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8FCD95B-6F1B-6FBA-46D7-D73751CFF79A}"/>
              </a:ext>
            </a:extLst>
          </p:cNvPr>
          <p:cNvSpPr>
            <a:spLocks noGrp="1"/>
          </p:cNvSpPr>
          <p:nvPr>
            <p:ph type="dt" sz="half" idx="10"/>
          </p:nvPr>
        </p:nvSpPr>
        <p:spPr/>
        <p:txBody>
          <a:bodyPr/>
          <a:lstStyle/>
          <a:p>
            <a:fld id="{FC5BEA3C-E23E-4BF4-9068-B5BB21A8FE4C}" type="datetimeFigureOut">
              <a:rPr lang="en-AU" smtClean="0"/>
              <a:t>29/04/2026</a:t>
            </a:fld>
            <a:endParaRPr lang="en-AU"/>
          </a:p>
        </p:txBody>
      </p:sp>
      <p:sp>
        <p:nvSpPr>
          <p:cNvPr id="8" name="Footer Placeholder 7">
            <a:extLst>
              <a:ext uri="{FF2B5EF4-FFF2-40B4-BE49-F238E27FC236}">
                <a16:creationId xmlns:a16="http://schemas.microsoft.com/office/drawing/2014/main" id="{39418758-88F1-FF33-DF15-44A9A9F99C6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CE387F9-3CE8-D038-CDE3-4D7E5A21E539}"/>
              </a:ext>
            </a:extLst>
          </p:cNvPr>
          <p:cNvSpPr>
            <a:spLocks noGrp="1"/>
          </p:cNvSpPr>
          <p:nvPr>
            <p:ph type="sldNum" sz="quarter" idx="12"/>
          </p:nvPr>
        </p:nvSpPr>
        <p:spPr/>
        <p:txBody>
          <a:bodyPr/>
          <a:lstStyle/>
          <a:p>
            <a:fld id="{9BDE20D3-F27A-4E22-8EE4-94516CE269E0}" type="slidenum">
              <a:rPr lang="en-AU" smtClean="0"/>
              <a:t>‹#›</a:t>
            </a:fld>
            <a:endParaRPr lang="en-AU"/>
          </a:p>
        </p:txBody>
      </p:sp>
    </p:spTree>
    <p:extLst>
      <p:ext uri="{BB962C8B-B14F-4D97-AF65-F5344CB8AC3E}">
        <p14:creationId xmlns:p14="http://schemas.microsoft.com/office/powerpoint/2010/main" val="3153787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1AF3-F5A8-9839-E2AF-20D230DF094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F91BAB8-C32F-A365-DDED-92CEAD6DFA21}"/>
              </a:ext>
            </a:extLst>
          </p:cNvPr>
          <p:cNvSpPr>
            <a:spLocks noGrp="1"/>
          </p:cNvSpPr>
          <p:nvPr>
            <p:ph type="dt" sz="half" idx="10"/>
          </p:nvPr>
        </p:nvSpPr>
        <p:spPr/>
        <p:txBody>
          <a:bodyPr/>
          <a:lstStyle/>
          <a:p>
            <a:fld id="{FC5BEA3C-E23E-4BF4-9068-B5BB21A8FE4C}" type="datetimeFigureOut">
              <a:rPr lang="en-AU" smtClean="0"/>
              <a:t>29/04/2026</a:t>
            </a:fld>
            <a:endParaRPr lang="en-AU"/>
          </a:p>
        </p:txBody>
      </p:sp>
      <p:sp>
        <p:nvSpPr>
          <p:cNvPr id="4" name="Footer Placeholder 3">
            <a:extLst>
              <a:ext uri="{FF2B5EF4-FFF2-40B4-BE49-F238E27FC236}">
                <a16:creationId xmlns:a16="http://schemas.microsoft.com/office/drawing/2014/main" id="{32F4E559-55BE-FE04-E19E-B07EB3C0286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ACE2C29-A56C-F248-EF66-3BD3BA930C6F}"/>
              </a:ext>
            </a:extLst>
          </p:cNvPr>
          <p:cNvSpPr>
            <a:spLocks noGrp="1"/>
          </p:cNvSpPr>
          <p:nvPr>
            <p:ph type="sldNum" sz="quarter" idx="12"/>
          </p:nvPr>
        </p:nvSpPr>
        <p:spPr/>
        <p:txBody>
          <a:bodyPr/>
          <a:lstStyle/>
          <a:p>
            <a:fld id="{9BDE20D3-F27A-4E22-8EE4-94516CE269E0}" type="slidenum">
              <a:rPr lang="en-AU" smtClean="0"/>
              <a:t>‹#›</a:t>
            </a:fld>
            <a:endParaRPr lang="en-AU"/>
          </a:p>
        </p:txBody>
      </p:sp>
    </p:spTree>
    <p:extLst>
      <p:ext uri="{BB962C8B-B14F-4D97-AF65-F5344CB8AC3E}">
        <p14:creationId xmlns:p14="http://schemas.microsoft.com/office/powerpoint/2010/main" val="1350486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D7C99-4A6F-0EC9-2076-B083ADC6E1AC}"/>
              </a:ext>
            </a:extLst>
          </p:cNvPr>
          <p:cNvSpPr>
            <a:spLocks noGrp="1"/>
          </p:cNvSpPr>
          <p:nvPr>
            <p:ph type="dt" sz="half" idx="10"/>
          </p:nvPr>
        </p:nvSpPr>
        <p:spPr/>
        <p:txBody>
          <a:bodyPr/>
          <a:lstStyle/>
          <a:p>
            <a:fld id="{FC5BEA3C-E23E-4BF4-9068-B5BB21A8FE4C}" type="datetimeFigureOut">
              <a:rPr lang="en-AU" smtClean="0"/>
              <a:t>29/04/2026</a:t>
            </a:fld>
            <a:endParaRPr lang="en-AU"/>
          </a:p>
        </p:txBody>
      </p:sp>
      <p:sp>
        <p:nvSpPr>
          <p:cNvPr id="3" name="Footer Placeholder 2">
            <a:extLst>
              <a:ext uri="{FF2B5EF4-FFF2-40B4-BE49-F238E27FC236}">
                <a16:creationId xmlns:a16="http://schemas.microsoft.com/office/drawing/2014/main" id="{7181B462-09D7-4F86-9CC7-2031BBB9918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3A5C27F-8990-A944-3403-1386D5A0DD71}"/>
              </a:ext>
            </a:extLst>
          </p:cNvPr>
          <p:cNvSpPr>
            <a:spLocks noGrp="1"/>
          </p:cNvSpPr>
          <p:nvPr>
            <p:ph type="sldNum" sz="quarter" idx="12"/>
          </p:nvPr>
        </p:nvSpPr>
        <p:spPr/>
        <p:txBody>
          <a:bodyPr/>
          <a:lstStyle/>
          <a:p>
            <a:fld id="{9BDE20D3-F27A-4E22-8EE4-94516CE269E0}" type="slidenum">
              <a:rPr lang="en-AU" smtClean="0"/>
              <a:t>‹#›</a:t>
            </a:fld>
            <a:endParaRPr lang="en-AU"/>
          </a:p>
        </p:txBody>
      </p:sp>
    </p:spTree>
    <p:extLst>
      <p:ext uri="{BB962C8B-B14F-4D97-AF65-F5344CB8AC3E}">
        <p14:creationId xmlns:p14="http://schemas.microsoft.com/office/powerpoint/2010/main" val="1258694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D208-F66D-1B2F-8445-A2724671F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A9350D7-CE5B-2C54-8B22-E8C1439558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686B4D6-868E-07C8-16FB-42F9FF53A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941A8E-4EA9-CBA2-BCE0-652301BD83A4}"/>
              </a:ext>
            </a:extLst>
          </p:cNvPr>
          <p:cNvSpPr>
            <a:spLocks noGrp="1"/>
          </p:cNvSpPr>
          <p:nvPr>
            <p:ph type="dt" sz="half" idx="10"/>
          </p:nvPr>
        </p:nvSpPr>
        <p:spPr/>
        <p:txBody>
          <a:bodyPr/>
          <a:lstStyle/>
          <a:p>
            <a:fld id="{FC5BEA3C-E23E-4BF4-9068-B5BB21A8FE4C}" type="datetimeFigureOut">
              <a:rPr lang="en-AU" smtClean="0"/>
              <a:t>29/04/2026</a:t>
            </a:fld>
            <a:endParaRPr lang="en-AU"/>
          </a:p>
        </p:txBody>
      </p:sp>
      <p:sp>
        <p:nvSpPr>
          <p:cNvPr id="6" name="Footer Placeholder 5">
            <a:extLst>
              <a:ext uri="{FF2B5EF4-FFF2-40B4-BE49-F238E27FC236}">
                <a16:creationId xmlns:a16="http://schemas.microsoft.com/office/drawing/2014/main" id="{54F352FC-391F-B856-82F9-7747AE68B24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8AB3C90-D9D9-431F-20C9-AC648F5C3BE5}"/>
              </a:ext>
            </a:extLst>
          </p:cNvPr>
          <p:cNvSpPr>
            <a:spLocks noGrp="1"/>
          </p:cNvSpPr>
          <p:nvPr>
            <p:ph type="sldNum" sz="quarter" idx="12"/>
          </p:nvPr>
        </p:nvSpPr>
        <p:spPr/>
        <p:txBody>
          <a:bodyPr/>
          <a:lstStyle/>
          <a:p>
            <a:fld id="{9BDE20D3-F27A-4E22-8EE4-94516CE269E0}" type="slidenum">
              <a:rPr lang="en-AU" smtClean="0"/>
              <a:t>‹#›</a:t>
            </a:fld>
            <a:endParaRPr lang="en-AU"/>
          </a:p>
        </p:txBody>
      </p:sp>
    </p:spTree>
    <p:extLst>
      <p:ext uri="{BB962C8B-B14F-4D97-AF65-F5344CB8AC3E}">
        <p14:creationId xmlns:p14="http://schemas.microsoft.com/office/powerpoint/2010/main" val="331693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03A6F-036B-1C8D-B8F4-FD0DC7966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F72DEA8-3225-9D35-B748-878B3F118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E77A95D-A6D4-DCD8-1089-35AE44F88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5F476-1710-6485-036A-729E53A6A24B}"/>
              </a:ext>
            </a:extLst>
          </p:cNvPr>
          <p:cNvSpPr>
            <a:spLocks noGrp="1"/>
          </p:cNvSpPr>
          <p:nvPr>
            <p:ph type="dt" sz="half" idx="10"/>
          </p:nvPr>
        </p:nvSpPr>
        <p:spPr/>
        <p:txBody>
          <a:bodyPr/>
          <a:lstStyle/>
          <a:p>
            <a:fld id="{FC5BEA3C-E23E-4BF4-9068-B5BB21A8FE4C}" type="datetimeFigureOut">
              <a:rPr lang="en-AU" smtClean="0"/>
              <a:t>29/04/2026</a:t>
            </a:fld>
            <a:endParaRPr lang="en-AU"/>
          </a:p>
        </p:txBody>
      </p:sp>
      <p:sp>
        <p:nvSpPr>
          <p:cNvPr id="6" name="Footer Placeholder 5">
            <a:extLst>
              <a:ext uri="{FF2B5EF4-FFF2-40B4-BE49-F238E27FC236}">
                <a16:creationId xmlns:a16="http://schemas.microsoft.com/office/drawing/2014/main" id="{30C336B8-1620-97C8-92BA-152ADC565A5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74E9325-4B64-A296-561E-B06865F60CE5}"/>
              </a:ext>
            </a:extLst>
          </p:cNvPr>
          <p:cNvSpPr>
            <a:spLocks noGrp="1"/>
          </p:cNvSpPr>
          <p:nvPr>
            <p:ph type="sldNum" sz="quarter" idx="12"/>
          </p:nvPr>
        </p:nvSpPr>
        <p:spPr/>
        <p:txBody>
          <a:bodyPr/>
          <a:lstStyle/>
          <a:p>
            <a:fld id="{9BDE20D3-F27A-4E22-8EE4-94516CE269E0}" type="slidenum">
              <a:rPr lang="en-AU" smtClean="0"/>
              <a:t>‹#›</a:t>
            </a:fld>
            <a:endParaRPr lang="en-AU"/>
          </a:p>
        </p:txBody>
      </p:sp>
    </p:spTree>
    <p:extLst>
      <p:ext uri="{BB962C8B-B14F-4D97-AF65-F5344CB8AC3E}">
        <p14:creationId xmlns:p14="http://schemas.microsoft.com/office/powerpoint/2010/main" val="3177982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BB82A-F0E9-F8F4-258C-E488095F94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711585E-51B3-237F-A3B8-581E1C8F5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85B323C-5F99-F986-0208-432B0D7707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BEA3C-E23E-4BF4-9068-B5BB21A8FE4C}" type="datetimeFigureOut">
              <a:rPr lang="en-AU" smtClean="0"/>
              <a:t>29/04/2026</a:t>
            </a:fld>
            <a:endParaRPr lang="en-AU"/>
          </a:p>
        </p:txBody>
      </p:sp>
      <p:sp>
        <p:nvSpPr>
          <p:cNvPr id="5" name="Footer Placeholder 4">
            <a:extLst>
              <a:ext uri="{FF2B5EF4-FFF2-40B4-BE49-F238E27FC236}">
                <a16:creationId xmlns:a16="http://schemas.microsoft.com/office/drawing/2014/main" id="{36145BD7-3FF2-7219-4326-34E1876490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FF88964-82D9-6E4C-F77B-7E42AE6849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E20D3-F27A-4E22-8EE4-94516CE269E0}" type="slidenum">
              <a:rPr lang="en-AU" smtClean="0"/>
              <a:t>‹#›</a:t>
            </a:fld>
            <a:endParaRPr lang="en-AU"/>
          </a:p>
        </p:txBody>
      </p:sp>
    </p:spTree>
    <p:extLst>
      <p:ext uri="{BB962C8B-B14F-4D97-AF65-F5344CB8AC3E}">
        <p14:creationId xmlns:p14="http://schemas.microsoft.com/office/powerpoint/2010/main" val="784068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0DBD6-DB6E-9408-0518-07D65856BDB0}"/>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47E58B4B-647C-52E9-F8D8-B59528C24819}"/>
              </a:ext>
            </a:extLst>
          </p:cNvPr>
          <p:cNvSpPr>
            <a:spLocks noGrp="1"/>
          </p:cNvSpPr>
          <p:nvPr>
            <p:ph type="subTitle" idx="1"/>
          </p:nvPr>
        </p:nvSpPr>
        <p:spPr/>
        <p:txBody>
          <a:bodyPr/>
          <a:lstStyle/>
          <a:p>
            <a:endParaRPr lang="en-AU"/>
          </a:p>
        </p:txBody>
      </p:sp>
      <p:pic>
        <p:nvPicPr>
          <p:cNvPr id="7" name="Picture 6">
            <a:extLst>
              <a:ext uri="{FF2B5EF4-FFF2-40B4-BE49-F238E27FC236}">
                <a16:creationId xmlns:a16="http://schemas.microsoft.com/office/drawing/2014/main" id="{D2D5074F-FE5E-5390-4C58-F41078A979B7}"/>
              </a:ext>
            </a:extLst>
          </p:cNvPr>
          <p:cNvPicPr>
            <a:picLocks noChangeAspect="1"/>
          </p:cNvPicPr>
          <p:nvPr/>
        </p:nvPicPr>
        <p:blipFill>
          <a:blip r:embed="rId2">
            <a:extLst>
              <a:ext uri="{28A0092B-C50C-407E-A947-70E740481C1C}">
                <a14:useLocalDpi xmlns:a14="http://schemas.microsoft.com/office/drawing/2010/main" val="0"/>
              </a:ext>
            </a:extLst>
          </a:blip>
          <a:srcRect l="5670" r="10446"/>
          <a:stretch>
            <a:fillRect/>
          </a:stretch>
        </p:blipFill>
        <p:spPr>
          <a:xfrm>
            <a:off x="683999" y="612321"/>
            <a:ext cx="10824509" cy="5572366"/>
          </a:xfrm>
          <a:prstGeom prst="rect">
            <a:avLst/>
          </a:prstGeom>
          <a:ln>
            <a:solidFill>
              <a:schemeClr val="tx1"/>
            </a:solidFill>
          </a:ln>
        </p:spPr>
      </p:pic>
      <p:sp>
        <p:nvSpPr>
          <p:cNvPr id="8" name="TextBox 7">
            <a:extLst>
              <a:ext uri="{FF2B5EF4-FFF2-40B4-BE49-F238E27FC236}">
                <a16:creationId xmlns:a16="http://schemas.microsoft.com/office/drawing/2014/main" id="{B4BBD6DC-E087-0C27-8701-4C9A8D9F2D2F}"/>
              </a:ext>
            </a:extLst>
          </p:cNvPr>
          <p:cNvSpPr txBox="1"/>
          <p:nvPr/>
        </p:nvSpPr>
        <p:spPr>
          <a:xfrm>
            <a:off x="7883329" y="6048398"/>
            <a:ext cx="4308671" cy="646331"/>
          </a:xfrm>
          <a:prstGeom prst="rect">
            <a:avLst/>
          </a:prstGeom>
          <a:solidFill>
            <a:schemeClr val="accent6">
              <a:lumMod val="40000"/>
              <a:lumOff val="60000"/>
            </a:schemeClr>
          </a:solidFill>
        </p:spPr>
        <p:txBody>
          <a:bodyPr wrap="square" rtlCol="0">
            <a:spAutoFit/>
          </a:bodyPr>
          <a:lstStyle/>
          <a:p>
            <a:pPr algn="r"/>
            <a:r>
              <a:rPr lang="en-AU" i="1" dirty="0"/>
              <a:t>9 January 2026 Fire Event: Burn Scar</a:t>
            </a:r>
          </a:p>
          <a:p>
            <a:pPr algn="r"/>
            <a:r>
              <a:rPr lang="en-AU" dirty="0"/>
              <a:t>Rachel Vanstone 30/4/2026</a:t>
            </a:r>
          </a:p>
        </p:txBody>
      </p:sp>
    </p:spTree>
    <p:extLst>
      <p:ext uri="{BB962C8B-B14F-4D97-AF65-F5344CB8AC3E}">
        <p14:creationId xmlns:p14="http://schemas.microsoft.com/office/powerpoint/2010/main" val="3173638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5E786FAF-0CE0-41AA-A263-B34AD9AFF251}"/>
              </a:ext>
            </a:extLst>
          </p:cNvPr>
          <p:cNvPicPr>
            <a:picLocks noGrp="1" noChangeAspect="1"/>
          </p:cNvPicPr>
          <p:nvPr>
            <p:ph sz="half" idx="1"/>
          </p:nvPr>
        </p:nvPicPr>
        <p:blipFill>
          <a:blip r:embed="rId2"/>
          <a:stretch>
            <a:fillRect/>
          </a:stretch>
        </p:blipFill>
        <p:spPr>
          <a:xfrm>
            <a:off x="769938" y="201411"/>
            <a:ext cx="4670425" cy="6447240"/>
          </a:xfrm>
          <a:prstGeom prst="rect">
            <a:avLst/>
          </a:prstGeom>
        </p:spPr>
      </p:pic>
      <p:pic>
        <p:nvPicPr>
          <p:cNvPr id="6" name="Content Placeholder 5">
            <a:extLst>
              <a:ext uri="{FF2B5EF4-FFF2-40B4-BE49-F238E27FC236}">
                <a16:creationId xmlns:a16="http://schemas.microsoft.com/office/drawing/2014/main" id="{968240C3-6307-097B-AD93-864E87111FA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71488" y="-7965"/>
            <a:ext cx="4670265" cy="6865965"/>
          </a:xfrm>
          <a:prstGeom prst="rect">
            <a:avLst/>
          </a:prstGeom>
        </p:spPr>
      </p:pic>
      <p:sp>
        <p:nvSpPr>
          <p:cNvPr id="9" name="Oval 8">
            <a:extLst>
              <a:ext uri="{FF2B5EF4-FFF2-40B4-BE49-F238E27FC236}">
                <a16:creationId xmlns:a16="http://schemas.microsoft.com/office/drawing/2014/main" id="{983E9F4F-2B3D-F771-F5E3-890021683A81}"/>
              </a:ext>
            </a:extLst>
          </p:cNvPr>
          <p:cNvSpPr/>
          <p:nvPr/>
        </p:nvSpPr>
        <p:spPr>
          <a:xfrm>
            <a:off x="8283322" y="311231"/>
            <a:ext cx="1042416" cy="950976"/>
          </a:xfrm>
          <a:prstGeom prst="ellipse">
            <a:avLst/>
          </a:prstGeom>
          <a:solidFill>
            <a:srgbClr val="F3F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Cloud 6">
            <a:extLst>
              <a:ext uri="{FF2B5EF4-FFF2-40B4-BE49-F238E27FC236}">
                <a16:creationId xmlns:a16="http://schemas.microsoft.com/office/drawing/2014/main" id="{739B8255-F4AD-C10E-FF9A-4CFD3981A589}"/>
              </a:ext>
            </a:extLst>
          </p:cNvPr>
          <p:cNvSpPr/>
          <p:nvPr/>
        </p:nvSpPr>
        <p:spPr>
          <a:xfrm>
            <a:off x="8942832" y="246888"/>
            <a:ext cx="2249424" cy="1691640"/>
          </a:xfrm>
          <a:prstGeom prst="clou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Cloud 7">
            <a:extLst>
              <a:ext uri="{FF2B5EF4-FFF2-40B4-BE49-F238E27FC236}">
                <a16:creationId xmlns:a16="http://schemas.microsoft.com/office/drawing/2014/main" id="{05C47B3F-FE3C-D571-AF73-6A578D2916FF}"/>
              </a:ext>
            </a:extLst>
          </p:cNvPr>
          <p:cNvSpPr/>
          <p:nvPr/>
        </p:nvSpPr>
        <p:spPr>
          <a:xfrm rot="11454120">
            <a:off x="6673381" y="140065"/>
            <a:ext cx="1887577" cy="1293308"/>
          </a:xfrm>
          <a:prstGeom prst="clou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C933936D-0335-2F3C-CD8D-6550EAECB89B}"/>
              </a:ext>
            </a:extLst>
          </p:cNvPr>
          <p:cNvSpPr txBox="1"/>
          <p:nvPr/>
        </p:nvSpPr>
        <p:spPr>
          <a:xfrm>
            <a:off x="6788727" y="508000"/>
            <a:ext cx="4174837" cy="1292662"/>
          </a:xfrm>
          <a:prstGeom prst="rect">
            <a:avLst/>
          </a:prstGeom>
          <a:noFill/>
        </p:spPr>
        <p:txBody>
          <a:bodyPr wrap="square" rtlCol="0">
            <a:spAutoFit/>
          </a:bodyPr>
          <a:lstStyle/>
          <a:p>
            <a:pPr algn="ctr"/>
            <a:r>
              <a:rPr lang="en-AU" sz="2800" dirty="0"/>
              <a:t>HARCOURT VALLEY MOUSE</a:t>
            </a:r>
            <a:br>
              <a:rPr lang="en-AU" dirty="0"/>
            </a:br>
            <a:br>
              <a:rPr lang="en-AU" dirty="0"/>
            </a:br>
            <a:r>
              <a:rPr lang="en-AU" sz="1600" dirty="0"/>
              <a:t>A PICTURE BOOK DEDICATED TO THE CHILDREN OF HARCOURT VALLEY</a:t>
            </a:r>
          </a:p>
        </p:txBody>
      </p:sp>
    </p:spTree>
    <p:extLst>
      <p:ext uri="{BB962C8B-B14F-4D97-AF65-F5344CB8AC3E}">
        <p14:creationId xmlns:p14="http://schemas.microsoft.com/office/powerpoint/2010/main" val="1264303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8D6FB-FBEA-3E9C-DA42-C3CB2772C8CC}"/>
            </a:ext>
          </a:extLst>
        </p:cNvPr>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739336AA-6A54-B361-F682-2D754EF91B05}"/>
              </a:ext>
            </a:extLst>
          </p:cNvPr>
          <p:cNvPicPr>
            <a:picLocks noGrp="1" noChangeAspect="1"/>
          </p:cNvPicPr>
          <p:nvPr>
            <p:ph sz="half" idx="1"/>
          </p:nvPr>
        </p:nvPicPr>
        <p:blipFill>
          <a:blip r:embed="rId2"/>
          <a:stretch>
            <a:fillRect/>
          </a:stretch>
        </p:blipFill>
        <p:spPr>
          <a:xfrm>
            <a:off x="612920" y="326028"/>
            <a:ext cx="4670425" cy="1727607"/>
          </a:xfrm>
          <a:prstGeom prst="rect">
            <a:avLst/>
          </a:prstGeom>
        </p:spPr>
      </p:pic>
      <p:pic>
        <p:nvPicPr>
          <p:cNvPr id="11" name="Content Placeholder 10">
            <a:extLst>
              <a:ext uri="{FF2B5EF4-FFF2-40B4-BE49-F238E27FC236}">
                <a16:creationId xmlns:a16="http://schemas.microsoft.com/office/drawing/2014/main" id="{02673DAD-A64D-72F0-AD77-1D1BC6EA106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43031" y="0"/>
            <a:ext cx="4839937" cy="6857999"/>
          </a:xfrm>
          <a:prstGeom prst="rect">
            <a:avLst/>
          </a:prstGeom>
        </p:spPr>
      </p:pic>
    </p:spTree>
    <p:extLst>
      <p:ext uri="{BB962C8B-B14F-4D97-AF65-F5344CB8AC3E}">
        <p14:creationId xmlns:p14="http://schemas.microsoft.com/office/powerpoint/2010/main" val="1254130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5732F-FE9F-184A-28E2-5D1DBC81442F}"/>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87E50E9-3452-269C-C257-65E908BE1926}"/>
              </a:ext>
            </a:extLst>
          </p:cNvPr>
          <p:cNvPicPr>
            <a:picLocks noGrp="1" noChangeAspect="1"/>
          </p:cNvPicPr>
          <p:nvPr>
            <p:ph sz="half" idx="1"/>
          </p:nvPr>
        </p:nvPicPr>
        <p:blipFill>
          <a:blip r:embed="rId2"/>
          <a:stretch>
            <a:fillRect/>
          </a:stretch>
        </p:blipFill>
        <p:spPr>
          <a:xfrm>
            <a:off x="520556" y="419820"/>
            <a:ext cx="4670425" cy="1152095"/>
          </a:xfrm>
          <a:prstGeom prst="rect">
            <a:avLst/>
          </a:prstGeom>
        </p:spPr>
      </p:pic>
      <p:pic>
        <p:nvPicPr>
          <p:cNvPr id="5" name="Content Placeholder 4">
            <a:extLst>
              <a:ext uri="{FF2B5EF4-FFF2-40B4-BE49-F238E27FC236}">
                <a16:creationId xmlns:a16="http://schemas.microsoft.com/office/drawing/2014/main" id="{2915A433-379B-F948-2851-E699937F025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44282" y="1"/>
            <a:ext cx="4670264" cy="6858000"/>
          </a:xfrm>
          <a:prstGeom prst="rect">
            <a:avLst/>
          </a:prstGeom>
        </p:spPr>
      </p:pic>
    </p:spTree>
    <p:extLst>
      <p:ext uri="{BB962C8B-B14F-4D97-AF65-F5344CB8AC3E}">
        <p14:creationId xmlns:p14="http://schemas.microsoft.com/office/powerpoint/2010/main" val="2335006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E0F72-AAC9-1E3A-FB09-C487D9BF93A3}"/>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16F59A0-21BC-31FE-9775-37A798973674}"/>
              </a:ext>
            </a:extLst>
          </p:cNvPr>
          <p:cNvPicPr>
            <a:picLocks noGrp="1" noChangeAspect="1"/>
          </p:cNvPicPr>
          <p:nvPr>
            <p:ph sz="half" idx="1"/>
          </p:nvPr>
        </p:nvPicPr>
        <p:blipFill>
          <a:blip r:embed="rId2"/>
          <a:stretch>
            <a:fillRect/>
          </a:stretch>
        </p:blipFill>
        <p:spPr>
          <a:xfrm>
            <a:off x="603684" y="392111"/>
            <a:ext cx="4670425" cy="1152095"/>
          </a:xfrm>
          <a:prstGeom prst="rect">
            <a:avLst/>
          </a:prstGeom>
        </p:spPr>
      </p:pic>
      <p:pic>
        <p:nvPicPr>
          <p:cNvPr id="5" name="Content Placeholder 4">
            <a:extLst>
              <a:ext uri="{FF2B5EF4-FFF2-40B4-BE49-F238E27FC236}">
                <a16:creationId xmlns:a16="http://schemas.microsoft.com/office/drawing/2014/main" id="{73B075D9-A1CF-0F16-5802-96421808C90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5088" y="0"/>
            <a:ext cx="4695824" cy="6857999"/>
          </a:xfrm>
          <a:prstGeom prst="rect">
            <a:avLst/>
          </a:prstGeom>
        </p:spPr>
      </p:pic>
    </p:spTree>
    <p:extLst>
      <p:ext uri="{BB962C8B-B14F-4D97-AF65-F5344CB8AC3E}">
        <p14:creationId xmlns:p14="http://schemas.microsoft.com/office/powerpoint/2010/main" val="2755765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10E4C-F876-DAB0-9369-739632BDB41A}"/>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B877172-97A2-0EE0-9338-EA7E84EDAE1E}"/>
              </a:ext>
            </a:extLst>
          </p:cNvPr>
          <p:cNvPicPr>
            <a:picLocks noGrp="1" noChangeAspect="1"/>
          </p:cNvPicPr>
          <p:nvPr>
            <p:ph sz="half" idx="1"/>
          </p:nvPr>
        </p:nvPicPr>
        <p:blipFill>
          <a:blip r:embed="rId2"/>
          <a:stretch>
            <a:fillRect/>
          </a:stretch>
        </p:blipFill>
        <p:spPr>
          <a:xfrm>
            <a:off x="575974" y="373637"/>
            <a:ext cx="4670425" cy="1152095"/>
          </a:xfrm>
          <a:prstGeom prst="rect">
            <a:avLst/>
          </a:prstGeom>
        </p:spPr>
      </p:pic>
      <p:pic>
        <p:nvPicPr>
          <p:cNvPr id="5" name="Content Placeholder 4">
            <a:extLst>
              <a:ext uri="{FF2B5EF4-FFF2-40B4-BE49-F238E27FC236}">
                <a16:creationId xmlns:a16="http://schemas.microsoft.com/office/drawing/2014/main" id="{73A319D4-CAF1-4082-9BDA-473E67D106D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58904" y="0"/>
            <a:ext cx="4808192" cy="6857999"/>
          </a:xfrm>
          <a:prstGeom prst="rect">
            <a:avLst/>
          </a:prstGeom>
        </p:spPr>
      </p:pic>
    </p:spTree>
    <p:extLst>
      <p:ext uri="{BB962C8B-B14F-4D97-AF65-F5344CB8AC3E}">
        <p14:creationId xmlns:p14="http://schemas.microsoft.com/office/powerpoint/2010/main" val="2748422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36C65-6740-2C73-649A-B09AB3050D4E}"/>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F23D02A-CC7F-E307-5C3E-6B4009B9172E}"/>
              </a:ext>
            </a:extLst>
          </p:cNvPr>
          <p:cNvPicPr>
            <a:picLocks noGrp="1" noChangeAspect="1"/>
          </p:cNvPicPr>
          <p:nvPr>
            <p:ph sz="half" idx="1"/>
          </p:nvPr>
        </p:nvPicPr>
        <p:blipFill>
          <a:blip r:embed="rId2"/>
          <a:stretch>
            <a:fillRect/>
          </a:stretch>
        </p:blipFill>
        <p:spPr>
          <a:xfrm>
            <a:off x="793908" y="240145"/>
            <a:ext cx="4622484" cy="6581344"/>
          </a:xfrm>
          <a:prstGeom prst="rect">
            <a:avLst/>
          </a:prstGeom>
        </p:spPr>
      </p:pic>
      <p:pic>
        <p:nvPicPr>
          <p:cNvPr id="5" name="Content Placeholder 4">
            <a:extLst>
              <a:ext uri="{FF2B5EF4-FFF2-40B4-BE49-F238E27FC236}">
                <a16:creationId xmlns:a16="http://schemas.microsoft.com/office/drawing/2014/main" id="{735CFDDB-43DA-B09B-41BB-474569C7A17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5208" y="0"/>
            <a:ext cx="4855584" cy="6857999"/>
          </a:xfrm>
          <a:prstGeom prst="rect">
            <a:avLst/>
          </a:prstGeom>
        </p:spPr>
      </p:pic>
    </p:spTree>
    <p:extLst>
      <p:ext uri="{BB962C8B-B14F-4D97-AF65-F5344CB8AC3E}">
        <p14:creationId xmlns:p14="http://schemas.microsoft.com/office/powerpoint/2010/main" val="481276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58FEB-85AF-B871-5C09-BDA9569287A5}"/>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1678BA3-C81F-7100-D53C-E39D06078A9B}"/>
              </a:ext>
            </a:extLst>
          </p:cNvPr>
          <p:cNvPicPr>
            <a:picLocks noGrp="1" noChangeAspect="1"/>
          </p:cNvPicPr>
          <p:nvPr>
            <p:ph sz="half" idx="1"/>
          </p:nvPr>
        </p:nvPicPr>
        <p:blipFill>
          <a:blip r:embed="rId2"/>
          <a:stretch>
            <a:fillRect/>
          </a:stretch>
        </p:blipFill>
        <p:spPr>
          <a:xfrm>
            <a:off x="793908" y="240145"/>
            <a:ext cx="4622484" cy="6581343"/>
          </a:xfrm>
          <a:prstGeom prst="rect">
            <a:avLst/>
          </a:prstGeom>
        </p:spPr>
      </p:pic>
      <p:pic>
        <p:nvPicPr>
          <p:cNvPr id="5" name="Content Placeholder 4">
            <a:extLst>
              <a:ext uri="{FF2B5EF4-FFF2-40B4-BE49-F238E27FC236}">
                <a16:creationId xmlns:a16="http://schemas.microsoft.com/office/drawing/2014/main" id="{5E8549BE-9193-1010-CE73-8ECAEF91413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0282" y="0"/>
            <a:ext cx="4670265" cy="6857999"/>
          </a:xfrm>
          <a:prstGeom prst="rect">
            <a:avLst/>
          </a:prstGeom>
        </p:spPr>
      </p:pic>
    </p:spTree>
    <p:extLst>
      <p:ext uri="{BB962C8B-B14F-4D97-AF65-F5344CB8AC3E}">
        <p14:creationId xmlns:p14="http://schemas.microsoft.com/office/powerpoint/2010/main" val="2599716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43902-DE85-1AB7-84AC-7E66A802AB36}"/>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9BAB308-090F-F5D9-CEFF-BCBFE91A44A5}"/>
              </a:ext>
            </a:extLst>
          </p:cNvPr>
          <p:cNvPicPr>
            <a:picLocks noGrp="1" noChangeAspect="1"/>
          </p:cNvPicPr>
          <p:nvPr>
            <p:ph sz="half" idx="1"/>
          </p:nvPr>
        </p:nvPicPr>
        <p:blipFill>
          <a:blip r:embed="rId2"/>
          <a:stretch>
            <a:fillRect/>
          </a:stretch>
        </p:blipFill>
        <p:spPr>
          <a:xfrm>
            <a:off x="539029" y="289743"/>
            <a:ext cx="4670425" cy="5180684"/>
          </a:xfrm>
          <a:prstGeom prst="rect">
            <a:avLst/>
          </a:prstGeom>
        </p:spPr>
      </p:pic>
      <p:pic>
        <p:nvPicPr>
          <p:cNvPr id="5" name="Content Placeholder 4">
            <a:extLst>
              <a:ext uri="{FF2B5EF4-FFF2-40B4-BE49-F238E27FC236}">
                <a16:creationId xmlns:a16="http://schemas.microsoft.com/office/drawing/2014/main" id="{9A8275C5-6034-D472-3D53-B190615B62E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61514" y="0"/>
            <a:ext cx="4802971" cy="6857999"/>
          </a:xfrm>
          <a:prstGeom prst="rect">
            <a:avLst/>
          </a:prstGeom>
        </p:spPr>
      </p:pic>
    </p:spTree>
    <p:extLst>
      <p:ext uri="{BB962C8B-B14F-4D97-AF65-F5344CB8AC3E}">
        <p14:creationId xmlns:p14="http://schemas.microsoft.com/office/powerpoint/2010/main" val="2685311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1314-AD46-7842-6E7D-86C759420D7B}"/>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6846AD1-26FD-5E81-5C2F-4C15931B6470}"/>
              </a:ext>
            </a:extLst>
          </p:cNvPr>
          <p:cNvPicPr>
            <a:picLocks noGrp="1" noChangeAspect="1"/>
          </p:cNvPicPr>
          <p:nvPr>
            <p:ph sz="half" idx="1"/>
          </p:nvPr>
        </p:nvPicPr>
        <p:blipFill>
          <a:blip r:embed="rId2"/>
          <a:stretch>
            <a:fillRect/>
          </a:stretch>
        </p:blipFill>
        <p:spPr>
          <a:xfrm>
            <a:off x="622156" y="326028"/>
            <a:ext cx="4670425" cy="1727607"/>
          </a:xfrm>
          <a:prstGeom prst="rect">
            <a:avLst/>
          </a:prstGeom>
        </p:spPr>
      </p:pic>
      <p:pic>
        <p:nvPicPr>
          <p:cNvPr id="5" name="Content Placeholder 4">
            <a:extLst>
              <a:ext uri="{FF2B5EF4-FFF2-40B4-BE49-F238E27FC236}">
                <a16:creationId xmlns:a16="http://schemas.microsoft.com/office/drawing/2014/main" id="{B3E1A1B4-016E-E8DD-073B-3295021FE6F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92319" y="1"/>
            <a:ext cx="4670264" cy="6858000"/>
          </a:xfrm>
          <a:prstGeom prst="rect">
            <a:avLst/>
          </a:prstGeom>
        </p:spPr>
      </p:pic>
    </p:spTree>
    <p:extLst>
      <p:ext uri="{BB962C8B-B14F-4D97-AF65-F5344CB8AC3E}">
        <p14:creationId xmlns:p14="http://schemas.microsoft.com/office/powerpoint/2010/main" val="439263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CC059-1ADC-4C7A-7629-5A6342F57B91}"/>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3D97361-7ECF-DF64-6143-BC3D1E697875}"/>
              </a:ext>
            </a:extLst>
          </p:cNvPr>
          <p:cNvPicPr>
            <a:picLocks noGrp="1" noChangeAspect="1"/>
          </p:cNvPicPr>
          <p:nvPr>
            <p:ph sz="half" idx="1"/>
          </p:nvPr>
        </p:nvPicPr>
        <p:blipFill>
          <a:blip r:embed="rId2"/>
          <a:stretch>
            <a:fillRect/>
          </a:stretch>
        </p:blipFill>
        <p:spPr>
          <a:xfrm>
            <a:off x="520556" y="316792"/>
            <a:ext cx="4670425" cy="1727607"/>
          </a:xfrm>
          <a:prstGeom prst="rect">
            <a:avLst/>
          </a:prstGeom>
        </p:spPr>
      </p:pic>
      <p:pic>
        <p:nvPicPr>
          <p:cNvPr id="5" name="Content Placeholder 4">
            <a:extLst>
              <a:ext uri="{FF2B5EF4-FFF2-40B4-BE49-F238E27FC236}">
                <a16:creationId xmlns:a16="http://schemas.microsoft.com/office/drawing/2014/main" id="{29B76D5D-75A1-1573-F71F-3FBA8BC448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0235" y="0"/>
            <a:ext cx="4865529" cy="6857999"/>
          </a:xfrm>
          <a:prstGeom prst="rect">
            <a:avLst/>
          </a:prstGeom>
        </p:spPr>
      </p:pic>
    </p:spTree>
    <p:extLst>
      <p:ext uri="{BB962C8B-B14F-4D97-AF65-F5344CB8AC3E}">
        <p14:creationId xmlns:p14="http://schemas.microsoft.com/office/powerpoint/2010/main" val="81204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37C166E-D772-1D9A-62ED-436C663BE7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8227" y="0"/>
            <a:ext cx="9155545" cy="6866658"/>
          </a:xfrm>
          <a:prstGeom prst="rect">
            <a:avLst/>
          </a:prstGeom>
        </p:spPr>
      </p:pic>
    </p:spTree>
    <p:extLst>
      <p:ext uri="{BB962C8B-B14F-4D97-AF65-F5344CB8AC3E}">
        <p14:creationId xmlns:p14="http://schemas.microsoft.com/office/powerpoint/2010/main" val="3579407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6F599-C0BD-59F0-67EC-D053C9DF4D36}"/>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53E92F8-866C-EC54-7530-651ABD2E3F14}"/>
              </a:ext>
            </a:extLst>
          </p:cNvPr>
          <p:cNvPicPr>
            <a:picLocks noGrp="1" noChangeAspect="1"/>
          </p:cNvPicPr>
          <p:nvPr>
            <p:ph sz="half" idx="1"/>
          </p:nvPr>
        </p:nvPicPr>
        <p:blipFill>
          <a:blip r:embed="rId2"/>
          <a:stretch>
            <a:fillRect/>
          </a:stretch>
        </p:blipFill>
        <p:spPr>
          <a:xfrm>
            <a:off x="548265" y="269500"/>
            <a:ext cx="4670425" cy="1655936"/>
          </a:xfrm>
          <a:prstGeom prst="rect">
            <a:avLst/>
          </a:prstGeom>
        </p:spPr>
      </p:pic>
      <p:pic>
        <p:nvPicPr>
          <p:cNvPr id="5" name="Content Placeholder 4">
            <a:extLst>
              <a:ext uri="{FF2B5EF4-FFF2-40B4-BE49-F238E27FC236}">
                <a16:creationId xmlns:a16="http://schemas.microsoft.com/office/drawing/2014/main" id="{00EF8F7C-A9B6-386B-2592-335B7C405D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97916" y="0"/>
            <a:ext cx="4670266" cy="6857999"/>
          </a:xfrm>
          <a:prstGeom prst="rect">
            <a:avLst/>
          </a:prstGeom>
        </p:spPr>
      </p:pic>
    </p:spTree>
    <p:extLst>
      <p:ext uri="{BB962C8B-B14F-4D97-AF65-F5344CB8AC3E}">
        <p14:creationId xmlns:p14="http://schemas.microsoft.com/office/powerpoint/2010/main" val="2656230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5D629-35CF-9DBE-E2C6-251E7D8EC3F3}"/>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812E851-6CE8-5358-BD72-4AF233F48B98}"/>
              </a:ext>
            </a:extLst>
          </p:cNvPr>
          <p:cNvPicPr>
            <a:picLocks noGrp="1" noChangeAspect="1"/>
          </p:cNvPicPr>
          <p:nvPr>
            <p:ph sz="half" idx="1"/>
          </p:nvPr>
        </p:nvPicPr>
        <p:blipFill>
          <a:blip r:embed="rId2"/>
          <a:stretch>
            <a:fillRect/>
          </a:stretch>
        </p:blipFill>
        <p:spPr>
          <a:xfrm>
            <a:off x="511320" y="344501"/>
            <a:ext cx="4670425" cy="1727607"/>
          </a:xfrm>
          <a:prstGeom prst="rect">
            <a:avLst/>
          </a:prstGeom>
        </p:spPr>
      </p:pic>
      <p:pic>
        <p:nvPicPr>
          <p:cNvPr id="5" name="Content Placeholder 4">
            <a:extLst>
              <a:ext uri="{FF2B5EF4-FFF2-40B4-BE49-F238E27FC236}">
                <a16:creationId xmlns:a16="http://schemas.microsoft.com/office/drawing/2014/main" id="{13EC72EB-04DB-231B-20F5-F90C2B494BE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4352" y="0"/>
            <a:ext cx="4670265" cy="6857999"/>
          </a:xfrm>
          <a:prstGeom prst="rect">
            <a:avLst/>
          </a:prstGeom>
        </p:spPr>
      </p:pic>
    </p:spTree>
    <p:extLst>
      <p:ext uri="{BB962C8B-B14F-4D97-AF65-F5344CB8AC3E}">
        <p14:creationId xmlns:p14="http://schemas.microsoft.com/office/powerpoint/2010/main" val="4089649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61F96-944D-10B3-D701-8F54FAE93206}"/>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39B8E09-DD78-3C36-5727-71CE47EA2EA3}"/>
              </a:ext>
            </a:extLst>
          </p:cNvPr>
          <p:cNvPicPr>
            <a:picLocks noGrp="1" noChangeAspect="1"/>
          </p:cNvPicPr>
          <p:nvPr>
            <p:ph sz="half" idx="1"/>
          </p:nvPr>
        </p:nvPicPr>
        <p:blipFill>
          <a:blip r:embed="rId2"/>
          <a:stretch>
            <a:fillRect/>
          </a:stretch>
        </p:blipFill>
        <p:spPr>
          <a:xfrm>
            <a:off x="585211" y="346975"/>
            <a:ext cx="4670425" cy="2590877"/>
          </a:xfrm>
          <a:prstGeom prst="rect">
            <a:avLst/>
          </a:prstGeom>
        </p:spPr>
      </p:pic>
      <p:pic>
        <p:nvPicPr>
          <p:cNvPr id="5" name="Content Placeholder 4">
            <a:extLst>
              <a:ext uri="{FF2B5EF4-FFF2-40B4-BE49-F238E27FC236}">
                <a16:creationId xmlns:a16="http://schemas.microsoft.com/office/drawing/2014/main" id="{5BE8B30E-CB1E-F7AB-339C-CA08137C829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95245" y="0"/>
            <a:ext cx="4670265" cy="6857999"/>
          </a:xfrm>
          <a:prstGeom prst="rect">
            <a:avLst/>
          </a:prstGeom>
        </p:spPr>
      </p:pic>
    </p:spTree>
    <p:extLst>
      <p:ext uri="{BB962C8B-B14F-4D97-AF65-F5344CB8AC3E}">
        <p14:creationId xmlns:p14="http://schemas.microsoft.com/office/powerpoint/2010/main" val="971655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421DB-5E83-588B-7184-92BD67A36543}"/>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68E773D-BCBC-788C-D897-E0D323169E8B}"/>
              </a:ext>
            </a:extLst>
          </p:cNvPr>
          <p:cNvPicPr>
            <a:picLocks noGrp="1" noChangeAspect="1"/>
          </p:cNvPicPr>
          <p:nvPr>
            <p:ph sz="half" idx="1"/>
          </p:nvPr>
        </p:nvPicPr>
        <p:blipFill>
          <a:blip r:embed="rId2"/>
          <a:stretch>
            <a:fillRect/>
          </a:stretch>
        </p:blipFill>
        <p:spPr>
          <a:xfrm>
            <a:off x="548265" y="264893"/>
            <a:ext cx="4670425" cy="4029658"/>
          </a:xfrm>
          <a:prstGeom prst="rect">
            <a:avLst/>
          </a:prstGeom>
        </p:spPr>
      </p:pic>
      <p:pic>
        <p:nvPicPr>
          <p:cNvPr id="5" name="Content Placeholder 4">
            <a:extLst>
              <a:ext uri="{FF2B5EF4-FFF2-40B4-BE49-F238E27FC236}">
                <a16:creationId xmlns:a16="http://schemas.microsoft.com/office/drawing/2014/main" id="{0180B61A-A2C7-A4DA-87F2-2650417C20A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27021" y="0"/>
            <a:ext cx="5071958" cy="6857999"/>
          </a:xfrm>
          <a:prstGeom prst="rect">
            <a:avLst/>
          </a:prstGeom>
        </p:spPr>
      </p:pic>
    </p:spTree>
    <p:extLst>
      <p:ext uri="{BB962C8B-B14F-4D97-AF65-F5344CB8AC3E}">
        <p14:creationId xmlns:p14="http://schemas.microsoft.com/office/powerpoint/2010/main" val="1929911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5571D-F89D-1BFB-AD8E-958F9981E127}"/>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D55276-70DB-86CA-EFD6-655F1D4A1E42}"/>
              </a:ext>
            </a:extLst>
          </p:cNvPr>
          <p:cNvPicPr>
            <a:picLocks noGrp="1" noChangeAspect="1"/>
          </p:cNvPicPr>
          <p:nvPr>
            <p:ph sz="half" idx="1"/>
          </p:nvPr>
        </p:nvPicPr>
        <p:blipFill>
          <a:blip r:embed="rId2"/>
          <a:stretch>
            <a:fillRect/>
          </a:stretch>
        </p:blipFill>
        <p:spPr>
          <a:xfrm>
            <a:off x="455902" y="384304"/>
            <a:ext cx="4670425" cy="576582"/>
          </a:xfrm>
          <a:prstGeom prst="rect">
            <a:avLst/>
          </a:prstGeom>
        </p:spPr>
      </p:pic>
      <p:pic>
        <p:nvPicPr>
          <p:cNvPr id="5" name="Content Placeholder 4">
            <a:extLst>
              <a:ext uri="{FF2B5EF4-FFF2-40B4-BE49-F238E27FC236}">
                <a16:creationId xmlns:a16="http://schemas.microsoft.com/office/drawing/2014/main" id="{580B373D-562F-5B50-ACA7-DE52D7BB280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227021" y="0"/>
            <a:ext cx="5071958" cy="6857999"/>
          </a:xfrm>
          <a:prstGeom prst="rect">
            <a:avLst/>
          </a:prstGeom>
        </p:spPr>
      </p:pic>
    </p:spTree>
    <p:extLst>
      <p:ext uri="{BB962C8B-B14F-4D97-AF65-F5344CB8AC3E}">
        <p14:creationId xmlns:p14="http://schemas.microsoft.com/office/powerpoint/2010/main" val="3452227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7EBB2-083B-5734-6F8C-B7EB0737EE8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B6B277B-16C2-94EE-EF5A-73CA65DEDA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06465" y="0"/>
            <a:ext cx="4779069" cy="6858000"/>
          </a:xfrm>
          <a:prstGeom prst="rect">
            <a:avLst/>
          </a:prstGeom>
        </p:spPr>
      </p:pic>
      <p:sp>
        <p:nvSpPr>
          <p:cNvPr id="2" name="Text Box 34">
            <a:extLst>
              <a:ext uri="{FF2B5EF4-FFF2-40B4-BE49-F238E27FC236}">
                <a16:creationId xmlns:a16="http://schemas.microsoft.com/office/drawing/2014/main" id="{E3131DCF-85D9-4057-3541-5C20F76C398D}"/>
              </a:ext>
            </a:extLst>
          </p:cNvPr>
          <p:cNvSpPr txBox="1"/>
          <p:nvPr/>
        </p:nvSpPr>
        <p:spPr>
          <a:xfrm>
            <a:off x="4202183" y="862014"/>
            <a:ext cx="3787631" cy="2149042"/>
          </a:xfrm>
          <a:prstGeom prst="rect">
            <a:avLst/>
          </a:prstGeom>
          <a:solidFill>
            <a:schemeClr val="bg1">
              <a:alpha val="1000"/>
            </a:schemeClr>
          </a:solidFill>
          <a:ln w="6350">
            <a:solidFill>
              <a:prstClr val="black"/>
            </a:solidFill>
          </a:ln>
          <a:effectLst>
            <a:glow rad="127000">
              <a:schemeClr val="bg1">
                <a:alpha val="87000"/>
              </a:schemeClr>
            </a:glow>
            <a:softEdge rad="127000"/>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AU" sz="1200" kern="1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Catastrophic bushfires swept through the Harcourt Valley, Victoria in January 2026, seventy-four homes were destroyed. Inspired by the heroic response of the community, Rachel Vanstone has written a warm and charming tale of how a small brave mouse played its part. This story will appeal to young and old, encouraging all to persevere in hope, even in the face of great disaster. It sings with the beat of the human heart, and is a reminder of the strength of the human spirit.</a:t>
            </a:r>
          </a:p>
          <a:p>
            <a:pPr algn="r">
              <a:lnSpc>
                <a:spcPct val="107000"/>
              </a:lnSpc>
              <a:spcAft>
                <a:spcPts val="800"/>
              </a:spcAft>
              <a:buNone/>
            </a:pPr>
            <a:r>
              <a:rPr lang="en-AU" sz="1200" kern="100" dirty="0">
                <a:solidFill>
                  <a:srgbClr val="000000"/>
                </a:solidFill>
                <a:latin typeface="Garamond" panose="02020404030301010803" pitchFamily="18" charset="0"/>
                <a:ea typeface="Calibri" panose="020F0502020204030204" pitchFamily="34" charset="0"/>
                <a:cs typeface="Times New Roman" panose="02020603050405020304" pitchFamily="18" charset="0"/>
              </a:rPr>
              <a:t>Carmel Bird.</a:t>
            </a: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3867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9BCEB"/>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17A05AA-0C48-AAD0-58F7-2EE9A0986DC4}"/>
              </a:ext>
            </a:extLst>
          </p:cNvPr>
          <p:cNvSpPr txBox="1"/>
          <p:nvPr/>
        </p:nvSpPr>
        <p:spPr>
          <a:xfrm>
            <a:off x="6223961" y="4468237"/>
            <a:ext cx="5801783" cy="2292935"/>
          </a:xfrm>
          <a:prstGeom prst="rect">
            <a:avLst/>
          </a:prstGeom>
          <a:noFill/>
        </p:spPr>
        <p:txBody>
          <a:bodyPr wrap="square" rtlCol="0">
            <a:spAutoFit/>
          </a:bodyPr>
          <a:lstStyle/>
          <a:p>
            <a:r>
              <a:rPr lang="en-AU" sz="1100" dirty="0"/>
              <a:t>Top:  The Victorian Miniature Railway tankers used during the firefight on 9 January 2026.</a:t>
            </a:r>
          </a:p>
          <a:p>
            <a:endParaRPr lang="en-AU" sz="1100" dirty="0"/>
          </a:p>
          <a:p>
            <a:endParaRPr lang="en-AU" sz="1100" dirty="0"/>
          </a:p>
          <a:p>
            <a:endParaRPr lang="en-AU" sz="1100" dirty="0"/>
          </a:p>
          <a:p>
            <a:endParaRPr lang="en-AU" sz="1100" dirty="0"/>
          </a:p>
          <a:p>
            <a:endParaRPr lang="en-AU" sz="1100" dirty="0"/>
          </a:p>
          <a:p>
            <a:endParaRPr lang="en-AU" sz="1100" dirty="0"/>
          </a:p>
          <a:p>
            <a:endParaRPr lang="en-AU" sz="1100" dirty="0"/>
          </a:p>
          <a:p>
            <a:endParaRPr lang="en-AU" sz="1100" dirty="0"/>
          </a:p>
          <a:p>
            <a:endParaRPr lang="en-AU" sz="1100" dirty="0"/>
          </a:p>
          <a:p>
            <a:r>
              <a:rPr lang="en-AU" sz="1100" dirty="0"/>
              <a:t>Left: Gavin, Ruby and Rachel Vanstone enjoying the Victorian Miniature Railway when Applefest returned in March 2026.   A big thank you to all volunteers at the Victorian Minatare Railway for all they did during the firefight and relief effort.  </a:t>
            </a:r>
          </a:p>
        </p:txBody>
      </p:sp>
      <p:pic>
        <p:nvPicPr>
          <p:cNvPr id="5" name="Content Placeholder 4">
            <a:extLst>
              <a:ext uri="{FF2B5EF4-FFF2-40B4-BE49-F238E27FC236}">
                <a16:creationId xmlns:a16="http://schemas.microsoft.com/office/drawing/2014/main" id="{2707D542-C182-4AB1-4B76-A7B605F6AD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3962" y="116899"/>
            <a:ext cx="5801784" cy="4351338"/>
          </a:xfrm>
          <a:prstGeom prst="rect">
            <a:avLst/>
          </a:prstGeom>
        </p:spPr>
      </p:pic>
      <p:pic>
        <p:nvPicPr>
          <p:cNvPr id="7" name="Picture 6">
            <a:extLst>
              <a:ext uri="{FF2B5EF4-FFF2-40B4-BE49-F238E27FC236}">
                <a16:creationId xmlns:a16="http://schemas.microsoft.com/office/drawing/2014/main" id="{302D8149-1656-4064-CDE8-73809C400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66255" y="2410691"/>
            <a:ext cx="5929745" cy="4447309"/>
          </a:xfrm>
          <a:prstGeom prst="rect">
            <a:avLst/>
          </a:prstGeom>
        </p:spPr>
      </p:pic>
      <p:sp>
        <p:nvSpPr>
          <p:cNvPr id="11" name="TextBox 10">
            <a:extLst>
              <a:ext uri="{FF2B5EF4-FFF2-40B4-BE49-F238E27FC236}">
                <a16:creationId xmlns:a16="http://schemas.microsoft.com/office/drawing/2014/main" id="{1D9B4466-EF1C-CC2D-C556-0A3AE2E39349}"/>
              </a:ext>
            </a:extLst>
          </p:cNvPr>
          <p:cNvSpPr txBox="1"/>
          <p:nvPr/>
        </p:nvSpPr>
        <p:spPr>
          <a:xfrm>
            <a:off x="540941" y="299542"/>
            <a:ext cx="5272718" cy="2031325"/>
          </a:xfrm>
          <a:prstGeom prst="rect">
            <a:avLst/>
          </a:prstGeom>
          <a:noFill/>
        </p:spPr>
        <p:txBody>
          <a:bodyPr wrap="square">
            <a:spAutoFit/>
          </a:bodyPr>
          <a:lstStyle/>
          <a:p>
            <a:r>
              <a:rPr lang="en-US" i="1" dirty="0"/>
              <a:t>“You just heard the story for our children. Now it’s time for Parliament to get on board and keep our recovery on track. I am putting forward 20 practical recommendations to keep families housed, rebuild businesses, strengthen wellbeing, support volunteers and future proof Harcourt Valley.  Now I ask Parliament to act”.</a:t>
            </a:r>
            <a:endParaRPr lang="en-AU" i="1" dirty="0"/>
          </a:p>
        </p:txBody>
      </p:sp>
    </p:spTree>
    <p:extLst>
      <p:ext uri="{BB962C8B-B14F-4D97-AF65-F5344CB8AC3E}">
        <p14:creationId xmlns:p14="http://schemas.microsoft.com/office/powerpoint/2010/main" val="2182062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F8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CF98-403A-F605-F364-A4C9C27DCCFC}"/>
              </a:ext>
            </a:extLst>
          </p:cNvPr>
          <p:cNvSpPr>
            <a:spLocks noGrp="1"/>
          </p:cNvSpPr>
          <p:nvPr>
            <p:ph type="title"/>
          </p:nvPr>
        </p:nvSpPr>
        <p:spPr>
          <a:xfrm>
            <a:off x="838200" y="18255"/>
            <a:ext cx="10515600" cy="1325563"/>
          </a:xfrm>
        </p:spPr>
        <p:txBody>
          <a:bodyPr/>
          <a:lstStyle/>
          <a:p>
            <a:r>
              <a:rPr lang="en-AU" dirty="0"/>
              <a:t>20 Recommendations to Parliament</a:t>
            </a:r>
          </a:p>
        </p:txBody>
      </p:sp>
      <p:sp>
        <p:nvSpPr>
          <p:cNvPr id="3" name="Content Placeholder 2">
            <a:extLst>
              <a:ext uri="{FF2B5EF4-FFF2-40B4-BE49-F238E27FC236}">
                <a16:creationId xmlns:a16="http://schemas.microsoft.com/office/drawing/2014/main" id="{6E1E6AFE-E32B-6D98-CF63-8474EDC822B2}"/>
              </a:ext>
            </a:extLst>
          </p:cNvPr>
          <p:cNvSpPr>
            <a:spLocks noGrp="1"/>
          </p:cNvSpPr>
          <p:nvPr>
            <p:ph idx="1"/>
          </p:nvPr>
        </p:nvSpPr>
        <p:spPr>
          <a:xfrm>
            <a:off x="838200" y="1026727"/>
            <a:ext cx="11353800" cy="5813017"/>
          </a:xfrm>
        </p:spPr>
        <p:txBody>
          <a:bodyPr>
            <a:normAutofit fontScale="92500" lnSpcReduction="10000"/>
          </a:bodyPr>
          <a:lstStyle/>
          <a:p>
            <a:pPr>
              <a:buNone/>
            </a:pPr>
            <a:r>
              <a:rPr lang="en-US" sz="2200" b="1" i="1" dirty="0"/>
              <a:t>Housing &amp; Displacement</a:t>
            </a:r>
          </a:p>
          <a:p>
            <a:pPr>
              <a:buFont typeface="+mj-lt"/>
              <a:buAutoNum type="arabicPeriod"/>
            </a:pPr>
            <a:r>
              <a:rPr lang="en-US" sz="2200" b="1" dirty="0"/>
              <a:t>Keep Harcourt Valley families in Harcourt Valley.</a:t>
            </a:r>
            <a:r>
              <a:rPr lang="en-US" sz="2200" dirty="0"/>
              <a:t> Establish a discretionary emergency housing fund so no resident is permanently displaced because insurance, rentals, or social housing have failed. </a:t>
            </a:r>
          </a:p>
          <a:p>
            <a:pPr>
              <a:buFont typeface="+mj-lt"/>
              <a:buAutoNum type="arabicPeriod"/>
            </a:pPr>
            <a:r>
              <a:rPr lang="en-US" sz="2200" b="1" dirty="0"/>
              <a:t>Track displacement and bring people home.</a:t>
            </a:r>
            <a:r>
              <a:rPr lang="en-US" sz="2200" dirty="0"/>
              <a:t> Implement regular public reporting on temporary relocations, housing need, and return-to-community outcomes. </a:t>
            </a:r>
          </a:p>
          <a:p>
            <a:pPr>
              <a:buFont typeface="+mj-lt"/>
              <a:buAutoNum type="arabicPeriod"/>
            </a:pPr>
            <a:r>
              <a:rPr lang="en-US" sz="2200" b="1" dirty="0"/>
              <a:t>Increase local housing access.</a:t>
            </a:r>
            <a:r>
              <a:rPr lang="en-US" sz="2200" dirty="0"/>
              <a:t> Review whether existing Victorian Housing Registrar stock and allocations can meet Harcourt Valley needs, and fill any shortfalls urgently. </a:t>
            </a:r>
          </a:p>
          <a:p>
            <a:pPr marL="0" indent="0">
              <a:buNone/>
            </a:pPr>
            <a:endParaRPr lang="en-US" sz="2200" b="1" i="1" dirty="0"/>
          </a:p>
          <a:p>
            <a:pPr marL="0" indent="0">
              <a:buNone/>
            </a:pPr>
            <a:r>
              <a:rPr lang="en-US" sz="2200" b="1" i="1" dirty="0"/>
              <a:t>Insurance &amp; Cost of Living</a:t>
            </a:r>
          </a:p>
          <a:p>
            <a:pPr marL="0" indent="0">
              <a:buNone/>
            </a:pPr>
            <a:r>
              <a:rPr lang="en-US" sz="2200" b="1" dirty="0"/>
              <a:t>4.</a:t>
            </a:r>
            <a:r>
              <a:rPr lang="en-US" sz="2200" dirty="0"/>
              <a:t> </a:t>
            </a:r>
            <a:r>
              <a:rPr lang="en-US" sz="2200" b="1" dirty="0"/>
              <a:t>Fix rural insurance failures</a:t>
            </a:r>
            <a:r>
              <a:rPr lang="en-US" sz="2200" dirty="0"/>
              <a:t>. Review high premiums, underinsurance, claim delays, inconsistent policies, and whether current insurance models are failing rural Victoria. </a:t>
            </a:r>
          </a:p>
          <a:p>
            <a:pPr marL="0" indent="0">
              <a:buNone/>
            </a:pPr>
            <a:r>
              <a:rPr lang="en-US" sz="2200" b="1" dirty="0"/>
              <a:t>5.</a:t>
            </a:r>
            <a:r>
              <a:rPr lang="en-US" sz="2200" dirty="0"/>
              <a:t> </a:t>
            </a:r>
            <a:r>
              <a:rPr lang="en-US" sz="2200" b="1" dirty="0"/>
              <a:t>Address recovery cost pressures</a:t>
            </a:r>
            <a:r>
              <a:rPr lang="en-US" sz="2200" dirty="0"/>
              <a:t>. </a:t>
            </a:r>
            <a:r>
              <a:rPr lang="en-US" sz="2200" dirty="0" err="1"/>
              <a:t>Recognise</a:t>
            </a:r>
            <a:r>
              <a:rPr lang="en-US" sz="2200" dirty="0"/>
              <a:t> rising living costs as a barrier to recovery and provide targeted relief where needed.</a:t>
            </a:r>
          </a:p>
          <a:p>
            <a:pPr marL="0" indent="0">
              <a:buNone/>
            </a:pPr>
            <a:endParaRPr lang="en-US" sz="2200" b="1" i="1" dirty="0"/>
          </a:p>
          <a:p>
            <a:pPr marL="0" indent="0">
              <a:buNone/>
            </a:pPr>
            <a:r>
              <a:rPr lang="en-US" sz="2200" b="1" i="1" dirty="0"/>
              <a:t>Volunteers &amp; Community Capacity</a:t>
            </a:r>
          </a:p>
          <a:p>
            <a:pPr marL="0" indent="0">
              <a:buNone/>
            </a:pPr>
            <a:r>
              <a:rPr lang="en-US" sz="2200" b="1" dirty="0"/>
              <a:t>6. Support volunteers properly</a:t>
            </a:r>
            <a:r>
              <a:rPr lang="en-US" sz="2200" dirty="0"/>
              <a:t>. Develop volunteer recruitment, retention, recognition, training, and reimbursement frameworks. Volunteers cannot be the unpaid backbone forever.</a:t>
            </a:r>
          </a:p>
          <a:p>
            <a:pPr marL="0" indent="0">
              <a:buNone/>
            </a:pPr>
            <a:endParaRPr lang="en-US" sz="2000" dirty="0"/>
          </a:p>
          <a:p>
            <a:endParaRPr lang="en-AU" dirty="0"/>
          </a:p>
        </p:txBody>
      </p:sp>
    </p:spTree>
    <p:extLst>
      <p:ext uri="{BB962C8B-B14F-4D97-AF65-F5344CB8AC3E}">
        <p14:creationId xmlns:p14="http://schemas.microsoft.com/office/powerpoint/2010/main" val="2755585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BF8F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5ED2D1-2CF1-9812-7194-274479022786}"/>
              </a:ext>
            </a:extLst>
          </p:cNvPr>
          <p:cNvSpPr>
            <a:spLocks noGrp="1"/>
          </p:cNvSpPr>
          <p:nvPr>
            <p:ph idx="1"/>
          </p:nvPr>
        </p:nvSpPr>
        <p:spPr>
          <a:xfrm>
            <a:off x="713072" y="333708"/>
            <a:ext cx="11478928" cy="6524291"/>
          </a:xfrm>
        </p:spPr>
        <p:txBody>
          <a:bodyPr>
            <a:normAutofit/>
          </a:bodyPr>
          <a:lstStyle/>
          <a:p>
            <a:pPr>
              <a:buNone/>
            </a:pPr>
            <a:r>
              <a:rPr lang="en-US" sz="2000" b="1" i="1" dirty="0"/>
              <a:t>Community Recovery &amp; Governance</a:t>
            </a:r>
          </a:p>
          <a:p>
            <a:pPr>
              <a:buFont typeface="+mj-lt"/>
              <a:buAutoNum type="arabicPeriod" startAt="6"/>
            </a:pPr>
            <a:r>
              <a:rPr lang="en-US" sz="2000" b="1" dirty="0"/>
              <a:t>Fund community recovery, not just individuals.</a:t>
            </a:r>
            <a:r>
              <a:rPr lang="en-US" sz="2000" dirty="0"/>
              <a:t> Create a place-based recovery fund communities can access quickly for local priorities, services, and urgent gaps. </a:t>
            </a:r>
          </a:p>
          <a:p>
            <a:pPr>
              <a:buFont typeface="+mj-lt"/>
              <a:buAutoNum type="arabicPeriod" startAt="6"/>
            </a:pPr>
            <a:r>
              <a:rPr lang="en-US" sz="2000" b="1" dirty="0"/>
              <a:t>Invest in local recovery leadership.</a:t>
            </a:r>
            <a:r>
              <a:rPr lang="en-US" sz="2000" dirty="0"/>
              <a:t> Fund a full-time community based recovery coordinator/social worker for two years to deliver a community-led recovery plan. </a:t>
            </a:r>
          </a:p>
          <a:p>
            <a:pPr>
              <a:buFont typeface="+mj-lt"/>
              <a:buAutoNum type="arabicPeriod" startAt="6"/>
            </a:pPr>
            <a:r>
              <a:rPr lang="en-US" sz="2000" b="1" dirty="0"/>
              <a:t>Create a rapid response gap fund.</a:t>
            </a:r>
            <a:r>
              <a:rPr lang="en-US" sz="2000" dirty="0"/>
              <a:t> Establish a flexible local fund to solve urgent service, infrastructure, or preparedness issues as they arise. </a:t>
            </a:r>
          </a:p>
          <a:p>
            <a:pPr>
              <a:buFont typeface="+mj-lt"/>
              <a:buAutoNum type="arabicPeriod" startAt="6"/>
            </a:pPr>
            <a:r>
              <a:rPr lang="en-US" sz="2000" b="1" dirty="0"/>
              <a:t>Strengthen local governance.</a:t>
            </a:r>
            <a:r>
              <a:rPr lang="en-US" sz="2000" dirty="0"/>
              <a:t> Provide governance, financial management, and leadership training for community </a:t>
            </a:r>
            <a:r>
              <a:rPr lang="en-US" sz="2000" dirty="0" err="1"/>
              <a:t>organisations</a:t>
            </a:r>
            <a:r>
              <a:rPr lang="en-US" sz="2000" dirty="0"/>
              <a:t> leading recovery.</a:t>
            </a:r>
          </a:p>
          <a:p>
            <a:pPr>
              <a:buFont typeface="+mj-lt"/>
              <a:buAutoNum type="arabicPeriod" startAt="6"/>
            </a:pPr>
            <a:endParaRPr lang="en-US" sz="2000" dirty="0"/>
          </a:p>
          <a:p>
            <a:pPr marL="0" indent="0">
              <a:buNone/>
            </a:pPr>
            <a:r>
              <a:rPr lang="en-US" sz="2000" b="1" i="1" dirty="0"/>
              <a:t>Economic Recovery</a:t>
            </a:r>
          </a:p>
          <a:p>
            <a:pPr marL="0" indent="0">
              <a:buNone/>
            </a:pPr>
            <a:r>
              <a:rPr lang="en-US" sz="2000" b="1" dirty="0"/>
              <a:t>10. Boost economic recovery</a:t>
            </a:r>
            <a:r>
              <a:rPr lang="en-US" sz="2000" dirty="0"/>
              <a:t>. Fund tourism and marketing campaigns for Harcourt businesses, cideries, wineries, and the Victorian Miniature Railway. </a:t>
            </a:r>
          </a:p>
          <a:p>
            <a:pPr marL="0" indent="0">
              <a:buNone/>
            </a:pPr>
            <a:r>
              <a:rPr lang="en-US" sz="2000" b="1" dirty="0"/>
              <a:t>11. Rebuild faster. </a:t>
            </a:r>
            <a:r>
              <a:rPr lang="en-US" sz="2000" dirty="0"/>
              <a:t>Fund project management support and permit liaison officers to accelerate business, </a:t>
            </a:r>
            <a:r>
              <a:rPr lang="en-US" sz="2000" dirty="0" err="1"/>
              <a:t>coolstore</a:t>
            </a:r>
            <a:r>
              <a:rPr lang="en-US" sz="2000" dirty="0"/>
              <a:t>, and commercial rebuilds.</a:t>
            </a:r>
          </a:p>
          <a:p>
            <a:pPr>
              <a:buFont typeface="+mj-lt"/>
              <a:buAutoNum type="arabicPeriod" startAt="6"/>
            </a:pPr>
            <a:endParaRPr lang="en-US" sz="2200" dirty="0"/>
          </a:p>
          <a:p>
            <a:pPr>
              <a:buFont typeface="+mj-lt"/>
              <a:buAutoNum type="arabicPeriod" startAt="6"/>
            </a:pPr>
            <a:endParaRPr lang="en-US" sz="2200" dirty="0"/>
          </a:p>
          <a:p>
            <a:pPr marL="0" indent="0">
              <a:buNone/>
            </a:pPr>
            <a:endParaRPr lang="en-US" sz="2100" b="1" dirty="0"/>
          </a:p>
          <a:p>
            <a:pPr marL="0" indent="0">
              <a:buNone/>
            </a:pPr>
            <a:endParaRPr lang="en-US" sz="2200" dirty="0"/>
          </a:p>
          <a:p>
            <a:pPr>
              <a:buFont typeface="+mj-lt"/>
              <a:buAutoNum type="arabicPeriod" startAt="4"/>
            </a:pPr>
            <a:endParaRPr lang="en-US" dirty="0"/>
          </a:p>
          <a:p>
            <a:endParaRPr lang="en-AU" dirty="0"/>
          </a:p>
        </p:txBody>
      </p:sp>
    </p:spTree>
    <p:extLst>
      <p:ext uri="{BB962C8B-B14F-4D97-AF65-F5344CB8AC3E}">
        <p14:creationId xmlns:p14="http://schemas.microsoft.com/office/powerpoint/2010/main" val="3397894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BF8F9"/>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E39EF034-F39E-3410-1BE8-CAD095CD6530}"/>
              </a:ext>
            </a:extLst>
          </p:cNvPr>
          <p:cNvSpPr>
            <a:spLocks noGrp="1" noChangeArrowheads="1"/>
          </p:cNvSpPr>
          <p:nvPr>
            <p:ph idx="1"/>
          </p:nvPr>
        </p:nvSpPr>
        <p:spPr bwMode="auto">
          <a:xfrm>
            <a:off x="472440" y="292243"/>
            <a:ext cx="11588015" cy="627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1" u="none" strike="noStrike" cap="none" normalizeH="0" baseline="0" dirty="0">
                <a:ln>
                  <a:noFill/>
                </a:ln>
                <a:solidFill>
                  <a:schemeClr val="tx1"/>
                </a:solidFill>
                <a:effectLst/>
              </a:rPr>
              <a:t>Mental Health &amp; Social Wellbeing</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rPr>
              <a:t>11. Strengthen mental health recovery. </a:t>
            </a:r>
            <a:r>
              <a:rPr kumimoji="0" lang="en-US" altLang="en-US" sz="2000" i="0" u="none" strike="noStrike" cap="none" normalizeH="0" baseline="0" dirty="0">
                <a:ln>
                  <a:noFill/>
                </a:ln>
                <a:solidFill>
                  <a:schemeClr val="tx1"/>
                </a:solidFill>
                <a:effectLst/>
              </a:rPr>
              <a:t>Monitor access and waitlists to free and </a:t>
            </a:r>
            <a:r>
              <a:rPr kumimoji="0" lang="en-US" altLang="en-US" sz="2000" i="0" u="none" strike="noStrike" cap="none" normalizeH="0" baseline="0" dirty="0" err="1">
                <a:ln>
                  <a:noFill/>
                </a:ln>
                <a:solidFill>
                  <a:schemeClr val="tx1"/>
                </a:solidFill>
                <a:effectLst/>
              </a:rPr>
              <a:t>subsidised</a:t>
            </a:r>
            <a:r>
              <a:rPr kumimoji="0" lang="en-US" altLang="en-US" sz="2000" i="0" u="none" strike="noStrike" cap="none" normalizeH="0" baseline="0" dirty="0">
                <a:ln>
                  <a:noFill/>
                </a:ln>
                <a:solidFill>
                  <a:schemeClr val="tx1"/>
                </a:solidFill>
                <a:effectLst/>
              </a:rPr>
              <a:t> counselling and fund healing programs, including art, gardening, cooking, music, and connection activities.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rPr>
              <a:t>12. Support vulnerable groups.</a:t>
            </a:r>
            <a:r>
              <a:rPr kumimoji="0" lang="en-US" altLang="en-US" sz="2000" b="0" i="0" u="none" strike="noStrike" cap="none" normalizeH="0" baseline="0" dirty="0">
                <a:ln>
                  <a:noFill/>
                </a:ln>
                <a:solidFill>
                  <a:schemeClr val="tx1"/>
                </a:solidFill>
                <a:effectLst/>
              </a:rPr>
              <a:t> Fund programs designed locally for older women, retired men, families, children, and those at risk of isolation or violence.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rPr>
              <a:t>13. Support children’s recovery.</a:t>
            </a:r>
            <a:r>
              <a:rPr kumimoji="0" lang="en-US" altLang="en-US" sz="2000" b="0" i="0" u="none" strike="noStrike" cap="none" normalizeH="0" baseline="0" dirty="0">
                <a:ln>
                  <a:noFill/>
                </a:ln>
                <a:solidFill>
                  <a:schemeClr val="tx1"/>
                </a:solidFill>
                <a:effectLst/>
              </a:rPr>
              <a:t> Provide discretionary recovery grants to Harcourt Valley Primary School and Harcourt Kindergarten for camps, excursions, uniforms, supplies, and therapeutic supports.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chemeClr val="tx1"/>
                </a:solidFill>
                <a:effectLst/>
              </a:rPr>
              <a:t>14. </a:t>
            </a:r>
            <a:r>
              <a:rPr kumimoji="0" lang="en-US" altLang="en-US" sz="2000" b="1" i="0" u="none" strike="noStrike" cap="none" normalizeH="0" baseline="0" dirty="0" err="1">
                <a:ln>
                  <a:noFill/>
                </a:ln>
                <a:solidFill>
                  <a:schemeClr val="tx1"/>
                </a:solidFill>
                <a:effectLst/>
              </a:rPr>
              <a:t>Recognise</a:t>
            </a:r>
            <a:r>
              <a:rPr kumimoji="0" lang="en-US" altLang="en-US" sz="2000" b="1" i="0" u="none" strike="noStrike" cap="none" normalizeH="0" baseline="0" dirty="0">
                <a:ln>
                  <a:noFill/>
                </a:ln>
                <a:solidFill>
                  <a:schemeClr val="tx1"/>
                </a:solidFill>
                <a:effectLst/>
              </a:rPr>
              <a:t> loss.</a:t>
            </a:r>
            <a:r>
              <a:rPr kumimoji="0" lang="en-US" altLang="en-US" sz="2000" b="0" i="0" u="none" strike="noStrike" cap="none" normalizeH="0" baseline="0" dirty="0">
                <a:ln>
                  <a:noFill/>
                </a:ln>
                <a:solidFill>
                  <a:schemeClr val="tx1"/>
                </a:solidFill>
                <a:effectLst/>
              </a:rPr>
              <a:t> Support a community memorial chosen and designed by the community.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dirty="0">
              <a:ln>
                <a:noFill/>
              </a:ln>
              <a:solidFill>
                <a:schemeClr val="tx1"/>
              </a:solidFill>
              <a:effectLst/>
            </a:endParaRPr>
          </a:p>
          <a:p>
            <a:pPr>
              <a:buNone/>
            </a:pPr>
            <a:r>
              <a:rPr lang="en-US" sz="2000" b="1" i="1" dirty="0"/>
              <a:t>Infrastructure &amp; Preparedness</a:t>
            </a:r>
          </a:p>
          <a:p>
            <a:pPr>
              <a:buFont typeface="+mj-lt"/>
              <a:buAutoNum type="arabicPeriod" startAt="17"/>
            </a:pPr>
            <a:r>
              <a:rPr lang="en-US" sz="2000" b="1" dirty="0"/>
              <a:t>Future-proof critical infrastructure.</a:t>
            </a:r>
            <a:r>
              <a:rPr lang="en-US" sz="2000" dirty="0"/>
              <a:t> Deliver backup power, communications redundancy, and emergency resilience upgrades for Harcourt and district. </a:t>
            </a:r>
          </a:p>
          <a:p>
            <a:pPr>
              <a:buFont typeface="+mj-lt"/>
              <a:buAutoNum type="arabicPeriod" startAt="17"/>
            </a:pPr>
            <a:r>
              <a:rPr lang="en-US" sz="2000" b="1" dirty="0"/>
              <a:t>Upgrade community facilities.</a:t>
            </a:r>
            <a:r>
              <a:rPr lang="en-US" sz="2000" dirty="0"/>
              <a:t> Invest in the Harcourt Leisure Centre as a fit-for-purpose emergency and community hub. </a:t>
            </a:r>
          </a:p>
          <a:p>
            <a:pPr>
              <a:buFont typeface="+mj-lt"/>
              <a:buAutoNum type="arabicPeriod" startAt="17"/>
            </a:pPr>
            <a:r>
              <a:rPr lang="en-US" sz="2000" b="1" dirty="0"/>
              <a:t>Build digital resilience.</a:t>
            </a:r>
            <a:r>
              <a:rPr lang="en-US" sz="2000" dirty="0"/>
              <a:t> Fund a trusted Harcourt community website for emergency information, volunteering, donations, services, and preparedness.</a:t>
            </a:r>
          </a:p>
          <a:p>
            <a:pPr>
              <a:buFont typeface="+mj-lt"/>
              <a:buAutoNum type="arabicPeriod" startAt="17"/>
            </a:pPr>
            <a:r>
              <a:rPr lang="en-US" sz="2000" b="1" dirty="0"/>
              <a:t>Environment &amp; Wildlife</a:t>
            </a:r>
            <a:r>
              <a:rPr lang="en-US" sz="2000" dirty="0"/>
              <a:t>. Improve land and wildlife recovery. Review future fuel-load management on Mount Alexander and </a:t>
            </a:r>
            <a:r>
              <a:rPr lang="en-US" sz="2000" dirty="0" err="1"/>
              <a:t>formalise</a:t>
            </a:r>
            <a:r>
              <a:rPr lang="en-US" sz="2000" dirty="0"/>
              <a:t> wildlife rescue access and coordination during emergencies.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17568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EABA9A2-A8CB-B37B-B629-BB79B6026C64}"/>
              </a:ext>
            </a:extLst>
          </p:cNvPr>
          <p:cNvSpPr/>
          <p:nvPr/>
        </p:nvSpPr>
        <p:spPr>
          <a:xfrm>
            <a:off x="1759527" y="5215451"/>
            <a:ext cx="4336473" cy="1354570"/>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Total number houses unliveable but repairable</a:t>
            </a:r>
          </a:p>
        </p:txBody>
      </p:sp>
      <p:sp>
        <p:nvSpPr>
          <p:cNvPr id="21" name="Rectangle 20">
            <a:extLst>
              <a:ext uri="{FF2B5EF4-FFF2-40B4-BE49-F238E27FC236}">
                <a16:creationId xmlns:a16="http://schemas.microsoft.com/office/drawing/2014/main" id="{CA03D2C6-090C-2341-1F89-4F5C03A260BF}"/>
              </a:ext>
            </a:extLst>
          </p:cNvPr>
          <p:cNvSpPr/>
          <p:nvPr/>
        </p:nvSpPr>
        <p:spPr>
          <a:xfrm>
            <a:off x="7855527" y="1410071"/>
            <a:ext cx="4336473" cy="1354570"/>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Commercial industrial </a:t>
            </a:r>
          </a:p>
          <a:p>
            <a:pPr algn="ctr"/>
            <a:r>
              <a:rPr lang="en-AU" dirty="0"/>
              <a:t>or business impacted</a:t>
            </a:r>
          </a:p>
        </p:txBody>
      </p:sp>
      <p:sp>
        <p:nvSpPr>
          <p:cNvPr id="17" name="Rectangle 16">
            <a:extLst>
              <a:ext uri="{FF2B5EF4-FFF2-40B4-BE49-F238E27FC236}">
                <a16:creationId xmlns:a16="http://schemas.microsoft.com/office/drawing/2014/main" id="{64284852-BC31-92CA-6BE2-4E1C35501424}"/>
              </a:ext>
            </a:extLst>
          </p:cNvPr>
          <p:cNvSpPr/>
          <p:nvPr/>
        </p:nvSpPr>
        <p:spPr>
          <a:xfrm>
            <a:off x="1759527" y="3312761"/>
            <a:ext cx="4336473" cy="1354570"/>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Total number of houses lost</a:t>
            </a:r>
          </a:p>
        </p:txBody>
      </p:sp>
      <p:sp>
        <p:nvSpPr>
          <p:cNvPr id="14" name="Rectangle 13">
            <a:extLst>
              <a:ext uri="{FF2B5EF4-FFF2-40B4-BE49-F238E27FC236}">
                <a16:creationId xmlns:a16="http://schemas.microsoft.com/office/drawing/2014/main" id="{17335831-70F5-D6C9-5180-65E390D425B8}"/>
              </a:ext>
            </a:extLst>
          </p:cNvPr>
          <p:cNvSpPr/>
          <p:nvPr/>
        </p:nvSpPr>
        <p:spPr>
          <a:xfrm>
            <a:off x="1759527" y="1410071"/>
            <a:ext cx="4336473" cy="1354570"/>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Total number of properties burnt</a:t>
            </a:r>
          </a:p>
        </p:txBody>
      </p:sp>
      <p:sp>
        <p:nvSpPr>
          <p:cNvPr id="7" name="Oval 6">
            <a:extLst>
              <a:ext uri="{FF2B5EF4-FFF2-40B4-BE49-F238E27FC236}">
                <a16:creationId xmlns:a16="http://schemas.microsoft.com/office/drawing/2014/main" id="{FD519A6E-A6C8-7046-0716-8A0D08F37D14}"/>
              </a:ext>
            </a:extLst>
          </p:cNvPr>
          <p:cNvSpPr/>
          <p:nvPr/>
        </p:nvSpPr>
        <p:spPr>
          <a:xfrm>
            <a:off x="-27708" y="1172956"/>
            <a:ext cx="2032000" cy="18288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288</a:t>
            </a:r>
          </a:p>
        </p:txBody>
      </p:sp>
      <p:sp>
        <p:nvSpPr>
          <p:cNvPr id="15" name="TextBox 14">
            <a:extLst>
              <a:ext uri="{FF2B5EF4-FFF2-40B4-BE49-F238E27FC236}">
                <a16:creationId xmlns:a16="http://schemas.microsoft.com/office/drawing/2014/main" id="{1515CD5F-39A9-687E-372E-F1942214D506}"/>
              </a:ext>
            </a:extLst>
          </p:cNvPr>
          <p:cNvSpPr txBox="1"/>
          <p:nvPr/>
        </p:nvSpPr>
        <p:spPr>
          <a:xfrm>
            <a:off x="1450109" y="209742"/>
            <a:ext cx="10446327" cy="923330"/>
          </a:xfrm>
          <a:prstGeom prst="rect">
            <a:avLst/>
          </a:prstGeom>
          <a:noFill/>
        </p:spPr>
        <p:txBody>
          <a:bodyPr wrap="square" rtlCol="0">
            <a:spAutoFit/>
          </a:bodyPr>
          <a:lstStyle/>
          <a:p>
            <a:r>
              <a:rPr lang="en-AU" sz="5400" dirty="0"/>
              <a:t>Impact 9 January fire event </a:t>
            </a:r>
          </a:p>
        </p:txBody>
      </p:sp>
      <p:sp>
        <p:nvSpPr>
          <p:cNvPr id="16" name="Oval 15">
            <a:extLst>
              <a:ext uri="{FF2B5EF4-FFF2-40B4-BE49-F238E27FC236}">
                <a16:creationId xmlns:a16="http://schemas.microsoft.com/office/drawing/2014/main" id="{80CC6FBA-E818-BA55-F990-5DE02253F168}"/>
              </a:ext>
            </a:extLst>
          </p:cNvPr>
          <p:cNvSpPr/>
          <p:nvPr/>
        </p:nvSpPr>
        <p:spPr>
          <a:xfrm>
            <a:off x="-18471" y="3075646"/>
            <a:ext cx="2032000" cy="18288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74</a:t>
            </a:r>
          </a:p>
        </p:txBody>
      </p:sp>
      <p:sp>
        <p:nvSpPr>
          <p:cNvPr id="19" name="Rectangle 18">
            <a:extLst>
              <a:ext uri="{FF2B5EF4-FFF2-40B4-BE49-F238E27FC236}">
                <a16:creationId xmlns:a16="http://schemas.microsoft.com/office/drawing/2014/main" id="{5E91FEDA-2410-4A1E-B785-F05EF83F8333}"/>
              </a:ext>
            </a:extLst>
          </p:cNvPr>
          <p:cNvSpPr/>
          <p:nvPr/>
        </p:nvSpPr>
        <p:spPr>
          <a:xfrm>
            <a:off x="7855526" y="3279055"/>
            <a:ext cx="4336473" cy="1354570"/>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DFFH payments to impacted people in Harcourt, Harcourt North, </a:t>
            </a:r>
          </a:p>
          <a:p>
            <a:pPr algn="ctr"/>
            <a:r>
              <a:rPr lang="en-AU" dirty="0"/>
              <a:t>Sutton Grange, Walmer, </a:t>
            </a:r>
          </a:p>
          <a:p>
            <a:pPr algn="ctr"/>
            <a:r>
              <a:rPr lang="en-AU" dirty="0"/>
              <a:t>Ravenswood South, Barkers Creek </a:t>
            </a:r>
          </a:p>
          <a:p>
            <a:pPr algn="ctr"/>
            <a:r>
              <a:rPr lang="en-AU" dirty="0"/>
              <a:t> &amp;Faraday</a:t>
            </a:r>
          </a:p>
        </p:txBody>
      </p:sp>
      <p:sp>
        <p:nvSpPr>
          <p:cNvPr id="18" name="Oval 17">
            <a:extLst>
              <a:ext uri="{FF2B5EF4-FFF2-40B4-BE49-F238E27FC236}">
                <a16:creationId xmlns:a16="http://schemas.microsoft.com/office/drawing/2014/main" id="{F8B502D6-5C7C-453D-5269-CCA4637A3181}"/>
              </a:ext>
            </a:extLst>
          </p:cNvPr>
          <p:cNvSpPr/>
          <p:nvPr/>
        </p:nvSpPr>
        <p:spPr>
          <a:xfrm>
            <a:off x="6294583" y="3084818"/>
            <a:ext cx="1902690" cy="18288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908</a:t>
            </a:r>
          </a:p>
        </p:txBody>
      </p:sp>
      <p:sp>
        <p:nvSpPr>
          <p:cNvPr id="20" name="Oval 19">
            <a:extLst>
              <a:ext uri="{FF2B5EF4-FFF2-40B4-BE49-F238E27FC236}">
                <a16:creationId xmlns:a16="http://schemas.microsoft.com/office/drawing/2014/main" id="{BE512B01-CCA4-975E-339A-825793A96B54}"/>
              </a:ext>
            </a:extLst>
          </p:cNvPr>
          <p:cNvSpPr/>
          <p:nvPr/>
        </p:nvSpPr>
        <p:spPr>
          <a:xfrm>
            <a:off x="6294583" y="1246846"/>
            <a:ext cx="2032000" cy="18288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16</a:t>
            </a:r>
          </a:p>
        </p:txBody>
      </p:sp>
      <p:sp>
        <p:nvSpPr>
          <p:cNvPr id="22" name="Oval 21">
            <a:extLst>
              <a:ext uri="{FF2B5EF4-FFF2-40B4-BE49-F238E27FC236}">
                <a16:creationId xmlns:a16="http://schemas.microsoft.com/office/drawing/2014/main" id="{D6090AAC-AFF0-7FEA-5B56-CFF5EC244923}"/>
              </a:ext>
            </a:extLst>
          </p:cNvPr>
          <p:cNvSpPr/>
          <p:nvPr/>
        </p:nvSpPr>
        <p:spPr>
          <a:xfrm>
            <a:off x="-18471" y="4978336"/>
            <a:ext cx="2032000" cy="18288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11</a:t>
            </a:r>
          </a:p>
        </p:txBody>
      </p:sp>
      <p:sp>
        <p:nvSpPr>
          <p:cNvPr id="23" name="TextBox 22">
            <a:extLst>
              <a:ext uri="{FF2B5EF4-FFF2-40B4-BE49-F238E27FC236}">
                <a16:creationId xmlns:a16="http://schemas.microsoft.com/office/drawing/2014/main" id="{16450246-5CAA-BF04-288A-366A72317BDB}"/>
              </a:ext>
            </a:extLst>
          </p:cNvPr>
          <p:cNvSpPr txBox="1"/>
          <p:nvPr/>
        </p:nvSpPr>
        <p:spPr>
          <a:xfrm>
            <a:off x="8326583" y="6431521"/>
            <a:ext cx="3837708" cy="276999"/>
          </a:xfrm>
          <a:prstGeom prst="rect">
            <a:avLst/>
          </a:prstGeom>
          <a:noFill/>
        </p:spPr>
        <p:txBody>
          <a:bodyPr wrap="square" rtlCol="0">
            <a:spAutoFit/>
          </a:bodyPr>
          <a:lstStyle/>
          <a:p>
            <a:r>
              <a:rPr lang="en-AU" sz="1200" dirty="0"/>
              <a:t>Source: Estimates from Mount Alexander Shire 28/4/2026</a:t>
            </a:r>
          </a:p>
        </p:txBody>
      </p:sp>
      <p:sp>
        <p:nvSpPr>
          <p:cNvPr id="27" name="TextBox 26">
            <a:extLst>
              <a:ext uri="{FF2B5EF4-FFF2-40B4-BE49-F238E27FC236}">
                <a16:creationId xmlns:a16="http://schemas.microsoft.com/office/drawing/2014/main" id="{26196BE8-6CFA-17FC-D492-2F30F82E4B32}"/>
              </a:ext>
            </a:extLst>
          </p:cNvPr>
          <p:cNvSpPr txBox="1"/>
          <p:nvPr/>
        </p:nvSpPr>
        <p:spPr>
          <a:xfrm>
            <a:off x="6460834" y="5209407"/>
            <a:ext cx="5638801" cy="646331"/>
          </a:xfrm>
          <a:prstGeom prst="rect">
            <a:avLst/>
          </a:prstGeom>
          <a:noFill/>
        </p:spPr>
        <p:txBody>
          <a:bodyPr wrap="square" rtlCol="0">
            <a:spAutoFit/>
          </a:bodyPr>
          <a:lstStyle/>
          <a:p>
            <a:r>
              <a:rPr lang="en-AU" i="1" dirty="0"/>
              <a:t>“Harcourt Valley has the smallest burn scar in Victoria, yet the fires impact has been profound”</a:t>
            </a:r>
          </a:p>
        </p:txBody>
      </p:sp>
    </p:spTree>
    <p:extLst>
      <p:ext uri="{BB962C8B-B14F-4D97-AF65-F5344CB8AC3E}">
        <p14:creationId xmlns:p14="http://schemas.microsoft.com/office/powerpoint/2010/main" val="1545403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3F3E-59A6-5F3F-D662-7F1BE8914F77}"/>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9AFC2FD5-2FC2-500B-7B4A-00C485929A22}"/>
              </a:ext>
            </a:extLst>
          </p:cNvPr>
          <p:cNvSpPr/>
          <p:nvPr/>
        </p:nvSpPr>
        <p:spPr>
          <a:xfrm>
            <a:off x="1759527" y="5215451"/>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Number of properties received </a:t>
            </a:r>
          </a:p>
          <a:p>
            <a:pPr algn="ctr"/>
            <a:r>
              <a:rPr lang="en-AU" dirty="0"/>
              <a:t>free fencing materials</a:t>
            </a:r>
          </a:p>
        </p:txBody>
      </p:sp>
      <p:sp>
        <p:nvSpPr>
          <p:cNvPr id="21" name="Rectangle 20">
            <a:extLst>
              <a:ext uri="{FF2B5EF4-FFF2-40B4-BE49-F238E27FC236}">
                <a16:creationId xmlns:a16="http://schemas.microsoft.com/office/drawing/2014/main" id="{899E12F7-1BEE-83BD-622B-DE41E2DFFFE7}"/>
              </a:ext>
            </a:extLst>
          </p:cNvPr>
          <p:cNvSpPr/>
          <p:nvPr/>
        </p:nvSpPr>
        <p:spPr>
          <a:xfrm>
            <a:off x="7855527" y="1410071"/>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Auspices:</a:t>
            </a:r>
          </a:p>
          <a:p>
            <a:pPr algn="ctr"/>
            <a:r>
              <a:rPr lang="en-AU" dirty="0"/>
              <a:t>Harcourt Bushfire Donation Centre </a:t>
            </a:r>
          </a:p>
          <a:p>
            <a:pPr algn="ctr"/>
            <a:r>
              <a:rPr lang="en-AU" dirty="0"/>
              <a:t>&amp; Harcourt Relief Centre</a:t>
            </a:r>
          </a:p>
        </p:txBody>
      </p:sp>
      <p:sp>
        <p:nvSpPr>
          <p:cNvPr id="17" name="Rectangle 16">
            <a:extLst>
              <a:ext uri="{FF2B5EF4-FFF2-40B4-BE49-F238E27FC236}">
                <a16:creationId xmlns:a16="http://schemas.microsoft.com/office/drawing/2014/main" id="{55557A31-B3B2-5AFB-0E2F-307B44FF8D73}"/>
              </a:ext>
            </a:extLst>
          </p:cNvPr>
          <p:cNvSpPr/>
          <p:nvPr/>
        </p:nvSpPr>
        <p:spPr>
          <a:xfrm>
            <a:off x="1759527" y="3312761"/>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Number of $2,000 payments to </a:t>
            </a:r>
          </a:p>
          <a:p>
            <a:pPr algn="ctr"/>
            <a:r>
              <a:rPr lang="en-AU" dirty="0"/>
              <a:t>Households who lost their</a:t>
            </a:r>
          </a:p>
          <a:p>
            <a:pPr algn="ctr"/>
            <a:r>
              <a:rPr lang="en-AU" dirty="0"/>
              <a:t>primary place of residence</a:t>
            </a:r>
          </a:p>
        </p:txBody>
      </p:sp>
      <p:sp>
        <p:nvSpPr>
          <p:cNvPr id="14" name="Rectangle 13">
            <a:extLst>
              <a:ext uri="{FF2B5EF4-FFF2-40B4-BE49-F238E27FC236}">
                <a16:creationId xmlns:a16="http://schemas.microsoft.com/office/drawing/2014/main" id="{25B4B761-3838-A8EF-A1C4-184D68916778}"/>
              </a:ext>
            </a:extLst>
          </p:cNvPr>
          <p:cNvSpPr/>
          <p:nvPr/>
        </p:nvSpPr>
        <p:spPr>
          <a:xfrm>
            <a:off x="1759527" y="1410071"/>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Value gift cards distributed</a:t>
            </a:r>
          </a:p>
        </p:txBody>
      </p:sp>
      <p:sp>
        <p:nvSpPr>
          <p:cNvPr id="7" name="Oval 6">
            <a:extLst>
              <a:ext uri="{FF2B5EF4-FFF2-40B4-BE49-F238E27FC236}">
                <a16:creationId xmlns:a16="http://schemas.microsoft.com/office/drawing/2014/main" id="{2B9B5975-B815-FFF6-FE9C-FD42562B1848}"/>
              </a:ext>
            </a:extLst>
          </p:cNvPr>
          <p:cNvSpPr/>
          <p:nvPr/>
        </p:nvSpPr>
        <p:spPr>
          <a:xfrm>
            <a:off x="-27708" y="1172956"/>
            <a:ext cx="203200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dirty="0"/>
              <a:t>$91,135</a:t>
            </a:r>
          </a:p>
        </p:txBody>
      </p:sp>
      <p:sp>
        <p:nvSpPr>
          <p:cNvPr id="15" name="TextBox 14">
            <a:extLst>
              <a:ext uri="{FF2B5EF4-FFF2-40B4-BE49-F238E27FC236}">
                <a16:creationId xmlns:a16="http://schemas.microsoft.com/office/drawing/2014/main" id="{F5A3FEC8-B197-232E-C256-917B261BCC91}"/>
              </a:ext>
            </a:extLst>
          </p:cNvPr>
          <p:cNvSpPr txBox="1"/>
          <p:nvPr/>
        </p:nvSpPr>
        <p:spPr>
          <a:xfrm>
            <a:off x="1450109" y="209742"/>
            <a:ext cx="10446327" cy="923330"/>
          </a:xfrm>
          <a:prstGeom prst="rect">
            <a:avLst/>
          </a:prstGeom>
          <a:noFill/>
        </p:spPr>
        <p:txBody>
          <a:bodyPr wrap="square" rtlCol="0">
            <a:spAutoFit/>
          </a:bodyPr>
          <a:lstStyle/>
          <a:p>
            <a:r>
              <a:rPr lang="en-AU" sz="5400" dirty="0"/>
              <a:t>Harcourt Progress Association</a:t>
            </a:r>
          </a:p>
        </p:txBody>
      </p:sp>
      <p:sp>
        <p:nvSpPr>
          <p:cNvPr id="16" name="Oval 15">
            <a:extLst>
              <a:ext uri="{FF2B5EF4-FFF2-40B4-BE49-F238E27FC236}">
                <a16:creationId xmlns:a16="http://schemas.microsoft.com/office/drawing/2014/main" id="{55E4BDB2-BACC-4B73-3130-57905FFDDE1C}"/>
              </a:ext>
            </a:extLst>
          </p:cNvPr>
          <p:cNvSpPr/>
          <p:nvPr/>
        </p:nvSpPr>
        <p:spPr>
          <a:xfrm>
            <a:off x="-18471" y="3075646"/>
            <a:ext cx="203200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t>35</a:t>
            </a:r>
          </a:p>
        </p:txBody>
      </p:sp>
      <p:sp>
        <p:nvSpPr>
          <p:cNvPr id="20" name="Oval 19">
            <a:extLst>
              <a:ext uri="{FF2B5EF4-FFF2-40B4-BE49-F238E27FC236}">
                <a16:creationId xmlns:a16="http://schemas.microsoft.com/office/drawing/2014/main" id="{C0A49EF1-C28B-4EA0-CB82-0046042B5E1A}"/>
              </a:ext>
            </a:extLst>
          </p:cNvPr>
          <p:cNvSpPr/>
          <p:nvPr/>
        </p:nvSpPr>
        <p:spPr>
          <a:xfrm>
            <a:off x="6294583" y="1246846"/>
            <a:ext cx="203200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2</a:t>
            </a:r>
          </a:p>
        </p:txBody>
      </p:sp>
      <p:sp>
        <p:nvSpPr>
          <p:cNvPr id="22" name="Oval 21">
            <a:extLst>
              <a:ext uri="{FF2B5EF4-FFF2-40B4-BE49-F238E27FC236}">
                <a16:creationId xmlns:a16="http://schemas.microsoft.com/office/drawing/2014/main" id="{1B98F901-74BF-58F1-700A-8AC9731C24FF}"/>
              </a:ext>
            </a:extLst>
          </p:cNvPr>
          <p:cNvSpPr/>
          <p:nvPr/>
        </p:nvSpPr>
        <p:spPr>
          <a:xfrm>
            <a:off x="-18471" y="4978336"/>
            <a:ext cx="203200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50</a:t>
            </a:r>
          </a:p>
        </p:txBody>
      </p:sp>
      <p:sp>
        <p:nvSpPr>
          <p:cNvPr id="23" name="TextBox 22">
            <a:extLst>
              <a:ext uri="{FF2B5EF4-FFF2-40B4-BE49-F238E27FC236}">
                <a16:creationId xmlns:a16="http://schemas.microsoft.com/office/drawing/2014/main" id="{D53665FA-D265-B1B1-2E3C-E952AB35298C}"/>
              </a:ext>
            </a:extLst>
          </p:cNvPr>
          <p:cNvSpPr txBox="1"/>
          <p:nvPr/>
        </p:nvSpPr>
        <p:spPr>
          <a:xfrm>
            <a:off x="7462982" y="6431521"/>
            <a:ext cx="4701309" cy="276999"/>
          </a:xfrm>
          <a:prstGeom prst="rect">
            <a:avLst/>
          </a:prstGeom>
          <a:noFill/>
        </p:spPr>
        <p:txBody>
          <a:bodyPr wrap="square" rtlCol="0">
            <a:spAutoFit/>
          </a:bodyPr>
          <a:lstStyle/>
          <a:p>
            <a:r>
              <a:rPr lang="en-AU" sz="1200" dirty="0"/>
              <a:t>Source: Harcourt Progress Association 28/4/2026 &amp; Blaze Aid 26/4/2026</a:t>
            </a:r>
          </a:p>
        </p:txBody>
      </p:sp>
      <p:sp>
        <p:nvSpPr>
          <p:cNvPr id="2" name="TextBox 1">
            <a:extLst>
              <a:ext uri="{FF2B5EF4-FFF2-40B4-BE49-F238E27FC236}">
                <a16:creationId xmlns:a16="http://schemas.microsoft.com/office/drawing/2014/main" id="{7630B9F9-B4DE-993F-43CA-F233196EAA28}"/>
              </a:ext>
            </a:extLst>
          </p:cNvPr>
          <p:cNvSpPr txBox="1"/>
          <p:nvPr/>
        </p:nvSpPr>
        <p:spPr>
          <a:xfrm>
            <a:off x="6294583" y="5209407"/>
            <a:ext cx="5491019" cy="646331"/>
          </a:xfrm>
          <a:prstGeom prst="rect">
            <a:avLst/>
          </a:prstGeom>
          <a:noFill/>
        </p:spPr>
        <p:txBody>
          <a:bodyPr wrap="square" rtlCol="0">
            <a:spAutoFit/>
          </a:bodyPr>
          <a:lstStyle/>
          <a:p>
            <a:r>
              <a:rPr lang="en-AU" i="1" dirty="0"/>
              <a:t>“Harcourt Progress Association stepped up to provide essential relief and recovery services to the community”</a:t>
            </a:r>
          </a:p>
        </p:txBody>
      </p:sp>
    </p:spTree>
    <p:extLst>
      <p:ext uri="{BB962C8B-B14F-4D97-AF65-F5344CB8AC3E}">
        <p14:creationId xmlns:p14="http://schemas.microsoft.com/office/powerpoint/2010/main" val="3065145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B8097-5457-AEDA-90E0-81682501383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E6825CF-0F9E-B0AD-490C-D1B7110C2DCB}"/>
              </a:ext>
            </a:extLst>
          </p:cNvPr>
          <p:cNvSpPr/>
          <p:nvPr/>
        </p:nvSpPr>
        <p:spPr>
          <a:xfrm>
            <a:off x="1796472" y="1410071"/>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January – </a:t>
            </a:r>
          </a:p>
          <a:p>
            <a:pPr algn="ctr"/>
            <a:r>
              <a:rPr lang="en-AU" dirty="0"/>
              <a:t>Number of people provided access</a:t>
            </a:r>
          </a:p>
        </p:txBody>
      </p:sp>
      <p:sp>
        <p:nvSpPr>
          <p:cNvPr id="21" name="Rectangle 20">
            <a:extLst>
              <a:ext uri="{FF2B5EF4-FFF2-40B4-BE49-F238E27FC236}">
                <a16:creationId xmlns:a16="http://schemas.microsoft.com/office/drawing/2014/main" id="{61CEEE1F-583D-C248-8CCA-5202B24B07A4}"/>
              </a:ext>
            </a:extLst>
          </p:cNvPr>
          <p:cNvSpPr/>
          <p:nvPr/>
        </p:nvSpPr>
        <p:spPr>
          <a:xfrm>
            <a:off x="1796472" y="3238871"/>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February – </a:t>
            </a:r>
          </a:p>
          <a:p>
            <a:pPr algn="ctr"/>
            <a:r>
              <a:rPr lang="en-AU" dirty="0"/>
              <a:t>Number of people provided access</a:t>
            </a:r>
          </a:p>
        </p:txBody>
      </p:sp>
      <p:sp>
        <p:nvSpPr>
          <p:cNvPr id="17" name="Rectangle 16">
            <a:extLst>
              <a:ext uri="{FF2B5EF4-FFF2-40B4-BE49-F238E27FC236}">
                <a16:creationId xmlns:a16="http://schemas.microsoft.com/office/drawing/2014/main" id="{E0010427-4102-DF3F-837C-8E986B753262}"/>
              </a:ext>
            </a:extLst>
          </p:cNvPr>
          <p:cNvSpPr/>
          <p:nvPr/>
        </p:nvSpPr>
        <p:spPr>
          <a:xfrm>
            <a:off x="7855527" y="1410071"/>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Volunteer Hours</a:t>
            </a:r>
          </a:p>
        </p:txBody>
      </p:sp>
      <p:sp>
        <p:nvSpPr>
          <p:cNvPr id="14" name="Rectangle 13">
            <a:extLst>
              <a:ext uri="{FF2B5EF4-FFF2-40B4-BE49-F238E27FC236}">
                <a16:creationId xmlns:a16="http://schemas.microsoft.com/office/drawing/2014/main" id="{B8251318-8E50-9AF1-ADDB-A57217496097}"/>
              </a:ext>
            </a:extLst>
          </p:cNvPr>
          <p:cNvSpPr/>
          <p:nvPr/>
        </p:nvSpPr>
        <p:spPr>
          <a:xfrm>
            <a:off x="7855527" y="3235694"/>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Total number of volunteers</a:t>
            </a:r>
          </a:p>
        </p:txBody>
      </p:sp>
      <p:sp>
        <p:nvSpPr>
          <p:cNvPr id="7" name="Oval 6">
            <a:extLst>
              <a:ext uri="{FF2B5EF4-FFF2-40B4-BE49-F238E27FC236}">
                <a16:creationId xmlns:a16="http://schemas.microsoft.com/office/drawing/2014/main" id="{2C5DDF44-EDED-AB97-FA94-5241245B5469}"/>
              </a:ext>
            </a:extLst>
          </p:cNvPr>
          <p:cNvSpPr/>
          <p:nvPr/>
        </p:nvSpPr>
        <p:spPr>
          <a:xfrm>
            <a:off x="6608618" y="3118715"/>
            <a:ext cx="203200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462</a:t>
            </a:r>
          </a:p>
        </p:txBody>
      </p:sp>
      <p:sp>
        <p:nvSpPr>
          <p:cNvPr id="15" name="TextBox 14">
            <a:extLst>
              <a:ext uri="{FF2B5EF4-FFF2-40B4-BE49-F238E27FC236}">
                <a16:creationId xmlns:a16="http://schemas.microsoft.com/office/drawing/2014/main" id="{ABE1B78C-31AB-74A2-1F77-D7F24D984AE7}"/>
              </a:ext>
            </a:extLst>
          </p:cNvPr>
          <p:cNvSpPr txBox="1"/>
          <p:nvPr/>
        </p:nvSpPr>
        <p:spPr>
          <a:xfrm>
            <a:off x="1450109" y="209742"/>
            <a:ext cx="10446327" cy="923330"/>
          </a:xfrm>
          <a:prstGeom prst="rect">
            <a:avLst/>
          </a:prstGeom>
          <a:noFill/>
        </p:spPr>
        <p:txBody>
          <a:bodyPr wrap="square" rtlCol="0">
            <a:spAutoFit/>
          </a:bodyPr>
          <a:lstStyle/>
          <a:p>
            <a:r>
              <a:rPr lang="en-AU" sz="5400" dirty="0"/>
              <a:t>Harcourt Bushfire Donation Centre</a:t>
            </a:r>
          </a:p>
        </p:txBody>
      </p:sp>
      <p:sp>
        <p:nvSpPr>
          <p:cNvPr id="16" name="Oval 15">
            <a:extLst>
              <a:ext uri="{FF2B5EF4-FFF2-40B4-BE49-F238E27FC236}">
                <a16:creationId xmlns:a16="http://schemas.microsoft.com/office/drawing/2014/main" id="{77D255FE-41DA-275F-F2AF-1FDD60AF3C04}"/>
              </a:ext>
            </a:extLst>
          </p:cNvPr>
          <p:cNvSpPr/>
          <p:nvPr/>
        </p:nvSpPr>
        <p:spPr>
          <a:xfrm>
            <a:off x="6608618" y="1271571"/>
            <a:ext cx="203200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t>89,604</a:t>
            </a:r>
          </a:p>
        </p:txBody>
      </p:sp>
      <p:sp>
        <p:nvSpPr>
          <p:cNvPr id="19" name="Rectangle 18">
            <a:extLst>
              <a:ext uri="{FF2B5EF4-FFF2-40B4-BE49-F238E27FC236}">
                <a16:creationId xmlns:a16="http://schemas.microsoft.com/office/drawing/2014/main" id="{5A86FD25-327A-D98D-72DC-60759615BD95}"/>
              </a:ext>
            </a:extLst>
          </p:cNvPr>
          <p:cNvSpPr/>
          <p:nvPr/>
        </p:nvSpPr>
        <p:spPr>
          <a:xfrm>
            <a:off x="1759527" y="5067671"/>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March – </a:t>
            </a:r>
          </a:p>
          <a:p>
            <a:pPr algn="ctr"/>
            <a:r>
              <a:rPr lang="en-AU" dirty="0"/>
              <a:t>Number of people provided access</a:t>
            </a:r>
          </a:p>
        </p:txBody>
      </p:sp>
      <p:sp>
        <p:nvSpPr>
          <p:cNvPr id="18" name="Oval 17">
            <a:extLst>
              <a:ext uri="{FF2B5EF4-FFF2-40B4-BE49-F238E27FC236}">
                <a16:creationId xmlns:a16="http://schemas.microsoft.com/office/drawing/2014/main" id="{F99BD6A7-7515-431B-C82A-D0E3A8EAED14}"/>
              </a:ext>
            </a:extLst>
          </p:cNvPr>
          <p:cNvSpPr/>
          <p:nvPr/>
        </p:nvSpPr>
        <p:spPr>
          <a:xfrm>
            <a:off x="64655" y="4910924"/>
            <a:ext cx="190269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328</a:t>
            </a:r>
          </a:p>
        </p:txBody>
      </p:sp>
      <p:sp>
        <p:nvSpPr>
          <p:cNvPr id="23" name="TextBox 22">
            <a:extLst>
              <a:ext uri="{FF2B5EF4-FFF2-40B4-BE49-F238E27FC236}">
                <a16:creationId xmlns:a16="http://schemas.microsoft.com/office/drawing/2014/main" id="{9D750A05-4875-59CC-E9DB-F805BDB41C0B}"/>
              </a:ext>
            </a:extLst>
          </p:cNvPr>
          <p:cNvSpPr txBox="1"/>
          <p:nvPr/>
        </p:nvSpPr>
        <p:spPr>
          <a:xfrm>
            <a:off x="8326583" y="6431521"/>
            <a:ext cx="3837708" cy="276999"/>
          </a:xfrm>
          <a:prstGeom prst="rect">
            <a:avLst/>
          </a:prstGeom>
          <a:noFill/>
        </p:spPr>
        <p:txBody>
          <a:bodyPr wrap="square" rtlCol="0">
            <a:spAutoFit/>
          </a:bodyPr>
          <a:lstStyle/>
          <a:p>
            <a:r>
              <a:rPr lang="en-AU" sz="1200" dirty="0"/>
              <a:t>Source: Harcourt Progress Association 28/4/2026</a:t>
            </a:r>
          </a:p>
        </p:txBody>
      </p:sp>
      <p:sp>
        <p:nvSpPr>
          <p:cNvPr id="2" name="Oval 1">
            <a:extLst>
              <a:ext uri="{FF2B5EF4-FFF2-40B4-BE49-F238E27FC236}">
                <a16:creationId xmlns:a16="http://schemas.microsoft.com/office/drawing/2014/main" id="{8742E4D5-E75A-BB4A-6F16-1B1013103EE3}"/>
              </a:ext>
            </a:extLst>
          </p:cNvPr>
          <p:cNvSpPr/>
          <p:nvPr/>
        </p:nvSpPr>
        <p:spPr>
          <a:xfrm>
            <a:off x="0" y="1172956"/>
            <a:ext cx="203200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800" dirty="0"/>
              <a:t>1035</a:t>
            </a:r>
          </a:p>
        </p:txBody>
      </p:sp>
      <p:sp>
        <p:nvSpPr>
          <p:cNvPr id="4" name="Oval 3">
            <a:extLst>
              <a:ext uri="{FF2B5EF4-FFF2-40B4-BE49-F238E27FC236}">
                <a16:creationId xmlns:a16="http://schemas.microsoft.com/office/drawing/2014/main" id="{B3B4B0E7-A416-F251-486A-02618E687F3F}"/>
              </a:ext>
            </a:extLst>
          </p:cNvPr>
          <p:cNvSpPr/>
          <p:nvPr/>
        </p:nvSpPr>
        <p:spPr>
          <a:xfrm>
            <a:off x="0" y="3041940"/>
            <a:ext cx="203200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397</a:t>
            </a:r>
          </a:p>
        </p:txBody>
      </p:sp>
      <p:sp>
        <p:nvSpPr>
          <p:cNvPr id="5" name="TextBox 4">
            <a:extLst>
              <a:ext uri="{FF2B5EF4-FFF2-40B4-BE49-F238E27FC236}">
                <a16:creationId xmlns:a16="http://schemas.microsoft.com/office/drawing/2014/main" id="{DB28D0E1-A0A7-F22A-CFB4-73DF51A36F36}"/>
              </a:ext>
            </a:extLst>
          </p:cNvPr>
          <p:cNvSpPr txBox="1"/>
          <p:nvPr/>
        </p:nvSpPr>
        <p:spPr>
          <a:xfrm>
            <a:off x="6276111" y="5082838"/>
            <a:ext cx="5491019" cy="923330"/>
          </a:xfrm>
          <a:prstGeom prst="rect">
            <a:avLst/>
          </a:prstGeom>
          <a:noFill/>
        </p:spPr>
        <p:txBody>
          <a:bodyPr wrap="square" rtlCol="0">
            <a:spAutoFit/>
          </a:bodyPr>
          <a:lstStyle/>
          <a:p>
            <a:r>
              <a:rPr lang="en-AU" i="1" dirty="0"/>
              <a:t>“The Harcourt Bushfire Donation Centre has provided innumerable  material aid and emotional support to bushfire survivors”</a:t>
            </a:r>
          </a:p>
        </p:txBody>
      </p:sp>
    </p:spTree>
    <p:extLst>
      <p:ext uri="{BB962C8B-B14F-4D97-AF65-F5344CB8AC3E}">
        <p14:creationId xmlns:p14="http://schemas.microsoft.com/office/powerpoint/2010/main" val="3815075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4FC0C-4527-475B-11E6-70789B7B5340}"/>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1CAD0CB7-3151-7494-D550-0636DDFA0F03}"/>
              </a:ext>
            </a:extLst>
          </p:cNvPr>
          <p:cNvSpPr/>
          <p:nvPr/>
        </p:nvSpPr>
        <p:spPr>
          <a:xfrm>
            <a:off x="1759527" y="5215451"/>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February – people accessed</a:t>
            </a:r>
          </a:p>
        </p:txBody>
      </p:sp>
      <p:sp>
        <p:nvSpPr>
          <p:cNvPr id="21" name="Rectangle 20">
            <a:extLst>
              <a:ext uri="{FF2B5EF4-FFF2-40B4-BE49-F238E27FC236}">
                <a16:creationId xmlns:a16="http://schemas.microsoft.com/office/drawing/2014/main" id="{5B5E5BEE-A594-7C55-510B-72DCB53919E6}"/>
              </a:ext>
            </a:extLst>
          </p:cNvPr>
          <p:cNvSpPr/>
          <p:nvPr/>
        </p:nvSpPr>
        <p:spPr>
          <a:xfrm>
            <a:off x="7827818" y="1431660"/>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March – people accessed </a:t>
            </a:r>
          </a:p>
        </p:txBody>
      </p:sp>
      <p:sp>
        <p:nvSpPr>
          <p:cNvPr id="17" name="Rectangle 16">
            <a:extLst>
              <a:ext uri="{FF2B5EF4-FFF2-40B4-BE49-F238E27FC236}">
                <a16:creationId xmlns:a16="http://schemas.microsoft.com/office/drawing/2014/main" id="{6CEB6D5D-FB77-B830-9F58-0C64374C5EAF}"/>
              </a:ext>
            </a:extLst>
          </p:cNvPr>
          <p:cNvSpPr/>
          <p:nvPr/>
        </p:nvSpPr>
        <p:spPr>
          <a:xfrm>
            <a:off x="1759527" y="3279055"/>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January – people accessed</a:t>
            </a:r>
          </a:p>
        </p:txBody>
      </p:sp>
      <p:sp>
        <p:nvSpPr>
          <p:cNvPr id="14" name="Rectangle 13">
            <a:extLst>
              <a:ext uri="{FF2B5EF4-FFF2-40B4-BE49-F238E27FC236}">
                <a16:creationId xmlns:a16="http://schemas.microsoft.com/office/drawing/2014/main" id="{D4F3943F-EC9F-7628-610D-BF890E89272D}"/>
              </a:ext>
            </a:extLst>
          </p:cNvPr>
          <p:cNvSpPr/>
          <p:nvPr/>
        </p:nvSpPr>
        <p:spPr>
          <a:xfrm>
            <a:off x="1759527" y="1410071"/>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Community lunches served </a:t>
            </a:r>
          </a:p>
        </p:txBody>
      </p:sp>
      <p:sp>
        <p:nvSpPr>
          <p:cNvPr id="15" name="TextBox 14">
            <a:extLst>
              <a:ext uri="{FF2B5EF4-FFF2-40B4-BE49-F238E27FC236}">
                <a16:creationId xmlns:a16="http://schemas.microsoft.com/office/drawing/2014/main" id="{5B41FD64-D415-F51C-1302-0A1A5A5F7710}"/>
              </a:ext>
            </a:extLst>
          </p:cNvPr>
          <p:cNvSpPr txBox="1"/>
          <p:nvPr/>
        </p:nvSpPr>
        <p:spPr>
          <a:xfrm>
            <a:off x="460758" y="240329"/>
            <a:ext cx="10446327" cy="923330"/>
          </a:xfrm>
          <a:prstGeom prst="rect">
            <a:avLst/>
          </a:prstGeom>
          <a:noFill/>
        </p:spPr>
        <p:txBody>
          <a:bodyPr wrap="square" rtlCol="0">
            <a:spAutoFit/>
          </a:bodyPr>
          <a:lstStyle/>
          <a:p>
            <a:r>
              <a:rPr lang="en-AU" sz="5400" dirty="0"/>
              <a:t>Harcourt Relief Centre</a:t>
            </a:r>
          </a:p>
        </p:txBody>
      </p:sp>
      <p:sp>
        <p:nvSpPr>
          <p:cNvPr id="16" name="Oval 15">
            <a:extLst>
              <a:ext uri="{FF2B5EF4-FFF2-40B4-BE49-F238E27FC236}">
                <a16:creationId xmlns:a16="http://schemas.microsoft.com/office/drawing/2014/main" id="{6CEA4E4B-5551-4361-F535-DF30342383D8}"/>
              </a:ext>
            </a:extLst>
          </p:cNvPr>
          <p:cNvSpPr/>
          <p:nvPr/>
        </p:nvSpPr>
        <p:spPr>
          <a:xfrm>
            <a:off x="-18471" y="3075646"/>
            <a:ext cx="203200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800" dirty="0"/>
              <a:t>1035</a:t>
            </a:r>
          </a:p>
        </p:txBody>
      </p:sp>
      <p:sp>
        <p:nvSpPr>
          <p:cNvPr id="19" name="Rectangle 18">
            <a:extLst>
              <a:ext uri="{FF2B5EF4-FFF2-40B4-BE49-F238E27FC236}">
                <a16:creationId xmlns:a16="http://schemas.microsoft.com/office/drawing/2014/main" id="{17881EDC-D1F5-FAB0-5ED6-18AE491ED611}"/>
              </a:ext>
            </a:extLst>
          </p:cNvPr>
          <p:cNvSpPr/>
          <p:nvPr/>
        </p:nvSpPr>
        <p:spPr>
          <a:xfrm>
            <a:off x="7855526" y="3279055"/>
            <a:ext cx="4336473"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April l – people accessed</a:t>
            </a:r>
          </a:p>
        </p:txBody>
      </p:sp>
      <p:sp>
        <p:nvSpPr>
          <p:cNvPr id="18" name="Oval 17">
            <a:extLst>
              <a:ext uri="{FF2B5EF4-FFF2-40B4-BE49-F238E27FC236}">
                <a16:creationId xmlns:a16="http://schemas.microsoft.com/office/drawing/2014/main" id="{81EF98D7-E9EE-9F14-85EE-DCF2F2239060}"/>
              </a:ext>
            </a:extLst>
          </p:cNvPr>
          <p:cNvSpPr/>
          <p:nvPr/>
        </p:nvSpPr>
        <p:spPr>
          <a:xfrm>
            <a:off x="6294583" y="3084818"/>
            <a:ext cx="190269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193</a:t>
            </a:r>
          </a:p>
        </p:txBody>
      </p:sp>
      <p:sp>
        <p:nvSpPr>
          <p:cNvPr id="20" name="Oval 19">
            <a:extLst>
              <a:ext uri="{FF2B5EF4-FFF2-40B4-BE49-F238E27FC236}">
                <a16:creationId xmlns:a16="http://schemas.microsoft.com/office/drawing/2014/main" id="{78B6F0D2-CDD0-6F4A-0A1F-8C03F4C1209D}"/>
              </a:ext>
            </a:extLst>
          </p:cNvPr>
          <p:cNvSpPr/>
          <p:nvPr/>
        </p:nvSpPr>
        <p:spPr>
          <a:xfrm>
            <a:off x="6294583" y="1246846"/>
            <a:ext cx="203200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328</a:t>
            </a:r>
          </a:p>
        </p:txBody>
      </p:sp>
      <p:sp>
        <p:nvSpPr>
          <p:cNvPr id="22" name="Oval 21">
            <a:extLst>
              <a:ext uri="{FF2B5EF4-FFF2-40B4-BE49-F238E27FC236}">
                <a16:creationId xmlns:a16="http://schemas.microsoft.com/office/drawing/2014/main" id="{D5F0AF0C-934C-E880-7271-CA4323DC84C1}"/>
              </a:ext>
            </a:extLst>
          </p:cNvPr>
          <p:cNvSpPr/>
          <p:nvPr/>
        </p:nvSpPr>
        <p:spPr>
          <a:xfrm>
            <a:off x="-18471" y="4978336"/>
            <a:ext cx="203200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dirty="0"/>
              <a:t>397</a:t>
            </a:r>
          </a:p>
        </p:txBody>
      </p:sp>
      <p:sp>
        <p:nvSpPr>
          <p:cNvPr id="23" name="TextBox 22">
            <a:extLst>
              <a:ext uri="{FF2B5EF4-FFF2-40B4-BE49-F238E27FC236}">
                <a16:creationId xmlns:a16="http://schemas.microsoft.com/office/drawing/2014/main" id="{EEB5DE95-98FC-D48D-2444-8AA978E26782}"/>
              </a:ext>
            </a:extLst>
          </p:cNvPr>
          <p:cNvSpPr txBox="1"/>
          <p:nvPr/>
        </p:nvSpPr>
        <p:spPr>
          <a:xfrm>
            <a:off x="8326583" y="6431521"/>
            <a:ext cx="3837708" cy="276999"/>
          </a:xfrm>
          <a:prstGeom prst="rect">
            <a:avLst/>
          </a:prstGeom>
          <a:noFill/>
        </p:spPr>
        <p:txBody>
          <a:bodyPr wrap="square" rtlCol="0">
            <a:spAutoFit/>
          </a:bodyPr>
          <a:lstStyle/>
          <a:p>
            <a:r>
              <a:rPr lang="en-AU" sz="1200" dirty="0"/>
              <a:t>Source: Harcourt Progress Association 28/4/2026</a:t>
            </a:r>
          </a:p>
        </p:txBody>
      </p:sp>
      <p:sp>
        <p:nvSpPr>
          <p:cNvPr id="2" name="Oval 1">
            <a:extLst>
              <a:ext uri="{FF2B5EF4-FFF2-40B4-BE49-F238E27FC236}">
                <a16:creationId xmlns:a16="http://schemas.microsoft.com/office/drawing/2014/main" id="{12723268-A782-0EB0-8D7C-6DC514D83095}"/>
              </a:ext>
            </a:extLst>
          </p:cNvPr>
          <p:cNvSpPr/>
          <p:nvPr/>
        </p:nvSpPr>
        <p:spPr>
          <a:xfrm>
            <a:off x="-18471" y="1172956"/>
            <a:ext cx="190269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4000" dirty="0"/>
              <a:t>1953</a:t>
            </a:r>
          </a:p>
        </p:txBody>
      </p:sp>
      <p:sp>
        <p:nvSpPr>
          <p:cNvPr id="3" name="TextBox 2">
            <a:extLst>
              <a:ext uri="{FF2B5EF4-FFF2-40B4-BE49-F238E27FC236}">
                <a16:creationId xmlns:a16="http://schemas.microsoft.com/office/drawing/2014/main" id="{8F8F6E0C-BBA2-E4F8-DAD6-C567AC7BB71A}"/>
              </a:ext>
            </a:extLst>
          </p:cNvPr>
          <p:cNvSpPr txBox="1"/>
          <p:nvPr/>
        </p:nvSpPr>
        <p:spPr>
          <a:xfrm>
            <a:off x="6988369" y="378828"/>
            <a:ext cx="5491019" cy="646331"/>
          </a:xfrm>
          <a:prstGeom prst="rect">
            <a:avLst/>
          </a:prstGeom>
          <a:noFill/>
        </p:spPr>
        <p:txBody>
          <a:bodyPr wrap="square" rtlCol="0">
            <a:spAutoFit/>
          </a:bodyPr>
          <a:lstStyle/>
          <a:p>
            <a:r>
              <a:rPr lang="en-AU" i="1" dirty="0"/>
              <a:t>“The Harcourt Relief Centre has provided meals, connection and a food pantry to bushfire survivors”</a:t>
            </a:r>
          </a:p>
        </p:txBody>
      </p:sp>
      <p:sp>
        <p:nvSpPr>
          <p:cNvPr id="5" name="Rectangle 4">
            <a:extLst>
              <a:ext uri="{FF2B5EF4-FFF2-40B4-BE49-F238E27FC236}">
                <a16:creationId xmlns:a16="http://schemas.microsoft.com/office/drawing/2014/main" id="{B3A2E645-60C7-F89B-3D95-47A28C03802F}"/>
              </a:ext>
            </a:extLst>
          </p:cNvPr>
          <p:cNvSpPr/>
          <p:nvPr/>
        </p:nvSpPr>
        <p:spPr>
          <a:xfrm>
            <a:off x="7565641" y="5073203"/>
            <a:ext cx="4598650" cy="13545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Volunteer hours contributed</a:t>
            </a:r>
          </a:p>
        </p:txBody>
      </p:sp>
      <p:sp>
        <p:nvSpPr>
          <p:cNvPr id="4" name="Oval 3">
            <a:extLst>
              <a:ext uri="{FF2B5EF4-FFF2-40B4-BE49-F238E27FC236}">
                <a16:creationId xmlns:a16="http://schemas.microsoft.com/office/drawing/2014/main" id="{44E4FA03-A023-B724-5C08-9828F2BE271A}"/>
              </a:ext>
            </a:extLst>
          </p:cNvPr>
          <p:cNvSpPr/>
          <p:nvPr/>
        </p:nvSpPr>
        <p:spPr>
          <a:xfrm>
            <a:off x="6359238" y="5040126"/>
            <a:ext cx="1902690" cy="18288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t>64,081</a:t>
            </a:r>
          </a:p>
        </p:txBody>
      </p:sp>
    </p:spTree>
    <p:extLst>
      <p:ext uri="{BB962C8B-B14F-4D97-AF65-F5344CB8AC3E}">
        <p14:creationId xmlns:p14="http://schemas.microsoft.com/office/powerpoint/2010/main" val="2762253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7B5B80-0235-D728-81A0-C2CAD0293D4D}"/>
              </a:ext>
            </a:extLst>
          </p:cNvPr>
          <p:cNvSpPr>
            <a:spLocks noGrp="1"/>
          </p:cNvSpPr>
          <p:nvPr>
            <p:ph idx="1"/>
          </p:nvPr>
        </p:nvSpPr>
        <p:spPr>
          <a:xfrm>
            <a:off x="4848021" y="670030"/>
            <a:ext cx="7086313" cy="6187969"/>
          </a:xfrm>
        </p:spPr>
        <p:txBody>
          <a:bodyPr>
            <a:normAutofit/>
          </a:bodyPr>
          <a:lstStyle/>
          <a:p>
            <a:pPr marL="0" indent="0">
              <a:buNone/>
            </a:pPr>
            <a:r>
              <a:rPr lang="en-US" sz="1800" i="1" dirty="0"/>
              <a:t>“Despite delivering these essential services, the Association has received no direct government funding.* Support has come from donations, philanthropy, local businesses, and community banks. Every service has been volunteer-led. Mount Alexander Shire Council’s recovery team is not expected on the ground until mid-May.</a:t>
            </a:r>
          </a:p>
          <a:p>
            <a:pPr marL="0" indent="0">
              <a:buNone/>
            </a:pPr>
            <a:r>
              <a:rPr lang="en-US" sz="1800" i="1" dirty="0"/>
              <a:t>That means Harcourt Valley, supported by our friends in Castlemaine, has carried recovery ourselves — by the community, for the community. Government assistance for individuals is welcome, but there has been no investment in community-based recovery”.</a:t>
            </a:r>
          </a:p>
          <a:p>
            <a:pPr marL="0" indent="0">
              <a:buNone/>
            </a:pPr>
            <a:endParaRPr lang="en-US" sz="1800" i="1"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200" dirty="0"/>
              <a:t>*with the exception of funds made available by the Magistrates Court of Victoria to purchase fencing materials applied by Blaze Aid</a:t>
            </a:r>
            <a:endParaRPr lang="en-AU" sz="1200" dirty="0"/>
          </a:p>
        </p:txBody>
      </p:sp>
      <p:graphicFrame>
        <p:nvGraphicFramePr>
          <p:cNvPr id="7" name="Diagram 6">
            <a:extLst>
              <a:ext uri="{FF2B5EF4-FFF2-40B4-BE49-F238E27FC236}">
                <a16:creationId xmlns:a16="http://schemas.microsoft.com/office/drawing/2014/main" id="{3BC31DEC-4B7D-50B9-F4BB-0811B86E5A9D}"/>
              </a:ext>
            </a:extLst>
          </p:cNvPr>
          <p:cNvGraphicFramePr/>
          <p:nvPr>
            <p:extLst>
              <p:ext uri="{D42A27DB-BD31-4B8C-83A1-F6EECF244321}">
                <p14:modId xmlns:p14="http://schemas.microsoft.com/office/powerpoint/2010/main" val="2744122056"/>
              </p:ext>
            </p:extLst>
          </p:nvPr>
        </p:nvGraphicFramePr>
        <p:xfrm>
          <a:off x="-1739768" y="54748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7983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96CA6-7B32-ADD7-25FF-33330706E9C6}"/>
              </a:ext>
            </a:extLst>
          </p:cNvPr>
          <p:cNvSpPr>
            <a:spLocks noGrp="1"/>
          </p:cNvSpPr>
          <p:nvPr>
            <p:ph idx="1"/>
          </p:nvPr>
        </p:nvSpPr>
        <p:spPr>
          <a:xfrm>
            <a:off x="1029855" y="1117599"/>
            <a:ext cx="10515600" cy="1558223"/>
          </a:xfrm>
        </p:spPr>
        <p:txBody>
          <a:bodyPr>
            <a:normAutofit/>
          </a:bodyPr>
          <a:lstStyle/>
          <a:p>
            <a:pPr marL="0" indent="0">
              <a:buNone/>
            </a:pPr>
            <a:r>
              <a:rPr lang="en-AU" sz="1800" i="1" dirty="0"/>
              <a:t>“</a:t>
            </a:r>
            <a:r>
              <a:rPr lang="en-US" sz="1800" i="1" dirty="0"/>
              <a:t>This reveals a serious gap in disaster policy. Communities are expected to provide essential recovery services through unpaid labor, leading to burnout and inconsistent support. Often, the volunteers are survivors themselves. In the current environment, recovery depends on communities leading it—but we are doing so without sufficient support and resources. This must be addressed. At local and state levels, systems and funding must better support community-led recovery.</a:t>
            </a:r>
            <a:r>
              <a:rPr lang="en-AU" sz="1800" i="1" dirty="0"/>
              <a:t>”</a:t>
            </a:r>
          </a:p>
          <a:p>
            <a:endParaRPr lang="en-AU" dirty="0"/>
          </a:p>
        </p:txBody>
      </p:sp>
      <p:pic>
        <p:nvPicPr>
          <p:cNvPr id="4" name="Content Placeholder 4">
            <a:extLst>
              <a:ext uri="{FF2B5EF4-FFF2-40B4-BE49-F238E27FC236}">
                <a16:creationId xmlns:a16="http://schemas.microsoft.com/office/drawing/2014/main" id="{936884BE-53E0-72A3-3A16-C8F4841D5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5746" y="3429000"/>
            <a:ext cx="5052291" cy="2840000"/>
          </a:xfrm>
          <a:prstGeom prst="rect">
            <a:avLst/>
          </a:prstGeom>
        </p:spPr>
      </p:pic>
      <p:pic>
        <p:nvPicPr>
          <p:cNvPr id="5" name="Content Placeholder 4">
            <a:extLst>
              <a:ext uri="{FF2B5EF4-FFF2-40B4-BE49-F238E27FC236}">
                <a16:creationId xmlns:a16="http://schemas.microsoft.com/office/drawing/2014/main" id="{82C99794-B801-1BC5-0200-C4E468503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80" y="3394848"/>
            <a:ext cx="5052292" cy="2874152"/>
          </a:xfrm>
          <a:prstGeom prst="rect">
            <a:avLst/>
          </a:prstGeom>
        </p:spPr>
      </p:pic>
      <p:sp>
        <p:nvSpPr>
          <p:cNvPr id="6" name="TextBox 5">
            <a:extLst>
              <a:ext uri="{FF2B5EF4-FFF2-40B4-BE49-F238E27FC236}">
                <a16:creationId xmlns:a16="http://schemas.microsoft.com/office/drawing/2014/main" id="{BA168757-C9C6-818E-6DEE-D5DDF00AFB1F}"/>
              </a:ext>
            </a:extLst>
          </p:cNvPr>
          <p:cNvSpPr txBox="1"/>
          <p:nvPr/>
        </p:nvSpPr>
        <p:spPr>
          <a:xfrm>
            <a:off x="6927272" y="6303152"/>
            <a:ext cx="4987636" cy="261610"/>
          </a:xfrm>
          <a:prstGeom prst="rect">
            <a:avLst/>
          </a:prstGeom>
          <a:noFill/>
        </p:spPr>
        <p:txBody>
          <a:bodyPr wrap="square" rtlCol="0">
            <a:spAutoFit/>
          </a:bodyPr>
          <a:lstStyle/>
          <a:p>
            <a:r>
              <a:rPr lang="en-AU" sz="1100" dirty="0"/>
              <a:t>Tania Butterworth – Manager Harcourt Bushfire Donation Centre</a:t>
            </a:r>
          </a:p>
        </p:txBody>
      </p:sp>
      <p:sp>
        <p:nvSpPr>
          <p:cNvPr id="7" name="TextBox 6">
            <a:extLst>
              <a:ext uri="{FF2B5EF4-FFF2-40B4-BE49-F238E27FC236}">
                <a16:creationId xmlns:a16="http://schemas.microsoft.com/office/drawing/2014/main" id="{3CF89C70-5009-FE8C-F6F6-43F64B918E3C}"/>
              </a:ext>
            </a:extLst>
          </p:cNvPr>
          <p:cNvSpPr txBox="1"/>
          <p:nvPr/>
        </p:nvSpPr>
        <p:spPr>
          <a:xfrm>
            <a:off x="212345" y="6269000"/>
            <a:ext cx="4987636" cy="430887"/>
          </a:xfrm>
          <a:prstGeom prst="rect">
            <a:avLst/>
          </a:prstGeom>
          <a:noFill/>
        </p:spPr>
        <p:txBody>
          <a:bodyPr wrap="square" rtlCol="0">
            <a:spAutoFit/>
          </a:bodyPr>
          <a:lstStyle/>
          <a:p>
            <a:r>
              <a:rPr lang="en-AU" sz="1100" dirty="0"/>
              <a:t>Rachel, Micheal, Faye and Justin </a:t>
            </a:r>
            <a:br>
              <a:rPr lang="en-AU" sz="1100" dirty="0"/>
            </a:br>
            <a:r>
              <a:rPr lang="en-AU" sz="1100" dirty="0"/>
              <a:t>Just 5 of the 462 volunteers  in total at the Harcourt Bushfire Donation Centre</a:t>
            </a:r>
          </a:p>
        </p:txBody>
      </p:sp>
    </p:spTree>
    <p:extLst>
      <p:ext uri="{BB962C8B-B14F-4D97-AF65-F5344CB8AC3E}">
        <p14:creationId xmlns:p14="http://schemas.microsoft.com/office/powerpoint/2010/main" val="514479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6AD44-219E-857B-6E4B-A78CD139D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375" y="0"/>
            <a:ext cx="4879249" cy="6858000"/>
          </a:xfrm>
          <a:prstGeom prst="rect">
            <a:avLst/>
          </a:prstGeom>
        </p:spPr>
      </p:pic>
      <p:sp>
        <p:nvSpPr>
          <p:cNvPr id="2" name="Content Placeholder 2">
            <a:extLst>
              <a:ext uri="{FF2B5EF4-FFF2-40B4-BE49-F238E27FC236}">
                <a16:creationId xmlns:a16="http://schemas.microsoft.com/office/drawing/2014/main" id="{1BC17333-2137-FED1-705D-3947CE8817B6}"/>
              </a:ext>
            </a:extLst>
          </p:cNvPr>
          <p:cNvSpPr txBox="1">
            <a:spLocks/>
          </p:cNvSpPr>
          <p:nvPr/>
        </p:nvSpPr>
        <p:spPr>
          <a:xfrm>
            <a:off x="444639" y="203200"/>
            <a:ext cx="2626520" cy="63987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dirty="0"/>
          </a:p>
        </p:txBody>
      </p:sp>
      <p:sp>
        <p:nvSpPr>
          <p:cNvPr id="4" name="TextBox 3">
            <a:extLst>
              <a:ext uri="{FF2B5EF4-FFF2-40B4-BE49-F238E27FC236}">
                <a16:creationId xmlns:a16="http://schemas.microsoft.com/office/drawing/2014/main" id="{B8436ED2-A724-D4A2-7634-09EA4C045870}"/>
              </a:ext>
            </a:extLst>
          </p:cNvPr>
          <p:cNvSpPr txBox="1"/>
          <p:nvPr/>
        </p:nvSpPr>
        <p:spPr>
          <a:xfrm>
            <a:off x="85690" y="863427"/>
            <a:ext cx="3344418" cy="3416320"/>
          </a:xfrm>
          <a:prstGeom prst="rect">
            <a:avLst/>
          </a:prstGeom>
          <a:noFill/>
        </p:spPr>
        <p:txBody>
          <a:bodyPr wrap="square">
            <a:spAutoFit/>
          </a:bodyPr>
          <a:lstStyle/>
          <a:p>
            <a:r>
              <a:rPr lang="en-US" i="1" dirty="0"/>
              <a:t>“We also need better state preparedness: a recovery playbook for communities, resources for children, volunteer support frameworks, and regional disaster plans that can activate quickly.</a:t>
            </a:r>
          </a:p>
          <a:p>
            <a:endParaRPr lang="en-US" i="1" dirty="0"/>
          </a:p>
          <a:p>
            <a:r>
              <a:rPr lang="en-US" i="1" dirty="0"/>
              <a:t>As always, Harcourt Valley has responded with action - a picture book for our children: Harcourt Valley Mouse”.</a:t>
            </a:r>
          </a:p>
        </p:txBody>
      </p:sp>
    </p:spTree>
    <p:extLst>
      <p:ext uri="{BB962C8B-B14F-4D97-AF65-F5344CB8AC3E}">
        <p14:creationId xmlns:p14="http://schemas.microsoft.com/office/powerpoint/2010/main" val="3708257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Committee Transcript Document" ma:contentTypeID="0x010100A6113086DC73B842B7D060591F1D1F2D020200C0720D9A5485ED45ADC2FF5EDE309FA7" ma:contentTypeVersion="36" ma:contentTypeDescription="Create a new document." ma:contentTypeScope="" ma:versionID="e52877d7feab36bfeddb7f8cc9f5d553">
  <xsd:schema xmlns:xsd="http://www.w3.org/2001/XMLSchema" xmlns:xs="http://www.w3.org/2001/XMLSchema" xmlns:p="http://schemas.microsoft.com/office/2006/metadata/properties" xmlns:ns2="46c61757-ad04-49d5-a16a-4020ae46aeb3" xmlns:ns3="c35bed46-8fc3-45b8-8dd6-aacfd9839516" targetNamespace="http://schemas.microsoft.com/office/2006/metadata/properties" ma:root="true" ma:fieldsID="5fb501309d8927c6d13cd514116a9ed7" ns2:_="" ns3:_="">
    <xsd:import namespace="46c61757-ad04-49d5-a16a-4020ae46aeb3"/>
    <xsd:import namespace="c35bed46-8fc3-45b8-8dd6-aacfd9839516"/>
    <xsd:element name="properties">
      <xsd:complexType>
        <xsd:sequence>
          <xsd:element name="documentManagement">
            <xsd:complexType>
              <xsd:all>
                <xsd:element ref="ns2:Business_x005f_x0020_Identifier" minOccurs="0"/>
                <xsd:element ref="ns2:m3eeb9610e9c4640880ac1fecc69d01a" minOccurs="0"/>
                <xsd:element ref="ns2:TaxCatchAll" minOccurs="0"/>
                <xsd:element ref="ns2:TaxCatchAllLabel" minOccurs="0"/>
                <xsd:element ref="ns2:Committee_x0020_Start_x0020_Date" minOccurs="0"/>
                <xsd:element ref="ns2:Committee_x0020_End_x0020_Date" minOccurs="0"/>
                <xsd:element ref="ns2:DocumentKey" minOccurs="0"/>
                <xsd:element ref="ns2:PublishStatus" minOccurs="0"/>
                <xsd:element ref="ns2:Committee_x0020_Inquiry_x0020_Start_x0020_Date" minOccurs="0"/>
                <xsd:element ref="ns2:Committee_x0020_Inquiry_x0020_End_x0020_Date" minOccurs="0"/>
                <xsd:element ref="ns3:MemberTaxHTField0" minOccurs="0"/>
                <xsd:element ref="ns2:Witness_x005f_x0020_Id" minOccurs="0"/>
                <xsd:element ref="ns2:g6a0eebaf0724e87b07e787b0a6687af" minOccurs="0"/>
                <xsd:element ref="ns2:a559cadfb9a242f5b73f63650095a147" minOccurs="0"/>
                <xsd:element ref="ns2:pf0be3ffd4e84049b08b651cf27bfd30"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61757-ad04-49d5-a16a-4020ae46aeb3" elementFormDefault="qualified">
    <xsd:import namespace="http://schemas.microsoft.com/office/2006/documentManagement/types"/>
    <xsd:import namespace="http://schemas.microsoft.com/office/infopath/2007/PartnerControls"/>
    <xsd:element name="Business_x005f_x0020_Identifier" ma:index="8" nillable="true" ma:displayName="Business Identifier" ma:indexed="true" ma:internalName="Business_x0020_Identifier" ma:readOnly="false">
      <xsd:simpleType>
        <xsd:restriction base="dms:Text"/>
      </xsd:simpleType>
    </xsd:element>
    <xsd:element name="m3eeb9610e9c4640880ac1fecc69d01a" ma:index="9" nillable="true" ma:taxonomy="true" ma:internalName="m3eeb9610e9c4640880ac1fecc69d01a" ma:taxonomyFieldName="House" ma:displayName="House" ma:indexed="true" ma:fieldId="{63eeb961-0e9c-4640-880a-c1fecc69d01a}" ma:sspId="64323c1c-cbf1-4b15-a593-91e189a21d22" ma:termSetId="57944e1a-04b1-4712-99d3-3d76444853b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84609796-0e07-4ed4-af15-6fdaafe780e0}" ma:internalName="TaxCatchAll" ma:showField="CatchAllData" ma:web="c35bed46-8fc3-45b8-8dd6-aacfd9839516">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84609796-0e07-4ed4-af15-6fdaafe780e0}" ma:internalName="TaxCatchAllLabel" ma:readOnly="true" ma:showField="CatchAllDataLabel" ma:web="c35bed46-8fc3-45b8-8dd6-aacfd9839516">
      <xsd:complexType>
        <xsd:complexContent>
          <xsd:extension base="dms:MultiChoiceLookup">
            <xsd:sequence>
              <xsd:element name="Value" type="dms:Lookup" maxOccurs="unbounded" minOccurs="0" nillable="true"/>
            </xsd:sequence>
          </xsd:extension>
        </xsd:complexContent>
      </xsd:complexType>
    </xsd:element>
    <xsd:element name="Committee_x0020_Start_x0020_Date" ma:index="13" nillable="true" ma:displayName="Committee Start Date" ma:format="DateOnly" ma:indexed="true" ma:internalName="Committee_x0020_Start_x0020_Date">
      <xsd:simpleType>
        <xsd:restriction base="dms:DateTime"/>
      </xsd:simpleType>
    </xsd:element>
    <xsd:element name="Committee_x0020_End_x0020_Date" ma:index="14" nillable="true" ma:displayName="Committee End Date" ma:format="DateOnly" ma:indexed="true" ma:internalName="Committee_x0020_End_x0020_Date">
      <xsd:simpleType>
        <xsd:restriction base="dms:DateTime"/>
      </xsd:simpleType>
    </xsd:element>
    <xsd:element name="DocumentKey" ma:index="15" nillable="true" ma:displayName="Document Key" ma:indexed="true" ma:internalName="DocumentKey">
      <xsd:simpleType>
        <xsd:restriction base="dms:Choice">
          <xsd:enumeration value="thumbnail"/>
          <xsd:enumeration value="photo"/>
          <xsd:enumeration value="attachment"/>
          <xsd:enumeration value="inaugural-speech"/>
          <xsd:enumeration value="digests"/>
          <xsd:enumeration value="minute-extracts"/>
          <xsd:enumeration value="introductory-document"/>
          <xsd:enumeration value="resolution-document"/>
          <xsd:enumeration value="terms-of-reference"/>
          <xsd:enumeration value="submissions"/>
          <xsd:enumeration value="transcripts"/>
          <xsd:enumeration value="schedule"/>
          <xsd:enumeration value="witness-transcripts"/>
          <xsd:enumeration value="reports-and-gov-responses"/>
          <xsd:enumeration value="other-documents"/>
          <xsd:enumeration value="attachments"/>
          <xsd:enumeration value="proof"/>
          <xsd:enumeration value="revised"/>
          <xsd:enumeration value="corrected"/>
          <xsd:enumeration value="question"/>
          <xsd:enumeration value="answer"/>
          <xsd:enumeration value="tabled-document"/>
          <xsd:enumeration value="not-tabled-document-la"/>
          <xsd:enumeration value="not-tabled-document-lc"/>
          <xsd:enumeration value="not-tabled-document-dispute"/>
          <xsd:enumeration value="petition-response"/>
        </xsd:restriction>
      </xsd:simpleType>
    </xsd:element>
    <xsd:element name="PublishStatus" ma:index="16" nillable="true" ma:displayName="Publish Status" ma:internalName="PublishStatus">
      <xsd:simpleType>
        <xsd:restriction base="dms:Choice">
          <xsd:enumeration value="Draft"/>
          <xsd:enumeration value="Published"/>
        </xsd:restriction>
      </xsd:simpleType>
    </xsd:element>
    <xsd:element name="Committee_x0020_Inquiry_x0020_Start_x0020_Date" ma:index="17" nillable="true" ma:displayName="Committee Inquiry Start Date" ma:format="DateOnly" ma:indexed="true" ma:internalName="Committee_x0020_Inquiry_x0020_Start_x0020_Date">
      <xsd:simpleType>
        <xsd:restriction base="dms:DateTime"/>
      </xsd:simpleType>
    </xsd:element>
    <xsd:element name="Committee_x0020_Inquiry_x0020_End_x0020_Date" ma:index="18" nillable="true" ma:displayName="Committee Inquiry End Date" ma:format="DateOnly" ma:indexed="true" ma:internalName="Committee_x0020_Inquiry_x0020_End_x0020_Date">
      <xsd:simpleType>
        <xsd:restriction base="dms:DateTime"/>
      </xsd:simpleType>
    </xsd:element>
    <xsd:element name="Witness_x005f_x0020_Id" ma:index="21" nillable="true" ma:displayName="Witness Id" ma:internalName="Witness_x0020_Id">
      <xsd:simpleType>
        <xsd:restriction base="dms:Text"/>
      </xsd:simpleType>
    </xsd:element>
    <xsd:element name="g6a0eebaf0724e87b07e787b0a6687af" ma:index="22" nillable="true" ma:taxonomy="true" ma:internalName="g6a0eebaf0724e87b07e787b0a6687af" ma:taxonomyFieldName="Committee" ma:displayName="Committee" ma:indexed="true" ma:fieldId="{06a0eeba-f072-4e87-b07e-787b0a6687af}" ma:sspId="64323c1c-cbf1-4b15-a593-91e189a21d22" ma:termSetId="b4046d15-f576-48c6-ad5e-8cba09d6eae8" ma:anchorId="00000000-0000-0000-0000-000000000000" ma:open="false" ma:isKeyword="false">
      <xsd:complexType>
        <xsd:sequence>
          <xsd:element ref="pc:Terms" minOccurs="0" maxOccurs="1"/>
        </xsd:sequence>
      </xsd:complexType>
    </xsd:element>
    <xsd:element name="a559cadfb9a242f5b73f63650095a147" ma:index="24" nillable="true" ma:taxonomy="true" ma:internalName="a559cadfb9a242f5b73f63650095a147" ma:taxonomyFieldName="Committee_x0020_Type" ma:displayName="Committee Type" ma:indexed="true" ma:fieldId="{a559cadf-b9a2-42f5-b73f-63650095a147}" ma:sspId="64323c1c-cbf1-4b15-a593-91e189a21d22" ma:termSetId="09e68001-ef80-4fd0-87ea-36e067212e95" ma:anchorId="00000000-0000-0000-0000-000000000000" ma:open="false" ma:isKeyword="false">
      <xsd:complexType>
        <xsd:sequence>
          <xsd:element ref="pc:Terms" minOccurs="0" maxOccurs="1"/>
        </xsd:sequence>
      </xsd:complexType>
    </xsd:element>
    <xsd:element name="pf0be3ffd4e84049b08b651cf27bfd30" ma:index="26" nillable="true" ma:taxonomy="true" ma:internalName="pf0be3ffd4e84049b08b651cf27bfd30" ma:taxonomyFieldName="Committee_x0020_Inquiry" ma:displayName="Committee Inquiry" ma:indexed="true" ma:fieldId="{9f0be3ff-d4e8-4049-b08b-651cf27bfd30}" ma:sspId="64323c1c-cbf1-4b15-a593-91e189a21d22" ma:termSetId="fd240bf8-7a44-4aff-9475-1a702056b2b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5bed46-8fc3-45b8-8dd6-aacfd9839516" elementFormDefault="qualified">
    <xsd:import namespace="http://schemas.microsoft.com/office/2006/documentManagement/types"/>
    <xsd:import namespace="http://schemas.microsoft.com/office/infopath/2007/PartnerControls"/>
    <xsd:element name="MemberTaxHTField0" ma:index="19" nillable="true" ma:taxonomy="true" ma:internalName="MemberTaxHTField0" ma:taxonomyFieldName="Hansard_x0020_Member" ma:displayName="Member" ma:default="" ma:fieldId="{c9fb69e6-177b-49ec-8627-96a823362ebd}" ma:taxonomyMulti="true" ma:sspId="64323c1c-cbf1-4b15-a593-91e189a21d22" ma:termSetId="5f9a1aad-f9d3-47b9-8812-cebc1c537bd2" ma:anchorId="00000000-0000-0000-0000-000000000000" ma:open="false" ma:isKeyword="false">
      <xsd:complexType>
        <xsd:sequence>
          <xsd:element ref="pc:Terms" minOccurs="0" maxOccurs="1"/>
        </xsd:sequence>
      </xsd:complex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6c61757-ad04-49d5-a16a-4020ae46aeb3">
      <Value>265</Value>
      <Value>82</Value>
      <Value>1</Value>
      <Value>42</Value>
    </TaxCatchAll>
    <Business_x005f_x0020_Identifier xmlns="46c61757-ad04-49d5-a16a-4020ae46aeb3">12174</Business_x005f_x0020_Identifier>
    <MemberTaxHTField0 xmlns="c35bed46-8fc3-45b8-8dd6-aacfd9839516">
      <Terms xmlns="http://schemas.microsoft.com/office/infopath/2007/PartnerControls"/>
    </MemberTaxHTField0>
    <Witness_x005f_x0020_Id xmlns="46c61757-ad04-49d5-a16a-4020ae46aeb3">13898,13899,13900,13906</Witness_x005f_x0020_Id>
    <Committee_x0020_Start_x0020_Date xmlns="46c61757-ad04-49d5-a16a-4020ae46aeb3">2011-02-08T00:00:00+00:00</Committee_x0020_Start_x0020_Date>
    <PublishStatus xmlns="46c61757-ad04-49d5-a16a-4020ae46aeb3">Published</PublishStatus>
    <Committee_x0020_End_x0020_Date xmlns="46c61757-ad04-49d5-a16a-4020ae46aeb3" xsi:nil="true"/>
    <a559cadfb9a242f5b73f63650095a147 xmlns="46c61757-ad04-49d5-a16a-4020ae46aeb3">
      <Terms xmlns="http://schemas.microsoft.com/office/infopath/2007/PartnerControls">
        <TermInfo xmlns="http://schemas.microsoft.com/office/infopath/2007/PartnerControls">
          <TermName xmlns="http://schemas.microsoft.com/office/infopath/2007/PartnerControls">Standing</TermName>
          <TermId xmlns="http://schemas.microsoft.com/office/infopath/2007/PartnerControls">c6eac104-10be-430c-9143-8ced1c7c473c</TermId>
        </TermInfo>
      </Terms>
    </a559cadfb9a242f5b73f63650095a147>
    <g6a0eebaf0724e87b07e787b0a6687af xmlns="46c61757-ad04-49d5-a16a-4020ae46aeb3">
      <Terms xmlns="http://schemas.microsoft.com/office/infopath/2007/PartnerControls">
        <TermInfo xmlns="http://schemas.microsoft.com/office/infopath/2007/PartnerControls">
          <TermName xmlns="http://schemas.microsoft.com/office/infopath/2007/PartnerControls">Legislative Council Environment and Planning Committee</TermName>
          <TermId xmlns="http://schemas.microsoft.com/office/infopath/2007/PartnerControls">5c1aadbd-d16d-4f7e-b4fb-2ea7c0a1159f</TermId>
        </TermInfo>
      </Terms>
    </g6a0eebaf0724e87b07e787b0a6687af>
    <m3eeb9610e9c4640880ac1fecc69d01a xmlns="46c61757-ad04-49d5-a16a-4020ae46aeb3">
      <Terms xmlns="http://schemas.microsoft.com/office/infopath/2007/PartnerControls">
        <TermInfo xmlns="http://schemas.microsoft.com/office/infopath/2007/PartnerControls">
          <TermName xmlns="http://schemas.microsoft.com/office/infopath/2007/PartnerControls">Legislative Council</TermName>
          <TermId xmlns="http://schemas.microsoft.com/office/infopath/2007/PartnerControls">6c85d7f4-b2da-4436-92e1-7df20d4cb55e</TermId>
        </TermInfo>
      </Terms>
    </m3eeb9610e9c4640880ac1fecc69d01a>
    <Committee_x0020_Inquiry_x0020_Start_x0020_Date xmlns="46c61757-ad04-49d5-a16a-4020ae46aeb3">2026-02-04T00:00:00+00:00</Committee_x0020_Inquiry_x0020_Start_x0020_Date>
    <Committee_x0020_Inquiry_x0020_End_x0020_Date xmlns="46c61757-ad04-49d5-a16a-4020ae46aeb3" xsi:nil="true"/>
    <pf0be3ffd4e84049b08b651cf27bfd30 xmlns="46c61757-ad04-49d5-a16a-4020ae46aeb3">
      <Terms xmlns="http://schemas.microsoft.com/office/infopath/2007/PartnerControls">
        <TermInfo xmlns="http://schemas.microsoft.com/office/infopath/2007/PartnerControls">
          <TermName xmlns="http://schemas.microsoft.com/office/infopath/2007/PartnerControls">Inquiry into the 2026 summer fires across Victoria</TermName>
          <TermId xmlns="http://schemas.microsoft.com/office/infopath/2007/PartnerControls">46106600-253e-46ed-86ca-dd1f92e65687</TermId>
        </TermInfo>
      </Terms>
    </pf0be3ffd4e84049b08b651cf27bfd30>
    <DocumentKey xmlns="46c61757-ad04-49d5-a16a-4020ae46aeb3">witness-transcripts</DocumentKey>
    <_dlc_DocId xmlns="c35bed46-8fc3-45b8-8dd6-aacfd9839516">HKNRK37FCK6T-1016873845-8693</_dlc_DocId>
    <_dlc_DocIdUrl xmlns="c35bed46-8fc3-45b8-8dd6-aacfd9839516">
      <Url>https://pims-docs.parliament.vic.gov.au/lcdocs/_layouts/15/DocIdRedir.aspx?ID=HKNRK37FCK6T-1016873845-8693</Url>
      <Description>HKNRK37FCK6T-1016873845-8693</Description>
    </_dlc_DocIdUrl>
  </documentManagement>
</p:properties>
</file>

<file path=customXml/item4.xml><?xml version="1.0" encoding="utf-8"?>
<?mso-contentType ?>
<SharedContentType xmlns="Microsoft.SharePoint.Taxonomy.ContentTypeSync" SourceId="64323c1c-cbf1-4b15-a593-91e189a21d22" ContentTypeId="0x010100A6113086DC73B842B7D060591F1D1F2D0202"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E1B9BA3-3501-421C-8D7A-E4693BA1CA38}"/>
</file>

<file path=customXml/itemProps2.xml><?xml version="1.0" encoding="utf-8"?>
<ds:datastoreItem xmlns:ds="http://schemas.openxmlformats.org/officeDocument/2006/customXml" ds:itemID="{1DF73001-0241-463B-B27A-75B52648EFC9}"/>
</file>

<file path=customXml/itemProps3.xml><?xml version="1.0" encoding="utf-8"?>
<ds:datastoreItem xmlns:ds="http://schemas.openxmlformats.org/officeDocument/2006/customXml" ds:itemID="{7D8CD5A3-3595-43E7-BC7A-84073D47F41F}"/>
</file>

<file path=customXml/itemProps4.xml><?xml version="1.0" encoding="utf-8"?>
<ds:datastoreItem xmlns:ds="http://schemas.openxmlformats.org/officeDocument/2006/customXml" ds:itemID="{46F74089-2CCB-49AC-85F0-EF7A29627708}"/>
</file>

<file path=customXml/itemProps5.xml><?xml version="1.0" encoding="utf-8"?>
<ds:datastoreItem xmlns:ds="http://schemas.openxmlformats.org/officeDocument/2006/customXml" ds:itemID="{0E71EAF9-FB0A-43D4-9708-A0E9BEF769F6}"/>
</file>

<file path=docProps/app.xml><?xml version="1.0" encoding="utf-8"?>
<Properties xmlns="http://schemas.openxmlformats.org/officeDocument/2006/extended-properties" xmlns:vt="http://schemas.openxmlformats.org/officeDocument/2006/docPropsVTypes">
  <TotalTime>430</TotalTime>
  <Words>1330</Words>
  <Application>Microsoft Office PowerPoint</Application>
  <PresentationFormat>Widescreen</PresentationFormat>
  <Paragraphs>134</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 Recommendations to Parliament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F Vanstone (Homes Victoria)</dc:creator>
  <cp:lastModifiedBy>Rachel F Vanstone (Homes Victoria)</cp:lastModifiedBy>
  <cp:revision>50</cp:revision>
  <dcterms:created xsi:type="dcterms:W3CDTF">2026-04-28T20:04:17Z</dcterms:created>
  <dcterms:modified xsi:type="dcterms:W3CDTF">2026-04-29T04:40:30Z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0x010100A6113086DC73B842B7D060591F1D1F2D020200C0720D9A5485ED45ADC2FF5EDE309FA7</vt:lpwstr>
  </property>
  <property fmtid="{D5CDD505-2E9C-101B-9397-08002B2CF9AE}" pid="3" name="Hansard Member">
    <vt:lpwstr/>
  </property>
  <property fmtid="{D5CDD505-2E9C-101B-9397-08002B2CF9AE}" pid="4" name="Committee Type">
    <vt:lpwstr>82;#Standing|c6eac104-10be-430c-9143-8ced1c7c473c</vt:lpwstr>
  </property>
  <property fmtid="{D5CDD505-2E9C-101B-9397-08002B2CF9AE}" pid="5" name="Committee Inquiry">
    <vt:lpwstr>265;#Inquiry into the 2026 summer fires across Victoria|46106600-253e-46ed-86ca-dd1f92e65687</vt:lpwstr>
  </property>
  <property fmtid="{D5CDD505-2E9C-101B-9397-08002B2CF9AE}" pid="6" name="House">
    <vt:lpwstr>1;#Legislative Council|6c85d7f4-b2da-4436-92e1-7df20d4cb55e</vt:lpwstr>
  </property>
  <property fmtid="{D5CDD505-2E9C-101B-9397-08002B2CF9AE}" pid="7" name="Committee">
    <vt:lpwstr>42;#Legislative Council Environment and Planning Committee|5c1aadbd-d16d-4f7e-b4fb-2ea7c0a1159f</vt:lpwstr>
  </property>
  <property fmtid="{D5CDD505-2E9C-101B-9397-08002B2CF9AE}" pid="8" name="_dlc_DocIdItemGuid">
    <vt:lpwstr>3ea04db9-2860-41dc-b71f-e347f2062d5f</vt:lpwstr>
  </property>
</Properties>
</file>