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82" r:id="rId3"/>
    <p:sldId id="279" r:id="rId4"/>
    <p:sldId id="280" r:id="rId5"/>
    <p:sldId id="285" r:id="rId6"/>
    <p:sldId id="286" r:id="rId7"/>
    <p:sldId id="287" r:id="rId8"/>
    <p:sldId id="288" r:id="rId9"/>
    <p:sldId id="289" r:id="rId10"/>
    <p:sldId id="290" r:id="rId11"/>
    <p:sldId id="292" r:id="rId12"/>
    <p:sldId id="2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D8F27AC-4175-4601-8E5E-AAEFD4899A8C}">
          <p14:sldIdLst>
            <p14:sldId id="284"/>
            <p14:sldId id="282"/>
            <p14:sldId id="279"/>
            <p14:sldId id="280"/>
            <p14:sldId id="285"/>
            <p14:sldId id="286"/>
            <p14:sldId id="287"/>
            <p14:sldId id="288"/>
            <p14:sldId id="289"/>
            <p14:sldId id="290"/>
            <p14:sldId id="292"/>
          </p14:sldIdLst>
        </p14:section>
        <p14:section name="Untitled Section" id="{79B13B48-944A-44D3-A6D0-A67E97551F92}">
          <p14:sldIdLst>
            <p14:sldId id="2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customXml" Target="../customXml/item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 Id="rId22" Type="http://schemas.openxmlformats.org/officeDocument/2006/relationships/customXml" Target="../customXml/item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7380A-D4AF-2024-DED1-1CF84F84F9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B272E2C-FCDD-F54A-FC65-C651F0D081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76594342-7AE2-EFBF-E2D9-C98B10653DEF}"/>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5" name="Footer Placeholder 4">
            <a:extLst>
              <a:ext uri="{FF2B5EF4-FFF2-40B4-BE49-F238E27FC236}">
                <a16:creationId xmlns:a16="http://schemas.microsoft.com/office/drawing/2014/main" id="{A7072ACE-D9F7-E2FE-F144-63FCE751191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973CECC-31B8-DAAF-D1BA-8827C5BA955B}"/>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3513039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F09F-C16D-C424-663B-71D66035E9D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274DD6D-3F29-44CB-DC9B-C6967659F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C144FF6-1E78-B4C2-86CF-7B499E324D70}"/>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5" name="Footer Placeholder 4">
            <a:extLst>
              <a:ext uri="{FF2B5EF4-FFF2-40B4-BE49-F238E27FC236}">
                <a16:creationId xmlns:a16="http://schemas.microsoft.com/office/drawing/2014/main" id="{491CE97B-29D4-D56C-F2C2-8B13BA97C1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5D62E70-FA6F-F322-42BF-F0FA2D508570}"/>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2875708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6C5825-80FF-41D3-1EA9-268D3830D5D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5AA3A31A-84B9-8E1B-9E3B-DF07220089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46DBFCD-07F0-DC6E-9201-D488E3B93630}"/>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5" name="Footer Placeholder 4">
            <a:extLst>
              <a:ext uri="{FF2B5EF4-FFF2-40B4-BE49-F238E27FC236}">
                <a16:creationId xmlns:a16="http://schemas.microsoft.com/office/drawing/2014/main" id="{A092E2EB-9EA6-D8F0-EBC9-AB4A374B1BF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663A553-BC8F-03E8-635A-74DFD3E443C5}"/>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622812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A65FE-D1B1-BADB-A8D4-99AF6B1D00C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7F7AAD-8799-0493-9D92-9CFB07D503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AA87D7AF-4249-04C9-0358-353F0C5CFE52}"/>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5" name="Footer Placeholder 4">
            <a:extLst>
              <a:ext uri="{FF2B5EF4-FFF2-40B4-BE49-F238E27FC236}">
                <a16:creationId xmlns:a16="http://schemas.microsoft.com/office/drawing/2014/main" id="{3D797FD4-82CB-1A7B-3985-E038155F967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9050B09-060A-2848-F2B2-6FB99CF71BCB}"/>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2000808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468C4-A323-EB1E-CA69-A8C251B8E1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EB323CD-CB7D-6B06-0158-7B86F5EAFF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7559A5-9B4F-E1A8-DA12-98EBFF2B7270}"/>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5" name="Footer Placeholder 4">
            <a:extLst>
              <a:ext uri="{FF2B5EF4-FFF2-40B4-BE49-F238E27FC236}">
                <a16:creationId xmlns:a16="http://schemas.microsoft.com/office/drawing/2014/main" id="{A1CAEA6C-E61C-875D-7DE9-682F22A5868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86B98E5-4A80-72F4-F492-18C4F8CB317D}"/>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184570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5043-9449-38B1-147A-EE6A57D1B6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6696A945-91D6-4803-3027-16C6F37624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3C53C42-0A81-B745-26DC-EB7C81A104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1DDCC59-0A68-84CD-BC38-9E6C143F8E3F}"/>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6" name="Footer Placeholder 5">
            <a:extLst>
              <a:ext uri="{FF2B5EF4-FFF2-40B4-BE49-F238E27FC236}">
                <a16:creationId xmlns:a16="http://schemas.microsoft.com/office/drawing/2014/main" id="{C86865E3-98FB-C0F6-6E53-9BDFE6C6D28C}"/>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38C3FE8-3059-7F1B-EB86-3C7601E576B6}"/>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261241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A5C8E-239A-63A6-F9E4-ABB2E530E2D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00FEC86-0647-B806-B770-AC18BD2F3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DC706E-6407-DAF7-214E-4086A1A116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3307B1C7-31B4-ADCD-FF55-41E91AF8C2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D5867E-5913-23A1-D88B-0ED6C0B21C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4816C01F-7653-1215-4213-99474074E5A9}"/>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8" name="Footer Placeholder 7">
            <a:extLst>
              <a:ext uri="{FF2B5EF4-FFF2-40B4-BE49-F238E27FC236}">
                <a16:creationId xmlns:a16="http://schemas.microsoft.com/office/drawing/2014/main" id="{44001748-4BEE-E428-3ACD-717FC744CC8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A578540A-FF85-9224-FC2D-77DD6B664575}"/>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301162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247BE-A182-ED7B-70B5-1B7718A3C48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CA4D834-EC38-D187-0A30-E1064E309E2E}"/>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4" name="Footer Placeholder 3">
            <a:extLst>
              <a:ext uri="{FF2B5EF4-FFF2-40B4-BE49-F238E27FC236}">
                <a16:creationId xmlns:a16="http://schemas.microsoft.com/office/drawing/2014/main" id="{E0B67547-5E04-D1A6-DF43-115C1725665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DB9EA6F-D639-C4E0-8919-2FE197CBA2B4}"/>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3971443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6D1C18-76F8-6B8E-94DC-2037E64276FF}"/>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3" name="Footer Placeholder 2">
            <a:extLst>
              <a:ext uri="{FF2B5EF4-FFF2-40B4-BE49-F238E27FC236}">
                <a16:creationId xmlns:a16="http://schemas.microsoft.com/office/drawing/2014/main" id="{C167945C-A895-A44B-7363-9E80CE466DF3}"/>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4D51F285-4B02-7DE3-7055-4C63D2221E5F}"/>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90466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8D7E0-B9C2-C6DF-1D88-E512528B0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AE22E17B-64A2-8451-AA89-3027B1B25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2FB2E08-1838-D378-2458-85BF304E6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11319C-8FF4-29A4-EB26-FBCBA52B6FCE}"/>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6" name="Footer Placeholder 5">
            <a:extLst>
              <a:ext uri="{FF2B5EF4-FFF2-40B4-BE49-F238E27FC236}">
                <a16:creationId xmlns:a16="http://schemas.microsoft.com/office/drawing/2014/main" id="{90042CA7-D2CB-C474-A7B1-7F468740267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9BED6E4-8687-6419-1FBC-5C359AEFE42C}"/>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180425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11C8-2FF0-06CE-A094-3F227988C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DC2B534-4506-1FAE-7545-EFD332D84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FDAB1FF-4EDF-1F45-7A4A-FEBC14A8EC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58C76E-D3B9-3D0A-2C53-1829503B35C7}"/>
              </a:ext>
            </a:extLst>
          </p:cNvPr>
          <p:cNvSpPr>
            <a:spLocks noGrp="1"/>
          </p:cNvSpPr>
          <p:nvPr>
            <p:ph type="dt" sz="half" idx="10"/>
          </p:nvPr>
        </p:nvSpPr>
        <p:spPr/>
        <p:txBody>
          <a:bodyPr/>
          <a:lstStyle/>
          <a:p>
            <a:fld id="{C8C0593E-D28B-4D46-9933-35E1D20C40D3}" type="datetimeFigureOut">
              <a:rPr lang="en-AU" smtClean="0"/>
              <a:t>29/04/2026</a:t>
            </a:fld>
            <a:endParaRPr lang="en-AU"/>
          </a:p>
        </p:txBody>
      </p:sp>
      <p:sp>
        <p:nvSpPr>
          <p:cNvPr id="6" name="Footer Placeholder 5">
            <a:extLst>
              <a:ext uri="{FF2B5EF4-FFF2-40B4-BE49-F238E27FC236}">
                <a16:creationId xmlns:a16="http://schemas.microsoft.com/office/drawing/2014/main" id="{945473EE-2D92-29D3-CF64-5A659E8EFF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86DE0CBA-F980-57FB-83DE-B146A52159D0}"/>
              </a:ext>
            </a:extLst>
          </p:cNvPr>
          <p:cNvSpPr>
            <a:spLocks noGrp="1"/>
          </p:cNvSpPr>
          <p:nvPr>
            <p:ph type="sldNum" sz="quarter" idx="12"/>
          </p:nvPr>
        </p:nvSpPr>
        <p:spPr/>
        <p:txBody>
          <a:bodyPr/>
          <a:lstStyle/>
          <a:p>
            <a:fld id="{854E1FD6-FC42-4487-8B97-E65DF054D838}" type="slidenum">
              <a:rPr lang="en-AU" smtClean="0"/>
              <a:t>‹#›</a:t>
            </a:fld>
            <a:endParaRPr lang="en-AU"/>
          </a:p>
        </p:txBody>
      </p:sp>
    </p:spTree>
    <p:extLst>
      <p:ext uri="{BB962C8B-B14F-4D97-AF65-F5344CB8AC3E}">
        <p14:creationId xmlns:p14="http://schemas.microsoft.com/office/powerpoint/2010/main" val="1364814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1EF88-E2E4-CB62-94D6-B30317359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6BDF1A9-A3C6-2843-8ECD-C7BFC2939C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77D2062-DAFD-BA35-34FD-9ECFEC3802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C0593E-D28B-4D46-9933-35E1D20C40D3}" type="datetimeFigureOut">
              <a:rPr lang="en-AU" smtClean="0"/>
              <a:t>29/04/2026</a:t>
            </a:fld>
            <a:endParaRPr lang="en-AU"/>
          </a:p>
        </p:txBody>
      </p:sp>
      <p:sp>
        <p:nvSpPr>
          <p:cNvPr id="5" name="Footer Placeholder 4">
            <a:extLst>
              <a:ext uri="{FF2B5EF4-FFF2-40B4-BE49-F238E27FC236}">
                <a16:creationId xmlns:a16="http://schemas.microsoft.com/office/drawing/2014/main" id="{997D350D-7CF8-A152-912A-61220693A0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B38DBDD-2C01-3B90-7802-3D954E99E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E1FD6-FC42-4487-8B97-E65DF054D838}" type="slidenum">
              <a:rPr lang="en-AU" smtClean="0"/>
              <a:t>‹#›</a:t>
            </a:fld>
            <a:endParaRPr lang="en-AU"/>
          </a:p>
        </p:txBody>
      </p:sp>
    </p:spTree>
    <p:extLst>
      <p:ext uri="{BB962C8B-B14F-4D97-AF65-F5344CB8AC3E}">
        <p14:creationId xmlns:p14="http://schemas.microsoft.com/office/powerpoint/2010/main" val="304823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264A5B-A1EA-8522-53DF-3B39B18EC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33B291A-ABA5-5B7A-6CEE-1920AF7A9678}"/>
              </a:ext>
            </a:extLst>
          </p:cNvPr>
          <p:cNvSpPr txBox="1"/>
          <p:nvPr/>
        </p:nvSpPr>
        <p:spPr>
          <a:xfrm>
            <a:off x="1918741" y="44970"/>
            <a:ext cx="10073389" cy="1200329"/>
          </a:xfrm>
          <a:prstGeom prst="rect">
            <a:avLst/>
          </a:prstGeom>
          <a:noFill/>
        </p:spPr>
        <p:txBody>
          <a:bodyPr wrap="square" rtlCol="0">
            <a:spAutoFit/>
          </a:bodyPr>
          <a:lstStyle/>
          <a:p>
            <a:r>
              <a:rPr lang="en-AU" sz="2400" b="1" dirty="0"/>
              <a:t>Presentation to Parliamentary 2026 Bushfire Inquiry 30 April 2006 in Harcourt</a:t>
            </a:r>
          </a:p>
          <a:p>
            <a:pPr algn="r"/>
            <a:r>
              <a:rPr lang="en-AU" sz="2400" b="1" dirty="0"/>
              <a:t>Ivan Gilbert, </a:t>
            </a:r>
          </a:p>
          <a:p>
            <a:pPr algn="r"/>
            <a:r>
              <a:rPr lang="en-AU" sz="2400" b="1" dirty="0"/>
              <a:t>Chairperson, Harcourt Progress Association</a:t>
            </a:r>
          </a:p>
        </p:txBody>
      </p:sp>
    </p:spTree>
    <p:extLst>
      <p:ext uri="{BB962C8B-B14F-4D97-AF65-F5344CB8AC3E}">
        <p14:creationId xmlns:p14="http://schemas.microsoft.com/office/powerpoint/2010/main" val="38450008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57C37D-C320-0741-4ADD-4F12C300D3F1}"/>
              </a:ext>
            </a:extLst>
          </p:cNvPr>
          <p:cNvSpPr>
            <a:spLocks noGrp="1"/>
          </p:cNvSpPr>
          <p:nvPr>
            <p:ph idx="1"/>
          </p:nvPr>
        </p:nvSpPr>
        <p:spPr>
          <a:xfrm>
            <a:off x="838200" y="239486"/>
            <a:ext cx="11049000" cy="5937477"/>
          </a:xfrm>
        </p:spPr>
        <p:txBody>
          <a:bodyPr>
            <a:normAutofit fontScale="40000" lnSpcReduction="20000"/>
          </a:bodyPr>
          <a:lstStyle/>
          <a:p>
            <a:pPr marL="0" indent="0">
              <a:buNone/>
            </a:pPr>
            <a:r>
              <a:rPr lang="en-US" sz="6200" dirty="0"/>
              <a:t>Attendees at our Harcourt Progress Association Relief </a:t>
            </a:r>
            <a:r>
              <a:rPr lang="en-US" sz="6200" dirty="0" err="1"/>
              <a:t>Centres</a:t>
            </a:r>
            <a:r>
              <a:rPr lang="en-US" sz="6200" dirty="0"/>
              <a:t>:</a:t>
            </a:r>
          </a:p>
          <a:p>
            <a:pPr marL="0" indent="0">
              <a:buNone/>
            </a:pPr>
            <a:r>
              <a:rPr lang="en-US" sz="6200" dirty="0"/>
              <a:t>Harcourt Progress Association Inc (HPA), is a community </a:t>
            </a:r>
            <a:r>
              <a:rPr lang="en-US" sz="6200" dirty="0" err="1"/>
              <a:t>organisation</a:t>
            </a:r>
            <a:r>
              <a:rPr lang="en-US" sz="6200" dirty="0"/>
              <a:t>.  I specifically </a:t>
            </a:r>
            <a:r>
              <a:rPr lang="en-US" sz="6200" dirty="0" err="1"/>
              <a:t>emphasise</a:t>
            </a:r>
            <a:r>
              <a:rPr lang="en-US" sz="6200" dirty="0"/>
              <a:t> that HPA Board Members are all volunteers. The HPA Board came forward immediately following the Fires and set up the Relief Centre at the Harcourt Leisure Centre AND also provided the “legal backup support” for the Castlemaine Distribution Centre. Both </a:t>
            </a:r>
            <a:r>
              <a:rPr lang="en-US" sz="6200" dirty="0" err="1"/>
              <a:t>Centres</a:t>
            </a:r>
            <a:r>
              <a:rPr lang="en-US" sz="6200" dirty="0"/>
              <a:t> provided immediate essential support services to community members who had been impacted by the fires – lost their homes, unable to live in damaged homes, </a:t>
            </a:r>
            <a:r>
              <a:rPr lang="en-US" sz="6200" dirty="0" err="1"/>
              <a:t>etc</a:t>
            </a:r>
            <a:endParaRPr lang="en-US" sz="6200" dirty="0"/>
          </a:p>
          <a:p>
            <a:pPr marL="0" indent="0">
              <a:buNone/>
            </a:pPr>
            <a:r>
              <a:rPr lang="en-US" sz="6200" dirty="0"/>
              <a:t>Services included:</a:t>
            </a:r>
          </a:p>
          <a:p>
            <a:r>
              <a:rPr lang="en-US" sz="6200" dirty="0"/>
              <a:t>Community lunches being served at the Harcourt Leisure Centre</a:t>
            </a:r>
          </a:p>
          <a:p>
            <a:r>
              <a:rPr lang="en-US" sz="6200" dirty="0"/>
              <a:t>Items provided for impacted residents included:</a:t>
            </a:r>
          </a:p>
          <a:p>
            <a:r>
              <a:rPr lang="en-US" sz="6200" dirty="0"/>
              <a:t>Food products;</a:t>
            </a:r>
          </a:p>
          <a:p>
            <a:r>
              <a:rPr lang="en-US" sz="6200" dirty="0"/>
              <a:t>Clothing;</a:t>
            </a:r>
          </a:p>
          <a:p>
            <a:r>
              <a:rPr lang="en-US" sz="6200" dirty="0"/>
              <a:t>Bedding materials;</a:t>
            </a:r>
          </a:p>
          <a:p>
            <a:r>
              <a:rPr lang="en-US" sz="6200" dirty="0"/>
              <a:t>Toiletries and personal items;</a:t>
            </a:r>
          </a:p>
          <a:p>
            <a:r>
              <a:rPr lang="en-US" sz="6200" dirty="0"/>
              <a:t>Other essential products to enable people to live in temporary accommodation;</a:t>
            </a:r>
          </a:p>
          <a:p>
            <a:r>
              <a:rPr lang="en-US" sz="6200" dirty="0"/>
              <a:t>Food and essential items for pets;</a:t>
            </a:r>
          </a:p>
          <a:p>
            <a:endParaRPr lang="en-AU" dirty="0"/>
          </a:p>
        </p:txBody>
      </p:sp>
    </p:spTree>
    <p:extLst>
      <p:ext uri="{BB962C8B-B14F-4D97-AF65-F5344CB8AC3E}">
        <p14:creationId xmlns:p14="http://schemas.microsoft.com/office/powerpoint/2010/main" val="1409203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EF9D867-6242-415A-7F5B-7327DFC6B825}"/>
              </a:ext>
            </a:extLst>
          </p:cNvPr>
          <p:cNvSpPr txBox="1">
            <a:spLocks noGrp="1"/>
          </p:cNvSpPr>
          <p:nvPr>
            <p:ph idx="1"/>
          </p:nvPr>
        </p:nvSpPr>
        <p:spPr>
          <a:xfrm>
            <a:off x="658319" y="341598"/>
            <a:ext cx="10515600" cy="6488956"/>
          </a:xfrm>
          <a:prstGeom prst="rect">
            <a:avLst/>
          </a:prstGeom>
          <a:noFill/>
        </p:spPr>
        <p:txBody>
          <a:bodyPr wrap="square">
            <a:spAutoFit/>
          </a:bodyPr>
          <a:lstStyle/>
          <a:p>
            <a:r>
              <a:rPr lang="en-US" sz="2000" dirty="0"/>
              <a:t>Support services from Agencies including Anglicare, Redcross, various Government Agencies which provided specific support services to impacted residents – private, business, agricultural, etc.</a:t>
            </a:r>
          </a:p>
          <a:p>
            <a:r>
              <a:rPr lang="en-US" sz="2000" dirty="0"/>
              <a:t>Our HPA Board Members have critically provided a range of other immediate supports to our residents whom had suffered impacts from the fire. These tasks included:</a:t>
            </a:r>
          </a:p>
          <a:p>
            <a:r>
              <a:rPr lang="en-US" sz="2000" dirty="0"/>
              <a:t>Manning the HPA Desk at the Relief Centre at Harcourt,</a:t>
            </a:r>
          </a:p>
          <a:p>
            <a:r>
              <a:rPr lang="en-US" sz="2000" dirty="0"/>
              <a:t>Managing funding assistance procedures to impacted residents, </a:t>
            </a:r>
          </a:p>
          <a:p>
            <a:r>
              <a:rPr lang="en-US" sz="2000" dirty="0"/>
              <a:t>Issuing a range of Gift Cards / Vouchers to enable residents to purchase essential items,</a:t>
            </a:r>
          </a:p>
          <a:p>
            <a:r>
              <a:rPr lang="en-US" sz="2000" dirty="0"/>
              <a:t>Arranging financial contributions to those persons whom had completely lost their permanent place of residence,</a:t>
            </a:r>
          </a:p>
          <a:p>
            <a:r>
              <a:rPr lang="en-US" sz="2000" dirty="0"/>
              <a:t>Referring residents to particular services including Anglicare, Government Agencies for particular assistance / guidance.</a:t>
            </a:r>
          </a:p>
          <a:p>
            <a:r>
              <a:rPr lang="en-US" sz="2000" dirty="0"/>
              <a:t>Managing a major Fund raising Program </a:t>
            </a:r>
          </a:p>
          <a:p>
            <a:r>
              <a:rPr lang="en-US" sz="2000" dirty="0"/>
              <a:t>Meetings with Council, Government authorities. Welfare Agencies, Service Clubs (Rotary, Lions, </a:t>
            </a:r>
            <a:r>
              <a:rPr lang="en-US" sz="2000" dirty="0" err="1"/>
              <a:t>etc</a:t>
            </a:r>
            <a:r>
              <a:rPr lang="en-US" sz="2000" dirty="0"/>
              <a:t>), Bendigo Bank, Parliamentary Members, representatives of statutory agencies, etc.  </a:t>
            </a:r>
          </a:p>
          <a:p>
            <a:r>
              <a:rPr lang="en-US" sz="2000" dirty="0"/>
              <a:t>Attendance at community functions,</a:t>
            </a:r>
          </a:p>
          <a:p>
            <a:r>
              <a:rPr lang="en-US" sz="2000" dirty="0"/>
              <a:t>Attendance at internal meetings,</a:t>
            </a:r>
          </a:p>
          <a:p>
            <a:r>
              <a:rPr lang="en-US" sz="2000" dirty="0"/>
              <a:t>Contributing between 50 – 500 hours by each Board Member. </a:t>
            </a:r>
          </a:p>
        </p:txBody>
      </p:sp>
    </p:spTree>
    <p:extLst>
      <p:ext uri="{BB962C8B-B14F-4D97-AF65-F5344CB8AC3E}">
        <p14:creationId xmlns:p14="http://schemas.microsoft.com/office/powerpoint/2010/main" val="3038331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1925040-73C1-ADBC-BE93-D75B75972292}"/>
              </a:ext>
            </a:extLst>
          </p:cNvPr>
          <p:cNvSpPr>
            <a:spLocks noGrp="1"/>
          </p:cNvSpPr>
          <p:nvPr>
            <p:ph idx="1"/>
          </p:nvPr>
        </p:nvSpPr>
        <p:spPr>
          <a:xfrm>
            <a:off x="322824" y="0"/>
            <a:ext cx="11546351" cy="6553200"/>
          </a:xfrm>
        </p:spPr>
        <p:txBody>
          <a:bodyPr>
            <a:normAutofit fontScale="25000" lnSpcReduction="20000"/>
          </a:bodyPr>
          <a:lstStyle/>
          <a:p>
            <a:pPr marL="0" indent="0">
              <a:buNone/>
            </a:pPr>
            <a:r>
              <a:rPr lang="en-US" sz="8000" dirty="0"/>
              <a:t>Attendees:  visiting the </a:t>
            </a:r>
            <a:r>
              <a:rPr lang="en-US" sz="8000" dirty="0" err="1"/>
              <a:t>Centres</a:t>
            </a:r>
            <a:r>
              <a:rPr lang="en-US" sz="8000" dirty="0"/>
              <a:t> on “open days”.</a:t>
            </a:r>
          </a:p>
          <a:p>
            <a:r>
              <a:rPr lang="en-US" sz="8000" dirty="0"/>
              <a:t>	January - mostly 50-100 people per day, biggest day 21/1/26 = 300. Total of 1035</a:t>
            </a:r>
          </a:p>
          <a:p>
            <a:r>
              <a:rPr lang="en-US" sz="8000" dirty="0"/>
              <a:t>	 February - mostly 50-65 per day, total of 397</a:t>
            </a:r>
          </a:p>
          <a:p>
            <a:r>
              <a:rPr lang="en-US" sz="8000" dirty="0"/>
              <a:t>	 March - mostly 30-50 per day, total of 328</a:t>
            </a:r>
          </a:p>
          <a:p>
            <a:pPr marL="0" indent="0">
              <a:buNone/>
            </a:pPr>
            <a:r>
              <a:rPr lang="en-US" sz="8000" dirty="0"/>
              <a:t>These community support services were enabled and operated by an amazing number of community volunteers who generously offered their services from the January. </a:t>
            </a:r>
          </a:p>
          <a:p>
            <a:pPr marL="0" indent="0">
              <a:buNone/>
            </a:pPr>
            <a:r>
              <a:rPr lang="en-US" sz="8000" dirty="0"/>
              <a:t>Volunteers: </a:t>
            </a:r>
          </a:p>
          <a:p>
            <a:r>
              <a:rPr lang="en-US" sz="8000" dirty="0"/>
              <a:t> January - up to 38 volunteers on site, contributing between 3 to 8 hour shifts</a:t>
            </a:r>
          </a:p>
          <a:p>
            <a:r>
              <a:rPr lang="en-US" sz="8000" dirty="0"/>
              <a:t> February - up to 19 volunteers on site, contributing between 3 to 8 hour shifts</a:t>
            </a:r>
          </a:p>
          <a:p>
            <a:r>
              <a:rPr lang="en-US" sz="8000" dirty="0"/>
              <a:t> March – up to 18 volunteers on site, contributing between 3 to 8 hour shifts. </a:t>
            </a:r>
          </a:p>
          <a:p>
            <a:endParaRPr lang="en-US" sz="8000" dirty="0"/>
          </a:p>
          <a:p>
            <a:pPr marL="0" indent="0">
              <a:buNone/>
            </a:pPr>
            <a:r>
              <a:rPr lang="en-US" sz="8000" dirty="0"/>
              <a:t>Total of 462 Volunteers presented in shifts, (over the 27 days of opening):</a:t>
            </a:r>
          </a:p>
          <a:p>
            <a:r>
              <a:rPr lang="en-US" sz="8000" dirty="0"/>
              <a:t>over 193.95 hours of volunteer shifts; </a:t>
            </a:r>
          </a:p>
          <a:p>
            <a:r>
              <a:rPr lang="en-US" sz="8000" dirty="0"/>
              <a:t>resulting in  a huge number volunteer hours of service. </a:t>
            </a:r>
          </a:p>
          <a:p>
            <a:pPr marL="0" indent="0">
              <a:buNone/>
            </a:pPr>
            <a:r>
              <a:rPr lang="en-US" sz="8000" dirty="0"/>
              <a:t>I must </a:t>
            </a:r>
            <a:r>
              <a:rPr lang="en-US" sz="8000" dirty="0" err="1"/>
              <a:t>emphasise</a:t>
            </a:r>
            <a:r>
              <a:rPr lang="en-US" sz="8000" dirty="0"/>
              <a:t> absolute praise and support for:</a:t>
            </a:r>
          </a:p>
          <a:p>
            <a:r>
              <a:rPr lang="en-US" sz="8000" dirty="0"/>
              <a:t>our many dedicated and community supporting CFA Volunteers;</a:t>
            </a:r>
          </a:p>
          <a:p>
            <a:r>
              <a:rPr lang="en-US" sz="8000" dirty="0"/>
              <a:t>the members of the VMR Harcourt for their fire management/fighting works and also for their amazing contribution in offering support to victims of the fires;</a:t>
            </a:r>
          </a:p>
          <a:p>
            <a:r>
              <a:rPr lang="en-US" sz="8000" dirty="0"/>
              <a:t>The many other community volunteers who came out to support their fellow community.</a:t>
            </a:r>
          </a:p>
          <a:p>
            <a:r>
              <a:rPr lang="en-US" sz="8000" dirty="0"/>
              <a:t>Thank you for the opportunity to present on behalf of our HPA Board and indeed many in the wider community.  I will be pleased to respond to any questions or points of clarification.</a:t>
            </a:r>
          </a:p>
          <a:p>
            <a:endParaRPr lang="en-AU" dirty="0"/>
          </a:p>
        </p:txBody>
      </p:sp>
    </p:spTree>
    <p:extLst>
      <p:ext uri="{BB962C8B-B14F-4D97-AF65-F5344CB8AC3E}">
        <p14:creationId xmlns:p14="http://schemas.microsoft.com/office/powerpoint/2010/main" val="21295758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A0A3D22B-E5D2-4EA1-6035-D843398162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16643" y="633570"/>
            <a:ext cx="7075357" cy="5306518"/>
          </a:xfrm>
          <a:prstGeom prst="rect">
            <a:avLst/>
          </a:prstGeom>
        </p:spPr>
      </p:pic>
      <p:sp>
        <p:nvSpPr>
          <p:cNvPr id="3" name="TextBox 2">
            <a:extLst>
              <a:ext uri="{FF2B5EF4-FFF2-40B4-BE49-F238E27FC236}">
                <a16:creationId xmlns:a16="http://schemas.microsoft.com/office/drawing/2014/main" id="{41F5CF73-8B23-38F3-213D-B9B3BB376777}"/>
              </a:ext>
            </a:extLst>
          </p:cNvPr>
          <p:cNvSpPr txBox="1"/>
          <p:nvPr/>
        </p:nvSpPr>
        <p:spPr>
          <a:xfrm>
            <a:off x="134911" y="289760"/>
            <a:ext cx="4811843" cy="6247864"/>
          </a:xfrm>
          <a:prstGeom prst="rect">
            <a:avLst/>
          </a:prstGeom>
          <a:noFill/>
        </p:spPr>
        <p:txBody>
          <a:bodyPr wrap="square" rtlCol="0">
            <a:spAutoFit/>
          </a:bodyPr>
          <a:lstStyle/>
          <a:p>
            <a:r>
              <a:rPr lang="en-AU" sz="2000" dirty="0"/>
              <a:t>Thank you for the opportunity to present from the Harcourt Progress Association and on behalf of the resident of the greater Harcourt area – Barkers Creek, Harcourt, Harcourt North, Ravenswood South, Sedgewick, Sutton Grange, Walmer and eastern Mount Alexander Regional Park.</a:t>
            </a:r>
          </a:p>
          <a:p>
            <a:endParaRPr lang="en-AU" sz="2000" dirty="0"/>
          </a:p>
          <a:p>
            <a:r>
              <a:rPr lang="en-AU" sz="2000" dirty="0"/>
              <a:t>I particularly wish to draw your attention to the following critical issues which we believe are requiring urgent Government attention:</a:t>
            </a:r>
          </a:p>
          <a:p>
            <a:endParaRPr lang="en-AU" sz="2000" dirty="0"/>
          </a:p>
          <a:p>
            <a:r>
              <a:rPr lang="en-AU" sz="2000" dirty="0"/>
              <a:t>As referenced in our HPA submission (page 5).</a:t>
            </a:r>
          </a:p>
          <a:p>
            <a:endParaRPr lang="en-AU" sz="2000" dirty="0"/>
          </a:p>
          <a:p>
            <a:r>
              <a:rPr lang="en-AU" sz="2000" b="1" dirty="0"/>
              <a:t>Property insurance issues:</a:t>
            </a:r>
          </a:p>
          <a:p>
            <a:r>
              <a:rPr lang="en-AU" sz="2000" dirty="0"/>
              <a:t>Our submission outlines a range of issues impacting property owner’s capacity to adequately insure their properties at an affordable cost.  </a:t>
            </a:r>
          </a:p>
        </p:txBody>
      </p:sp>
    </p:spTree>
    <p:extLst>
      <p:ext uri="{BB962C8B-B14F-4D97-AF65-F5344CB8AC3E}">
        <p14:creationId xmlns:p14="http://schemas.microsoft.com/office/powerpoint/2010/main" val="327272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C402C3B2-FEC7-DEFD-67EB-8CA7A222AF6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05406" y="104882"/>
            <a:ext cx="5256616" cy="3942462"/>
          </a:xfrm>
          <a:prstGeom prst="rect">
            <a:avLst/>
          </a:prstGeom>
        </p:spPr>
      </p:pic>
      <p:sp>
        <p:nvSpPr>
          <p:cNvPr id="3" name="TextBox 2">
            <a:extLst>
              <a:ext uri="{FF2B5EF4-FFF2-40B4-BE49-F238E27FC236}">
                <a16:creationId xmlns:a16="http://schemas.microsoft.com/office/drawing/2014/main" id="{C976A583-27E0-FAE3-029B-C6BC1E719BE9}"/>
              </a:ext>
            </a:extLst>
          </p:cNvPr>
          <p:cNvSpPr txBox="1"/>
          <p:nvPr/>
        </p:nvSpPr>
        <p:spPr>
          <a:xfrm>
            <a:off x="402234" y="305068"/>
            <a:ext cx="6185227" cy="6247864"/>
          </a:xfrm>
          <a:prstGeom prst="rect">
            <a:avLst/>
          </a:prstGeom>
          <a:noFill/>
        </p:spPr>
        <p:txBody>
          <a:bodyPr wrap="square" rtlCol="0">
            <a:spAutoFit/>
          </a:bodyPr>
          <a:lstStyle/>
          <a:p>
            <a:r>
              <a:rPr lang="en-AU" dirty="0"/>
              <a:t>P</a:t>
            </a:r>
            <a:r>
              <a:rPr lang="en-AU" sz="2000" dirty="0"/>
              <a:t>eople in our community who have either had no insurance or inadequate insurance  (this was drawn to attention when residents came to apply for HPA funding assistance) have raised the issue insurance policy coverages for household and businesses and the successive increase in premiums etc in so called “bushfire zones” and the critical impact upon their capacity to afford insurance.  It is most regretful the Rural Victorians broadly face persistent structural barries to gaining adequate insurance for fire and flood, many of which issues have been repeatedly identified in major inquiries:  People have asked us….what actions were taken or outcomes achieved from the referenced Royal Commission.</a:t>
            </a:r>
            <a:r>
              <a:rPr lang="en-US" sz="2000" dirty="0"/>
              <a:t> We would respectfully request that this Inquiry into the 2026 bushfires not only give listening attention to the Insurance Issue but more critically, pursue some positive actions including taking the matter up with the Federal Government to positively address this issue as so-called climate change will likely exacerbate the matter. </a:t>
            </a:r>
            <a:endParaRPr lang="en-AU" sz="2000" dirty="0"/>
          </a:p>
        </p:txBody>
      </p:sp>
    </p:spTree>
    <p:extLst>
      <p:ext uri="{BB962C8B-B14F-4D97-AF65-F5344CB8AC3E}">
        <p14:creationId xmlns:p14="http://schemas.microsoft.com/office/powerpoint/2010/main" val="800673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7F708161-6DCF-F7A7-8F4E-C05B540BC78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8383191" y="544116"/>
            <a:ext cx="4352925" cy="3264693"/>
          </a:xfrm>
          <a:prstGeom prst="rect">
            <a:avLst/>
          </a:prstGeom>
        </p:spPr>
      </p:pic>
      <p:sp>
        <p:nvSpPr>
          <p:cNvPr id="3" name="TextBox 2">
            <a:extLst>
              <a:ext uri="{FF2B5EF4-FFF2-40B4-BE49-F238E27FC236}">
                <a16:creationId xmlns:a16="http://schemas.microsoft.com/office/drawing/2014/main" id="{0F077842-F658-C424-4FFF-BA569CD462EC}"/>
              </a:ext>
            </a:extLst>
          </p:cNvPr>
          <p:cNvSpPr txBox="1"/>
          <p:nvPr/>
        </p:nvSpPr>
        <p:spPr>
          <a:xfrm>
            <a:off x="195433" y="117693"/>
            <a:ext cx="8731874" cy="7140416"/>
          </a:xfrm>
          <a:prstGeom prst="rect">
            <a:avLst/>
          </a:prstGeom>
          <a:noFill/>
        </p:spPr>
        <p:txBody>
          <a:bodyPr wrap="square" rtlCol="0">
            <a:spAutoFit/>
          </a:bodyPr>
          <a:lstStyle/>
          <a:p>
            <a:r>
              <a:rPr lang="en-US" sz="2000" b="1" dirty="0"/>
              <a:t>Impact on Wildlife and Essential Services Infrastructure:</a:t>
            </a:r>
          </a:p>
          <a:p>
            <a:r>
              <a:rPr lang="en-US" sz="2000" dirty="0"/>
              <a:t>Our submission has referenced the severity of the 9 January bushfire. Notable elements of destruction include that it:</a:t>
            </a:r>
          </a:p>
          <a:p>
            <a:r>
              <a:rPr lang="en-US" sz="2000" dirty="0"/>
              <a:t>-	virtually wiped out any wild-life and delicate plant-life, particularly in the environs of Mount Alexander; </a:t>
            </a:r>
          </a:p>
          <a:p>
            <a:endParaRPr lang="en-US" sz="2000" dirty="0"/>
          </a:p>
          <a:p>
            <a:r>
              <a:rPr lang="en-US" sz="2000" dirty="0"/>
              <a:t>-	severely impacted critical infrastructure located on Mount Alexander leading to lengthy service interruptions and delays and of course, very expensive repair works.</a:t>
            </a:r>
          </a:p>
          <a:p>
            <a:endParaRPr lang="en-US" sz="2000" dirty="0"/>
          </a:p>
          <a:p>
            <a:r>
              <a:rPr lang="en-US" sz="2000" dirty="0"/>
              <a:t>Huge damages as noted in our Submission pages 6-9.  Also as noted in our submission… Page 8</a:t>
            </a:r>
          </a:p>
          <a:p>
            <a:endParaRPr lang="en-US" sz="2000" dirty="0"/>
          </a:p>
          <a:p>
            <a:r>
              <a:rPr lang="en-US" sz="2000" dirty="0"/>
              <a:t>The inconvenience to each of Government, business and our wider regional community as a result of, the referenced losses was a major disaster and we consider could have been significantly reduced and possibly avoided--- ----  if Government authorities had taken notice of and acted upon many of the recommendations of previous Inquiries and Royal Commissions.</a:t>
            </a:r>
          </a:p>
          <a:p>
            <a:r>
              <a:rPr lang="en-US" sz="2000" dirty="0"/>
              <a:t>The exorbitant reparation costs now to be met by Government, business and community alike could potentially have been significantly reduced – possibly avoided.</a:t>
            </a:r>
          </a:p>
          <a:p>
            <a:endParaRPr lang="en-US" sz="2000" dirty="0"/>
          </a:p>
          <a:p>
            <a:endParaRPr lang="en-US" dirty="0"/>
          </a:p>
        </p:txBody>
      </p:sp>
    </p:spTree>
    <p:extLst>
      <p:ext uri="{BB962C8B-B14F-4D97-AF65-F5344CB8AC3E}">
        <p14:creationId xmlns:p14="http://schemas.microsoft.com/office/powerpoint/2010/main" val="1829915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CADE8F-E9EC-C7E7-76C3-D3564C852B3F}"/>
              </a:ext>
            </a:extLst>
          </p:cNvPr>
          <p:cNvSpPr>
            <a:spLocks noGrp="1"/>
          </p:cNvSpPr>
          <p:nvPr>
            <p:ph idx="1"/>
          </p:nvPr>
        </p:nvSpPr>
        <p:spPr>
          <a:xfrm>
            <a:off x="838200" y="435429"/>
            <a:ext cx="10515600" cy="5741534"/>
          </a:xfrm>
        </p:spPr>
        <p:txBody>
          <a:bodyPr>
            <a:normAutofit/>
          </a:bodyPr>
          <a:lstStyle/>
          <a:p>
            <a:r>
              <a:rPr lang="en-US" sz="2000" b="1" dirty="0"/>
              <a:t>OF MOST SIGNIFICANT CONCERN ARE THE REFERENCES ADDRESSED IN OUR SUBMISSION REGARDING CONTROLLED</a:t>
            </a:r>
            <a:r>
              <a:rPr lang="en-US" sz="2000" dirty="0"/>
              <a:t>…Pages 7 - 8 .</a:t>
            </a:r>
          </a:p>
          <a:p>
            <a:r>
              <a:rPr lang="en-US" sz="2000" dirty="0"/>
              <a:t>Our Committee has also given very particular attention to the </a:t>
            </a:r>
            <a:r>
              <a:rPr lang="en-US" sz="2000" dirty="0" err="1"/>
              <a:t>the</a:t>
            </a:r>
            <a:r>
              <a:rPr lang="en-US" sz="2000" dirty="0"/>
              <a:t> 2009 Victorian Bushfire Royal Commission finding that “bushfires obtain their energy from fuel and their speed and direction from the weather, topography and the fire itself. These factors affect fire behavior, including the rate of spread, flame height and angle, persistence in the area, and the way firebrands travel”.  </a:t>
            </a:r>
          </a:p>
          <a:p>
            <a:r>
              <a:rPr lang="en-US" sz="2000" dirty="0"/>
              <a:t>Of absolute significance in this regard is…. the conditions on 9 January 2026 were catastrophic, heat was in excess of 45 degrees and winds were in excess of 100k/</a:t>
            </a:r>
            <a:r>
              <a:rPr lang="en-US" sz="2000" dirty="0" err="1"/>
              <a:t>ph</a:t>
            </a:r>
            <a:r>
              <a:rPr lang="en-US" sz="2000" dirty="0"/>
              <a:t> – firefighting in these types of conditions is ‘unimaginable’. </a:t>
            </a:r>
          </a:p>
          <a:p>
            <a:r>
              <a:rPr lang="en-US" sz="2000" dirty="0"/>
              <a:t>Critically, the 2009 Commission went on to say “the only element that can be controlled by humans is the management of fuel.  Prescribed burning— ‘the controlled application of fire under specified environmental conditions to a predetermined area and at the time, intensity and rate of spread required to attain planned resource management objectives’—is the most effective mechanism for managing fuel.” (p 280)</a:t>
            </a:r>
          </a:p>
          <a:p>
            <a:r>
              <a:rPr lang="en-US" sz="2000" dirty="0"/>
              <a:t>Also of significant note is that… Dja </a:t>
            </a:r>
            <a:r>
              <a:rPr lang="en-US" sz="2000" dirty="0" err="1"/>
              <a:t>Dja</a:t>
            </a:r>
            <a:r>
              <a:rPr lang="en-US" sz="2000" dirty="0"/>
              <a:t> Wurrung advocate for cool, wet, low‑intensity cultural burns that work with moisture and seasonality, to protect ecosystems, and maintain cultural responsibilities to Country. They distinguish these clearly from Western controlled burns, which are hotter, riskier, and focused on fuel reduction rather than ecological health.</a:t>
            </a:r>
          </a:p>
        </p:txBody>
      </p:sp>
    </p:spTree>
    <p:extLst>
      <p:ext uri="{BB962C8B-B14F-4D97-AF65-F5344CB8AC3E}">
        <p14:creationId xmlns:p14="http://schemas.microsoft.com/office/powerpoint/2010/main" val="1594741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45670D-9276-5E41-1268-A3B8FCED9733}"/>
              </a:ext>
            </a:extLst>
          </p:cNvPr>
          <p:cNvSpPr>
            <a:spLocks noGrp="1"/>
          </p:cNvSpPr>
          <p:nvPr>
            <p:ph idx="1"/>
          </p:nvPr>
        </p:nvSpPr>
        <p:spPr>
          <a:xfrm>
            <a:off x="838200" y="870857"/>
            <a:ext cx="10515600" cy="5306106"/>
          </a:xfrm>
        </p:spPr>
        <p:txBody>
          <a:bodyPr>
            <a:normAutofit/>
          </a:bodyPr>
          <a:lstStyle/>
          <a:p>
            <a:pPr marL="0" indent="0">
              <a:buNone/>
            </a:pPr>
            <a:r>
              <a:rPr lang="en-US" sz="2000" dirty="0"/>
              <a:t>A most notable number of residents have also, strongly criticized Governments as effectively completely disregarding: the previous Royal Commission, the experienced advice which both long-term residents, and the long-time traditions and actions of our First-Nations people, who each strongly advocate for a vastly improved fuel management regime on the Mount in particular. </a:t>
            </a:r>
          </a:p>
          <a:p>
            <a:pPr marL="0" indent="0">
              <a:buNone/>
            </a:pPr>
            <a:r>
              <a:rPr lang="en-US" sz="2000" dirty="0"/>
              <a:t>Our Harcourt Progress Association Committee would strongly recommend that the manner in which future dry- fuel loads on Mount Alexander are managed and how qualified wildlife rescuers are able to enter fire grounds be not just reviewed but indeed, actioned by the Parliament in a manner to specifically enable and in fact require, more practical fuel reduction management practices. </a:t>
            </a:r>
            <a:endParaRPr lang="en-AU" sz="2000" dirty="0"/>
          </a:p>
        </p:txBody>
      </p:sp>
    </p:spTree>
    <p:extLst>
      <p:ext uri="{BB962C8B-B14F-4D97-AF65-F5344CB8AC3E}">
        <p14:creationId xmlns:p14="http://schemas.microsoft.com/office/powerpoint/2010/main" val="3881724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41EA34-6591-16DC-3818-B292ECFD3679}"/>
              </a:ext>
            </a:extLst>
          </p:cNvPr>
          <p:cNvSpPr>
            <a:spLocks noGrp="1"/>
          </p:cNvSpPr>
          <p:nvPr>
            <p:ph idx="1"/>
          </p:nvPr>
        </p:nvSpPr>
        <p:spPr>
          <a:xfrm>
            <a:off x="838199" y="892629"/>
            <a:ext cx="10700657" cy="5284334"/>
          </a:xfrm>
        </p:spPr>
        <p:txBody>
          <a:bodyPr>
            <a:normAutofit/>
          </a:bodyPr>
          <a:lstStyle/>
          <a:p>
            <a:pPr marL="0" indent="0">
              <a:buNone/>
            </a:pPr>
            <a:r>
              <a:rPr lang="en-US" sz="2000" dirty="0"/>
              <a:t>The above referenced issues are also of critical concern with vast areas of noxious weeds and inflammable material (thick forest including dead timber) located adjacent to or in very close proximity to critical services and residential developments around the Harcourt, Barkers Creek areas and interestingly, closely abutting residential and commercial areas in Castlemaine and nearby “suburbs”.</a:t>
            </a:r>
          </a:p>
          <a:p>
            <a:pPr marL="0" indent="0">
              <a:buNone/>
            </a:pPr>
            <a:r>
              <a:rPr lang="en-US" sz="2000" dirty="0"/>
              <a:t>Management of weed infestation should become a requirement of the appropriate Government Agency. Lack of attention and enforcement of this issue by private property owners is contributing notably to fire risk issues. </a:t>
            </a:r>
            <a:endParaRPr lang="en-AU" sz="2000" dirty="0"/>
          </a:p>
        </p:txBody>
      </p:sp>
    </p:spTree>
    <p:extLst>
      <p:ext uri="{BB962C8B-B14F-4D97-AF65-F5344CB8AC3E}">
        <p14:creationId xmlns:p14="http://schemas.microsoft.com/office/powerpoint/2010/main" val="2077053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4438D6-5630-DDBC-E1D8-094EC3EB2040}"/>
              </a:ext>
            </a:extLst>
          </p:cNvPr>
          <p:cNvSpPr>
            <a:spLocks noGrp="1"/>
          </p:cNvSpPr>
          <p:nvPr>
            <p:ph idx="1"/>
          </p:nvPr>
        </p:nvSpPr>
        <p:spPr>
          <a:xfrm>
            <a:off x="838200" y="541111"/>
            <a:ext cx="10515600" cy="4351338"/>
          </a:xfrm>
        </p:spPr>
        <p:txBody>
          <a:bodyPr/>
          <a:lstStyle/>
          <a:p>
            <a:pPr marL="0" indent="0">
              <a:buNone/>
            </a:pPr>
            <a:r>
              <a:rPr lang="en-US" sz="2000" b="1" dirty="0"/>
              <a:t>Critical Economic Services</a:t>
            </a:r>
          </a:p>
          <a:p>
            <a:r>
              <a:rPr lang="en-US" sz="2000" dirty="0" err="1"/>
              <a:t>Coolstore</a:t>
            </a:r>
            <a:r>
              <a:rPr lang="en-US" sz="2000" dirty="0"/>
              <a:t> challenges insure and govt grant bureaucracy issues</a:t>
            </a:r>
          </a:p>
          <a:p>
            <a:r>
              <a:rPr lang="en-US" sz="2000" dirty="0"/>
              <a:t>We are aware that Government has offered the </a:t>
            </a:r>
            <a:r>
              <a:rPr lang="en-US" sz="2000" dirty="0" err="1"/>
              <a:t>Coolstore</a:t>
            </a:r>
            <a:r>
              <a:rPr lang="en-US" sz="2000" dirty="0"/>
              <a:t> some financial assistance. I am also led to understand that the so referenced “bureaucracy” attached to that offer is causing considerable concern to the </a:t>
            </a:r>
            <a:r>
              <a:rPr lang="en-US" sz="2000" dirty="0" err="1"/>
              <a:t>Coolstore</a:t>
            </a:r>
            <a:r>
              <a:rPr lang="en-US" sz="2000" dirty="0"/>
              <a:t> management.</a:t>
            </a:r>
          </a:p>
          <a:p>
            <a:endParaRPr lang="en-AU" dirty="0"/>
          </a:p>
        </p:txBody>
      </p:sp>
    </p:spTree>
    <p:extLst>
      <p:ext uri="{BB962C8B-B14F-4D97-AF65-F5344CB8AC3E}">
        <p14:creationId xmlns:p14="http://schemas.microsoft.com/office/powerpoint/2010/main" val="4147784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0AD695-EBC1-C084-7AE3-DC802C9ED704}"/>
              </a:ext>
            </a:extLst>
          </p:cNvPr>
          <p:cNvSpPr>
            <a:spLocks noGrp="1"/>
          </p:cNvSpPr>
          <p:nvPr>
            <p:ph idx="1"/>
          </p:nvPr>
        </p:nvSpPr>
        <p:spPr>
          <a:xfrm>
            <a:off x="838199" y="587829"/>
            <a:ext cx="10635343" cy="5589134"/>
          </a:xfrm>
        </p:spPr>
        <p:txBody>
          <a:bodyPr>
            <a:normAutofit/>
          </a:bodyPr>
          <a:lstStyle/>
          <a:p>
            <a:pPr marL="0" indent="0">
              <a:buNone/>
            </a:pPr>
            <a:r>
              <a:rPr lang="en-US" sz="2200" b="1" dirty="0"/>
              <a:t>General Statistics:</a:t>
            </a:r>
          </a:p>
          <a:p>
            <a:r>
              <a:rPr lang="en-US" sz="2200" dirty="0"/>
              <a:t>Total number of properties burnt   228 – some very minor damage to fencing or trees but captured as a fire impacted case</a:t>
            </a:r>
          </a:p>
          <a:p>
            <a:r>
              <a:rPr lang="en-US" sz="2200" dirty="0"/>
              <a:t>Total number of houses totally lost 74</a:t>
            </a:r>
          </a:p>
          <a:p>
            <a:r>
              <a:rPr lang="en-US" sz="2200" dirty="0"/>
              <a:t>Number of houses affected by fire, to the point of being </a:t>
            </a:r>
            <a:r>
              <a:rPr lang="en-US" sz="2200" dirty="0" err="1"/>
              <a:t>unliveable</a:t>
            </a:r>
            <a:r>
              <a:rPr lang="en-US" sz="2200" dirty="0"/>
              <a:t>, but are repairable 11</a:t>
            </a:r>
          </a:p>
          <a:p>
            <a:r>
              <a:rPr lang="en-US" sz="2200" dirty="0"/>
              <a:t>Number of houses affected by fire, but are </a:t>
            </a:r>
            <a:r>
              <a:rPr lang="en-US" sz="2200" dirty="0" err="1"/>
              <a:t>liveable</a:t>
            </a:r>
            <a:r>
              <a:rPr lang="en-US" sz="2200" dirty="0"/>
              <a:t> 27</a:t>
            </a:r>
          </a:p>
          <a:p>
            <a:r>
              <a:rPr lang="en-US" sz="2200" dirty="0"/>
              <a:t>Number of commercial properties burnt –16 cases for commercial industrial or business impacted</a:t>
            </a:r>
          </a:p>
          <a:p>
            <a:r>
              <a:rPr lang="en-US" sz="2200" dirty="0"/>
              <a:t>Number of commercial farms (vs hobby farms) burnt – awaiting final clarity -but 6 cases for commercial industrial or businesses that are FARMS</a:t>
            </a:r>
          </a:p>
          <a:p>
            <a:r>
              <a:rPr lang="en-US" sz="2200" dirty="0"/>
              <a:t>Orchards burnt – awaiting final clarity - but 3 cases for orchards</a:t>
            </a:r>
          </a:p>
          <a:p>
            <a:r>
              <a:rPr lang="en-US" sz="2200" dirty="0"/>
              <a:t>Locations of people displaced or severely impacted - Sutton Grange, </a:t>
            </a:r>
            <a:r>
              <a:rPr lang="en-US" sz="2200" dirty="0" err="1"/>
              <a:t>Walmer</a:t>
            </a:r>
            <a:r>
              <a:rPr lang="en-US" sz="2200" dirty="0"/>
              <a:t>, Harcourt, Harcourt North, Ravenswood South, Barkers Creek, Faraday.</a:t>
            </a:r>
          </a:p>
          <a:p>
            <a:endParaRPr lang="en-AU" dirty="0"/>
          </a:p>
        </p:txBody>
      </p:sp>
    </p:spTree>
    <p:extLst>
      <p:ext uri="{BB962C8B-B14F-4D97-AF65-F5344CB8AC3E}">
        <p14:creationId xmlns:p14="http://schemas.microsoft.com/office/powerpoint/2010/main" val="1148523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C0720D9A5485ED45ADC2FF5EDE309FA7" ma:contentTypeVersion="36" ma:contentTypeDescription="Create a new document." ma:contentTypeScope="" ma:versionID="e52877d7feab36bfeddb7f8cc9f5d553">
  <xsd:schema xmlns:xsd="http://www.w3.org/2001/XMLSchema" xmlns:xs="http://www.w3.org/2001/XMLSchema" xmlns:p="http://schemas.microsoft.com/office/2006/metadata/properties" xmlns:ns2="46c61757-ad04-49d5-a16a-4020ae46aeb3" xmlns:ns3="c35bed46-8fc3-45b8-8dd6-aacfd9839516" targetNamespace="http://schemas.microsoft.com/office/2006/metadata/properties" ma:root="true" ma:fieldsID="5fb501309d8927c6d13cd514116a9ed7" ns2:_="" ns3:_="">
    <xsd:import namespace="46c61757-ad04-49d5-a16a-4020ae46aeb3"/>
    <xsd:import namespace="c35bed46-8fc3-45b8-8dd6-aacfd9839516"/>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4609796-0e07-4ed4-af15-6fdaafe780e0}" ma:internalName="TaxCatchAll" ma:showField="CatchAllData"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84609796-0e07-4ed4-af15-6fdaafe780e0}" ma:internalName="TaxCatchAllLabel" ma:readOnly="true" ma:showField="CatchAllDataLabel"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5bed46-8fc3-45b8-8dd6-aacfd9839516"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6c61757-ad04-49d5-a16a-4020ae46aeb3">
      <Value>265</Value>
      <Value>82</Value>
      <Value>1</Value>
      <Value>42</Value>
    </TaxCatchAll>
    <Business_x005f_x0020_Identifier xmlns="46c61757-ad04-49d5-a16a-4020ae46aeb3">12173</Business_x005f_x0020_Identifier>
    <MemberTaxHTField0 xmlns="c35bed46-8fc3-45b8-8dd6-aacfd9839516">
      <Terms xmlns="http://schemas.microsoft.com/office/infopath/2007/PartnerControls"/>
    </MemberTaxHTField0>
    <Witness_x005f_x0020_Id xmlns="46c61757-ad04-49d5-a16a-4020ae46aeb3">13898,13899,13900,13906</Witness_x005f_x0020_Id>
    <Committee_x0020_Start_x0020_Date xmlns="46c61757-ad04-49d5-a16a-4020ae46aeb3">2011-02-08T00:00:00+00:00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Council Environment and Planning Committee</TermName>
          <TermId xmlns="http://schemas.microsoft.com/office/infopath/2007/PartnerControls">5c1aadbd-d16d-4f7e-b4fb-2ea7c0a1159f</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Council</TermName>
          <TermId xmlns="http://schemas.microsoft.com/office/infopath/2007/PartnerControls">6c85d7f4-b2da-4436-92e1-7df20d4cb55e</TermId>
        </TermInfo>
      </Terms>
    </m3eeb9610e9c4640880ac1fecc69d01a>
    <Committee_x0020_Inquiry_x0020_Start_x0020_Date xmlns="46c61757-ad04-49d5-a16a-4020ae46aeb3">2026-02-04T00:00:00+00:00</Committee_x0020_Inquiry_x0020_Start_x0020_Date>
    <Committee_x0020_Inquiry_x0020_End_x0020_Date xmlns="46c61757-ad04-49d5-a16a-4020ae46aeb3" xsi:nil="true"/>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the 2026 summer fires across Victoria</TermName>
          <TermId xmlns="http://schemas.microsoft.com/office/infopath/2007/PartnerControls">46106600-253e-46ed-86ca-dd1f92e65687</TermId>
        </TermInfo>
      </Terms>
    </pf0be3ffd4e84049b08b651cf27bfd30>
    <DocumentKey xmlns="46c61757-ad04-49d5-a16a-4020ae46aeb3">witness-transcripts</DocumentKey>
    <_dlc_DocId xmlns="c35bed46-8fc3-45b8-8dd6-aacfd9839516">HKNRK37FCK6T-1016873845-8691</_dlc_DocId>
    <_dlc_DocIdUrl xmlns="c35bed46-8fc3-45b8-8dd6-aacfd9839516">
      <Url>https://pims-docs.parliament.vic.gov.au/lcdocs/_layouts/15/DocIdRedir.aspx?ID=HKNRK37FCK6T-1016873845-8691</Url>
      <Description>HKNRK37FCK6T-1016873845-8691</Description>
    </_dlc_DocIdUrl>
  </documentManagement>
</p:properties>
</file>

<file path=customXml/item4.xml><?xml version="1.0" encoding="utf-8"?>
<?mso-contentType ?>
<SharedContentType xmlns="Microsoft.SharePoint.Taxonomy.ContentTypeSync" SourceId="64323c1c-cbf1-4b15-a593-91e189a21d22" ContentTypeId="0x010100A6113086DC73B842B7D060591F1D1F2D020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C0E98BBC-D858-489B-885A-5545C190A28E}"/>
</file>

<file path=customXml/itemProps2.xml><?xml version="1.0" encoding="utf-8"?>
<ds:datastoreItem xmlns:ds="http://schemas.openxmlformats.org/officeDocument/2006/customXml" ds:itemID="{6F9AE433-3B18-4DBD-9549-7CEBADAD6E89}"/>
</file>

<file path=customXml/itemProps3.xml><?xml version="1.0" encoding="utf-8"?>
<ds:datastoreItem xmlns:ds="http://schemas.openxmlformats.org/officeDocument/2006/customXml" ds:itemID="{7682EA46-8987-4928-8772-818BED3C47E8}"/>
</file>

<file path=customXml/itemProps4.xml><?xml version="1.0" encoding="utf-8"?>
<ds:datastoreItem xmlns:ds="http://schemas.openxmlformats.org/officeDocument/2006/customXml" ds:itemID="{65D5A58A-E4A5-4A60-8505-CF4C802D93FE}"/>
</file>

<file path=customXml/itemProps5.xml><?xml version="1.0" encoding="utf-8"?>
<ds:datastoreItem xmlns:ds="http://schemas.openxmlformats.org/officeDocument/2006/customXml" ds:itemID="{FC6E7831-AA24-4B94-98B3-079993048890}"/>
</file>

<file path=docProps/app.xml><?xml version="1.0" encoding="utf-8"?>
<Properties xmlns="http://schemas.openxmlformats.org/officeDocument/2006/extended-properties" xmlns:vt="http://schemas.openxmlformats.org/officeDocument/2006/docPropsVTypes">
  <TotalTime>54</TotalTime>
  <Words>1729</Words>
  <Application>Microsoft Office PowerPoint</Application>
  <PresentationFormat>Widescreen</PresentationFormat>
  <Paragraphs>84</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Rachel F Vanstone (Homes Victoria)</dc:creator>
  <cp:lastModifiedBy>Ivan Gilbert</cp:lastModifiedBy>
  <cp:revision>7</cp:revision>
  <dcterms:created xsi:type="dcterms:W3CDTF">2026-04-29T00:32:10Z</dcterms:created>
  <dcterms:modified xsi:type="dcterms:W3CDTF">2026-04-29T04:16:23Z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0x010100A6113086DC73B842B7D060591F1D1F2D020200C0720D9A5485ED45ADC2FF5EDE309FA7</vt:lpwstr>
  </property>
  <property fmtid="{D5CDD505-2E9C-101B-9397-08002B2CF9AE}" pid="3" name="Hansard Member">
    <vt:lpwstr/>
  </property>
  <property fmtid="{D5CDD505-2E9C-101B-9397-08002B2CF9AE}" pid="4" name="Committee Type">
    <vt:lpwstr>82;#Standing|c6eac104-10be-430c-9143-8ced1c7c473c</vt:lpwstr>
  </property>
  <property fmtid="{D5CDD505-2E9C-101B-9397-08002B2CF9AE}" pid="5" name="Committee Inquiry">
    <vt:lpwstr>265;#Inquiry into the 2026 summer fires across Victoria|46106600-253e-46ed-86ca-dd1f92e65687</vt:lpwstr>
  </property>
  <property fmtid="{D5CDD505-2E9C-101B-9397-08002B2CF9AE}" pid="6" name="House">
    <vt:lpwstr>1;#Legislative Council|6c85d7f4-b2da-4436-92e1-7df20d4cb55e</vt:lpwstr>
  </property>
  <property fmtid="{D5CDD505-2E9C-101B-9397-08002B2CF9AE}" pid="7" name="Committee">
    <vt:lpwstr>42;#Legislative Council Environment and Planning Committee|5c1aadbd-d16d-4f7e-b4fb-2ea7c0a1159f</vt:lpwstr>
  </property>
  <property fmtid="{D5CDD505-2E9C-101B-9397-08002B2CF9AE}" pid="8" name="_dlc_DocIdItemGuid">
    <vt:lpwstr>d28cad47-e2af-4539-8891-b860bc74d86f</vt:lpwstr>
  </property>
</Properties>
</file>