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authors.xml" ContentType="application/vnd.ms-powerpoint.auth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2"/>
  </p:notesMasterIdLst>
  <p:sldIdLst>
    <p:sldId id="2147139212" r:id="rId5"/>
    <p:sldId id="2147139213" r:id="rId6"/>
    <p:sldId id="2147139214" r:id="rId7"/>
    <p:sldId id="2147139215" r:id="rId8"/>
    <p:sldId id="2147139216" r:id="rId9"/>
    <p:sldId id="2147139217" r:id="rId10"/>
    <p:sldId id="2147139218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941704-B695-6624-908C-F57CF3CDDCE1}" name="Wilbur R Kueter-Luks (DJSIR)" initials="WK" userId="S::wilbur.kueter-luks@ecodev.vic.gov.au::279e962c-08cc-445e-9f4b-88efed887057" providerId="AD"/>
  <p188:author id="{A780E70A-CA4F-89FD-D0F9-52B3104B57D7}" name="Caroline E Hartnett (DJSIR)" initials="CH" userId="S::caroline.hartnett@ecodev.vic.gov.au::1d5a19b0-0d9f-4943-81f5-3be8d0ba7dda" providerId="AD"/>
  <p188:author id="{F3DD640B-6421-50DC-7029-D42A6CA06804}" name="Bree M Sharp (DJSIR)" initials="BS" userId="S::bree.sharp@ecodev.vic.gov.au::e9fab36a-7d1b-4c8c-9ce1-1f3f86226c0a" providerId="AD"/>
  <p188:author id="{1CDA701F-36AE-A64A-4DDF-F127BC70847D}" name="Sarah J Baker (DJSIR)" initials="SB" userId="S::sarah.baker@ecodev.vic.gov.au::fba88eb7-e42d-4b0c-818d-9d4e315981c4" providerId="AD"/>
  <p188:author id="{0A99F91F-79A1-099F-8960-CD53E42124B3}" name="Daniel Bisignano (DJSIR)" initials="" userId="S::daniel.bisignano@invest.vic.gov.au::c875bc5f-3d08-4b5c-9c04-657e397aa0e9" providerId="AD"/>
  <p188:author id="{994A2B36-E3C3-7DC9-E518-88803962441C}" name="Prathay Chandrakumar (DJSIR)" initials="" userId="S::prathay.chandrakumar@ecodev.vic.gov.au::e0fcd9af-9d01-431c-902a-c7867aa4768e" providerId="AD"/>
  <p188:author id="{E1E92B3D-0939-DBDC-1BFD-A339C54417B1}" name="Department of Jobs, Skills, Industry and Regions" initials="DJSIR" userId="Department of Jobs, Skills, Industry and Regions" providerId="None"/>
  <p188:author id="{6EFF433E-4FAB-765A-00C8-473D76248C5E}" name="Diana Crvenkovic (DJSIR)" initials="DC" userId="S::diana.crvenkovic@ecodev.vic.gov.au::03378335-dc94-4fbe-922d-c95ef79b5f1a" providerId="AD"/>
  <p188:author id="{B2B85347-F4D4-2AC0-1246-2D00BB53E70F}" name="Emma J Grey (DJSIR)" initials="EG" userId="S::emma.grey@ecodev.vic.gov.au::5a83aa9e-31fa-4a4d-970a-5400a632a5d2" providerId="AD"/>
  <p188:author id="{986F3065-2740-E7E4-08AD-54CC09790DD1}" name="Scott D Edwards (DJSIR)" initials="S(" userId="S::scott.x.edwards@ecodev.vic.gov.au::d94c2732-5edd-4bca-85cc-e6f610210263" providerId="AD"/>
  <p188:author id="{12B7EE74-1A3E-5510-9DBE-5D8A44A82EC9}" name="Madeleine Sinclair (DJSIR)" initials="MS" userId="S::madeleine.sinclair@global.vic.gov.au::10988bb5-d2c8-42dc-bab8-3062f576023c" providerId="AD"/>
  <p188:author id="{FE935C78-338C-7CF8-8B21-804B6AF4D2E0}" name="Emina Hamzic (DJSIR)" initials="EH" userId="S::emina.hamzic@invest.vic.gov.au::949342e2-3ea6-4870-86c3-088743382da3" providerId="AD"/>
  <p188:author id="{D47D2580-48EB-9D06-9156-D7868E58C491}" name="Jose Salveron (DJSIR)" initials="J(" userId="S::jose.salveron@ecodev.vic.gov.au::8da18a5b-bda4-46dd-a978-7231b1dfee90" providerId="AD"/>
  <p188:author id="{2462958B-9FFA-7D7D-D6A1-58AF7914951C}" name="Danni H Jarrett (DJSIR)" initials="DJ" userId="S::danni.jarrett@invest.vic.gov.au::d7a6b67c-2101-4f40-acef-de6f8b1d257a" providerId="AD"/>
  <p188:author id="{94BFFA99-C828-F153-1FAF-19785584CDBA}" name="Carla Ienco (VICMIN)" initials="CI" userId="S::carla.ienco@minstaff.vic.gov.au::06740545-3f71-4c97-918b-a4e8123fe29e" providerId="AD"/>
  <p188:author id="{81F88C9A-6AD5-EF9A-EBCA-9EADFEEDF1F0}" name="Rebecca S Skinner (DJSIR)" initials="RS" userId="S::Rebecca.Skinner@ecodev.vic.gov.au::3aabd824-ae8a-4bee-a48c-0f57d46575d3" providerId="AD"/>
  <p188:author id="{793313A2-9217-01AE-4741-EF0F6D703DB5}" name="Bernadette C King (DJSIR)" initials="BK" userId="S::bernadette.king@ecodev.vic.gov.au::2b708325-b977-408f-b447-718f584201a0" providerId="AD"/>
  <p188:author id="{C32195BC-B450-99F2-7F7A-666B1BC66738}" name="Justine X Smith (DJSIR)" initials="JS" userId="S::justine.x.smith@ecodev.vic.gov.au::189971d7-172e-4058-94d2-15cdd0fd23e1" providerId="AD"/>
  <p188:author id="{2F8C62C2-104F-C2BD-A3D9-D5C435305C65}" name="Loga Chandrakumar (VICMIN)" initials="L(" userId="S::loga.chandrakumar@minstaff.vic.gov.au::a7291f80-d8aa-4675-a5d9-b9015b28e0b9" providerId="AD"/>
  <p188:author id="{B44B1FC9-A526-F8FA-9CA8-9805FAFB3706}" name="Ema N Lawrence (DJSIR)" initials="EL" userId="S::ema.lawrence@global.vic.gov.au::022dee43-943f-4299-b9ef-8b0710167378" providerId="AD"/>
  <p188:author id="{DF80AFD1-6FA2-9779-FBD2-F21535571161}" name="Connie Crisafi (DJSIR)" initials="CC" userId="S::connie.crisafi@ecodev.vic.gov.au::8cd77b28-a2db-493d-8d17-74a2bb58556e" providerId="AD"/>
  <p188:author id="{DAA2EDD9-F833-CB28-99B2-D93B41FB7197}" name="Dylan Steed (VICMIN)" initials="D(" userId="S::dylan.steed@minstaff.vic.gov.au::9ac1f367-30c3-4c16-950e-6ad362318ec0" providerId="AD"/>
  <p188:author id="{D04FCDE3-ED74-5496-F892-A3F4C8869B26}" name="Sarah M Bregu (DJSIR)" initials="SB" userId="S::sarah.bregu@ecodev.vic.gov.au::83b99874-bb7d-46e3-84fb-0eeb957a3d07" providerId="AD"/>
  <p188:author id="{DFB64DE8-A47C-BDCD-62C4-25B5CDADA920}" name="Angela Yao (DJSIR)" initials="AY" userId="S::angela.yao@invest.vic.gov.au::c4b261e1-e595-42fc-9a6d-748b92d9cc28" providerId="AD"/>
  <p188:author id="{AA8715EF-5981-CC25-9BDA-D46C007DCAC1}" name="Jeanie Xu (DJSIR)" initials="JX" userId="S::jeanie.xu@global.vic.gov.au::77218f86-e268-422e-bbac-8a1f624da9d9" providerId="AD"/>
  <p188:author id="{366476F8-1C21-5D85-77AF-E014501CD049}" name="Andrew J Bester (DJSIR)" initials="AB" userId="S::andrew.bester@global.vic.gov.au::24caef1e-67ee-4fa7-97cd-1a7b37359eda" providerId="AD"/>
  <p188:author id="{E5705CFB-11C2-4BD1-45DF-7C9A75A3B10C}" name="Maggie Nguyen (DJSIR)" initials="MN" userId="S::maggie.nguyen@ecodev.vic.gov.au::91af0f8f-3d4a-4d8e-a2f0-d7a04bf12389" providerId="AD"/>
  <p188:author id="{268183FC-465E-5709-E0C3-C2A8A4389C38}" name="Bridgette Van Diepen (DJSIR)" initials="BV" userId="S::bridgette.vandiepen@ecodev.vic.gov.au::eee217ea-6d25-4d3b-abdd-5ba05889b54d" providerId="AD"/>
  <p188:author id="{2C54A4FD-11E8-276F-A495-662BAD8AE0DB}" name="Jillian L Smith (DJSIR)" initials="JS" userId="S::jillian.smith@invest.vic.gov.au::baeeb0f1-f7cb-426d-af89-bfd92674477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6C4"/>
    <a:srgbClr val="00717A"/>
    <a:srgbClr val="00D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52" autoAdjust="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customXml" Target="../customXml/item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C25B3-4795-4C3E-9475-3B8D408C840E}" type="datetimeFigureOut">
              <a:rPr lang="en-AU" smtClean="0"/>
              <a:t>19/05/2026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24253-75E4-42F2-AA1E-E604134BD2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354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 Slide_L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8D9353-3C8A-BC02-0E91-DA0A3450E03D}"/>
              </a:ext>
            </a:extLst>
          </p:cNvPr>
          <p:cNvSpPr/>
          <p:nvPr userDrawn="1"/>
        </p:nvSpPr>
        <p:spPr bwMode="white">
          <a:xfrm>
            <a:off x="4856671" y="6569949"/>
            <a:ext cx="2477579" cy="288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33">
              <a:latin typeface="+mj-lt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3E8F6C35-7FE9-16C6-8F98-72CDEAF1ED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80175"/>
            <a:ext cx="2743200" cy="3603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F38EA1-A2B3-734E-8FE4-2A14DB32A8FE}" type="slidenum">
              <a:rPr lang="en-US" smtClean="0">
                <a:latin typeface="VIC" panose="00000500000000000000" pitchFamily="2" charset="0"/>
              </a:rPr>
              <a:pPr/>
              <a:t>‹#›</a:t>
            </a:fld>
            <a:endParaRPr lang="en-US">
              <a:latin typeface="VIC" panose="000005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8949DE-5057-75ED-FF33-2B646554FC29}"/>
              </a:ext>
            </a:extLst>
          </p:cNvPr>
          <p:cNvSpPr/>
          <p:nvPr userDrawn="1"/>
        </p:nvSpPr>
        <p:spPr>
          <a:xfrm>
            <a:off x="5595730" y="50146"/>
            <a:ext cx="983974" cy="402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944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23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746D4-2012-0328-8922-F72779F2C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0583A5-C652-EE6F-E6CA-1CFE4CD70B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38EA1-A2B3-734E-8FE4-2A14DB32A8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2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4000" y="828000"/>
            <a:ext cx="104263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000" y="2160000"/>
            <a:ext cx="10426300" cy="31619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000" y="6480000"/>
            <a:ext cx="27432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F38EA1-A2B3-734E-8FE4-2A14DB32A8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3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110000"/>
        </a:lnSpc>
        <a:spcBef>
          <a:spcPts val="600"/>
        </a:spcBef>
        <a:spcAft>
          <a:spcPts val="1200"/>
        </a:spcAft>
        <a:buClrTx/>
        <a:buSzTx/>
        <a:buFontTx/>
        <a:buNone/>
        <a:tabLst/>
        <a:defRPr sz="1800" b="0" i="0" kern="1200" baseline="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8000" indent="-288000" algn="l" defTabSz="914400" rtl="0" eaLnBrk="1" latinLnBrk="0" hangingPunct="1">
        <a:lnSpc>
          <a:spcPct val="11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8000" marR="0" indent="-288000" algn="l" defTabSz="914400" rtl="0" eaLnBrk="1" fontAlgn="auto" latinLnBrk="0" hangingPunct="1">
        <a:lnSpc>
          <a:spcPct val="110000"/>
        </a:lnSpc>
        <a:spcBef>
          <a:spcPts val="600"/>
        </a:spcBef>
        <a:spcAft>
          <a:spcPts val="1200"/>
        </a:spcAft>
        <a:buClrTx/>
        <a:buSzTx/>
        <a:buFont typeface="+mj-lt"/>
        <a:buAutoNum type="arabicPeriod"/>
        <a:tabLst/>
        <a:defRPr sz="1800" b="0" i="0" kern="1200" baseline="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8000" marR="0" indent="-288000" algn="l" defTabSz="914400" rtl="0" eaLnBrk="1" fontAlgn="auto" latinLnBrk="0" hangingPunct="1">
        <a:lnSpc>
          <a:spcPct val="110000"/>
        </a:lnSpc>
        <a:spcBef>
          <a:spcPts val="600"/>
        </a:spcBef>
        <a:spcAft>
          <a:spcPts val="1200"/>
        </a:spcAft>
        <a:buClr>
          <a:schemeClr val="bg2">
            <a:lumMod val="25000"/>
          </a:schemeClr>
        </a:buClr>
        <a:buSzTx/>
        <a:buFont typeface="+mj-lt"/>
        <a:buAutoNum type="alphaLcParenR"/>
        <a:tabLst/>
        <a:defRPr sz="1800" b="0" i="0" kern="1200" baseline="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06000" marR="0" indent="-288000" algn="l" defTabSz="914400" rtl="0" eaLnBrk="1" fontAlgn="auto" latinLnBrk="0" hangingPunct="1">
        <a:lnSpc>
          <a:spcPct val="110000"/>
        </a:lnSpc>
        <a:spcBef>
          <a:spcPts val="600"/>
        </a:spcBef>
        <a:spcAft>
          <a:spcPts val="1200"/>
        </a:spcAft>
        <a:buClrTx/>
        <a:buSzTx/>
        <a:buFont typeface="Wingdings" pitchFamily="2" charset="2"/>
        <a:buChar char="§"/>
        <a:tabLst/>
        <a:defRPr sz="1800" b="0" i="0" kern="1200" baseline="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726">
          <p15:clr>
            <a:srgbClr val="F26B43"/>
          </p15:clr>
        </p15:guide>
        <p15:guide id="3" pos="7112">
          <p15:clr>
            <a:srgbClr val="F26B43"/>
          </p15:clr>
        </p15:guide>
        <p15:guide id="4" orient="horz" pos="519">
          <p15:clr>
            <a:srgbClr val="F26B43"/>
          </p15:clr>
        </p15:guide>
        <p15:guide id="5" orient="horz" pos="1358">
          <p15:clr>
            <a:srgbClr val="F26B43"/>
          </p15:clr>
        </p15:guide>
        <p15:guide id="6" pos="3954">
          <p15:clr>
            <a:srgbClr val="F26B43"/>
          </p15:clr>
        </p15:guide>
        <p15:guide id="8" pos="5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C336E0-1CF9-D7FA-193D-1FF6712C5E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0F38EA1-A2B3-734E-8FE4-2A14DB32A8FE}" type="slidenum">
              <a:rPr lang="en-US" smtClean="0">
                <a:latin typeface="VIC" panose="00000500000000000000" pitchFamily="2" charset="0"/>
              </a:rPr>
              <a:pPr/>
              <a:t>1</a:t>
            </a:fld>
            <a:endParaRPr lang="en-US">
              <a:latin typeface="VIC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986EEE-0FEA-D16E-E13A-9DAE21C72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" y="-1"/>
            <a:ext cx="12193524" cy="68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6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2EE07-8C60-B622-7F7C-5B0C13235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90AE-F704-6D13-D270-8BDBDAE273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80175"/>
            <a:ext cx="2743200" cy="360363"/>
          </a:xfrm>
        </p:spPr>
        <p:txBody>
          <a:bodyPr/>
          <a:lstStyle/>
          <a:p>
            <a:fld id="{10F38EA1-A2B3-734E-8FE4-2A14DB32A8FE}" type="slidenum">
              <a:rPr lang="en-US" smtClean="0">
                <a:latin typeface="VIC" panose="00000500000000000000" pitchFamily="2" charset="0"/>
              </a:rPr>
              <a:pPr/>
              <a:t>2</a:t>
            </a:fld>
            <a:endParaRPr lang="en-US">
              <a:latin typeface="VIC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0C416A-B6BB-384D-20FD-1B6A8B0B0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5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6F442-E468-A5FC-341C-92457BDB9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ECB544-A547-2649-71F3-8D812C7B2FC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80175"/>
            <a:ext cx="2743200" cy="360363"/>
          </a:xfrm>
        </p:spPr>
        <p:txBody>
          <a:bodyPr/>
          <a:lstStyle/>
          <a:p>
            <a:fld id="{10F38EA1-A2B3-734E-8FE4-2A14DB32A8FE}" type="slidenum">
              <a:rPr lang="en-US" smtClean="0">
                <a:latin typeface="VIC" panose="00000500000000000000" pitchFamily="2" charset="0"/>
              </a:rPr>
              <a:pPr/>
              <a:t>3</a:t>
            </a:fld>
            <a:endParaRPr lang="en-US">
              <a:latin typeface="VIC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1365EB-394D-62F2-F6FA-0D1DBC742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47029-538F-CA0F-2DC9-5EC9F6589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43021-B588-F7A3-9BC6-78DC8C3AE24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80175"/>
            <a:ext cx="2743200" cy="360363"/>
          </a:xfrm>
        </p:spPr>
        <p:txBody>
          <a:bodyPr/>
          <a:lstStyle/>
          <a:p>
            <a:fld id="{10F38EA1-A2B3-734E-8FE4-2A14DB32A8FE}" type="slidenum">
              <a:rPr lang="en-US" smtClean="0">
                <a:latin typeface="VIC" panose="00000500000000000000" pitchFamily="2" charset="0"/>
              </a:rPr>
              <a:pPr/>
              <a:t>4</a:t>
            </a:fld>
            <a:endParaRPr lang="en-US">
              <a:latin typeface="VIC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4F12B-360F-888D-C83D-F427097D9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9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7C884-6DFC-4696-5705-6EFEA8096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8176D8-A81F-B82D-1119-936F9F2D230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80175"/>
            <a:ext cx="2743200" cy="360363"/>
          </a:xfrm>
        </p:spPr>
        <p:txBody>
          <a:bodyPr/>
          <a:lstStyle/>
          <a:p>
            <a:fld id="{10F38EA1-A2B3-734E-8FE4-2A14DB32A8FE}" type="slidenum">
              <a:rPr lang="en-US" smtClean="0">
                <a:latin typeface="VIC" panose="00000500000000000000" pitchFamily="2" charset="0"/>
              </a:rPr>
              <a:pPr/>
              <a:t>5</a:t>
            </a:fld>
            <a:endParaRPr lang="en-US">
              <a:latin typeface="VIC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5F3FEA-0796-4DA2-A762-0025C26D8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1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F5501-5694-88BA-5841-E469CAE98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66D48F-80D0-0BC5-607C-C8743E2473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80175"/>
            <a:ext cx="2743200" cy="360363"/>
          </a:xfrm>
        </p:spPr>
        <p:txBody>
          <a:bodyPr/>
          <a:lstStyle/>
          <a:p>
            <a:fld id="{10F38EA1-A2B3-734E-8FE4-2A14DB32A8FE}" type="slidenum">
              <a:rPr lang="en-US" smtClean="0">
                <a:latin typeface="VIC" panose="00000500000000000000" pitchFamily="2" charset="0"/>
              </a:rPr>
              <a:pPr/>
              <a:t>6</a:t>
            </a:fld>
            <a:endParaRPr lang="en-US">
              <a:latin typeface="VIC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0E4E59-44D4-07BE-7B68-9A7D60690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2500B-A0D8-6A2B-433A-6BB04243E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80B1E9-3892-435F-E14B-6030C28F099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80175"/>
            <a:ext cx="2743200" cy="360363"/>
          </a:xfrm>
        </p:spPr>
        <p:txBody>
          <a:bodyPr/>
          <a:lstStyle/>
          <a:p>
            <a:fld id="{10F38EA1-A2B3-734E-8FE4-2A14DB32A8FE}" type="slidenum">
              <a:rPr lang="en-US" smtClean="0">
                <a:latin typeface="VIC" panose="00000500000000000000" pitchFamily="2" charset="0"/>
              </a:rPr>
              <a:pPr/>
              <a:t>7</a:t>
            </a:fld>
            <a:endParaRPr lang="en-US">
              <a:latin typeface="VIC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9D052-A60E-77F5-8B8E-CF68ECA6B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6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DJSIR 2023">
  <a:themeElements>
    <a:clrScheme name="DJSIR">
      <a:dk1>
        <a:srgbClr val="000000"/>
      </a:dk1>
      <a:lt1>
        <a:srgbClr val="FFFFFF"/>
      </a:lt1>
      <a:dk2>
        <a:srgbClr val="53565A"/>
      </a:dk2>
      <a:lt2>
        <a:srgbClr val="D9D9D6"/>
      </a:lt2>
      <a:accent1>
        <a:srgbClr val="004C97"/>
      </a:accent1>
      <a:accent2>
        <a:srgbClr val="009CA6"/>
      </a:accent2>
      <a:accent3>
        <a:srgbClr val="78BE20"/>
      </a:accent3>
      <a:accent4>
        <a:srgbClr val="CEDC00"/>
      </a:accent4>
      <a:accent5>
        <a:srgbClr val="003869"/>
      </a:accent5>
      <a:accent6>
        <a:srgbClr val="61A300"/>
      </a:accent6>
      <a:hlink>
        <a:srgbClr val="004C97"/>
      </a:hlink>
      <a:folHlink>
        <a:srgbClr val="004C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JSIR PowerPoint_Widescreen_V2" id="{015E710C-F4D4-C94A-AEC8-5D26E5399C2F}" vid="{4161E805-1978-F641-9C81-323D699DB3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6c61757-ad04-49d5-a16a-4020ae46aeb3">
      <Value>1352</Value>
      <Value>200</Value>
      <Value>29</Value>
      <Value>1</Value>
    </TaxCatchAll>
    <TaxCatchAllLabel xmlns="46c61757-ad04-49d5-a16a-4020ae46aeb3"/>
    <Business_x005f_x0020_Identifier xmlns="46c61757-ad04-49d5-a16a-4020ae46aeb3">12273</Business_x005f_x0020_Identifier>
    <Witness_x005f_x0020_Id xmlns="46c61757-ad04-49d5-a16a-4020ae46aeb3">13949</Witness_x005f_x0020_Id>
    <Committee_x0020_Start_x0020_Date xmlns="46c61757-ad04-49d5-a16a-4020ae46aeb3">1992-11-10T00:00:00+00:00</Committee_x0020_Start_x0020_Date>
    <PublishStatus xmlns="46c61757-ad04-49d5-a16a-4020ae46aeb3">Published</PublishStatus>
    <Committee_x0020_End_x0020_Date xmlns="46c61757-ad04-49d5-a16a-4020ae46aeb3" xsi:nil="true"/>
    <a559cadfb9a242f5b73f63650095a147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Statutory</TermName>
          <TermId xmlns="http://schemas.microsoft.com/office/infopath/2007/PartnerControls">552b84c6-df74-430a-9a48-041db974cef7</TermId>
        </TermInfo>
      </Terms>
    </a559cadfb9a242f5b73f63650095a147>
    <g6a0eebaf0724e87b07e787b0a6687af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 Accounts and Estimates Committee</TermName>
          <TermId xmlns="http://schemas.microsoft.com/office/infopath/2007/PartnerControls">9ef73017-2d70-4947-8d4e-f8dcfd4e6934</TermId>
        </TermInfo>
      </Terms>
    </g6a0eebaf0724e87b07e787b0a6687af>
    <m3eeb9610e9c4640880ac1fecc69d01a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Legislative Assembly</TermName>
          <TermId xmlns="http://schemas.microsoft.com/office/infopath/2007/PartnerControls">6c673155-7d05-493d-b777-dc8304e4811b</TermId>
        </TermInfo>
      </Terms>
    </m3eeb9610e9c4640880ac1fecc69d01a>
    <Committee_x0020_Inquiry_x0020_Start_x0020_Date xmlns="46c61757-ad04-49d5-a16a-4020ae46aeb3">2026-03-16T00:00:00+00:00</Committee_x0020_Inquiry_x0020_Start_x0020_Date>
    <Committee_x0020_Inquiry_x0020_End_x0020_Date xmlns="46c61757-ad04-49d5-a16a-4020ae46aeb3" xsi:nil="true"/>
    <MemberTaxHTField0 xmlns="474608a7-2664-4535-a61f-476faaff3ffa">
      <Terms xmlns="http://schemas.microsoft.com/office/infopath/2007/PartnerControls"/>
    </MemberTaxHTField0>
    <pf0be3ffd4e84049b08b651cf27bfd30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Inquiry into the 2026-27 budget estimates</TermName>
          <TermId xmlns="http://schemas.microsoft.com/office/infopath/2007/PartnerControls">a2c777d4-6d17-404f-8bc3-cb9bdff3e6e8</TermId>
        </TermInfo>
      </Terms>
    </pf0be3ffd4e84049b08b651cf27bfd30>
    <DocumentKey xmlns="46c61757-ad04-49d5-a16a-4020ae46aeb3">witness-transcripts</DocumentKey>
    <_dlc_DocId xmlns="474608a7-2664-4535-a61f-476faaff3ffa">JA5YY26XR4HT-577289029-11336</_dlc_DocId>
    <_dlc_DocIdUrl xmlns="474608a7-2664-4535-a61f-476faaff3ffa">
      <Url>https://pims-docs.parliament.vic.gov.au/ladocs/_layouts/15/DocIdRedir.aspx?ID=JA5YY26XR4HT-577289029-11336</Url>
      <Description>JA5YY26XR4HT-577289029-11336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ommittee Transcript Document" ma:contentTypeID="0x010100A6113086DC73B842B7D060591F1D1F2D0202003599A398073C574BBC5E7AB74D88AA51" ma:contentTypeVersion="25" ma:contentTypeDescription="Create a new document." ma:contentTypeScope="" ma:versionID="b7d2ffab65b8f55bd8c9de337be7d409">
  <xsd:schema xmlns:xsd="http://www.w3.org/2001/XMLSchema" xmlns:xs="http://www.w3.org/2001/XMLSchema" xmlns:p="http://schemas.microsoft.com/office/2006/metadata/properties" xmlns:ns2="46c61757-ad04-49d5-a16a-4020ae46aeb3" xmlns:ns3="474608a7-2664-4535-a61f-476faaff3ffa" targetNamespace="http://schemas.microsoft.com/office/2006/metadata/properties" ma:root="true" ma:fieldsID="782d1071733146b16537bca7c82528ed" ns2:_="" ns3:_="">
    <xsd:import namespace="46c61757-ad04-49d5-a16a-4020ae46aeb3"/>
    <xsd:import namespace="474608a7-2664-4535-a61f-476faaff3ffa"/>
    <xsd:element name="properties">
      <xsd:complexType>
        <xsd:sequence>
          <xsd:element name="documentManagement">
            <xsd:complexType>
              <xsd:all>
                <xsd:element ref="ns2:Business_x005f_x0020_Identifier" minOccurs="0"/>
                <xsd:element ref="ns2:m3eeb9610e9c4640880ac1fecc69d01a" minOccurs="0"/>
                <xsd:element ref="ns2:TaxCatchAll" minOccurs="0"/>
                <xsd:element ref="ns2:TaxCatchAllLabel" minOccurs="0"/>
                <xsd:element ref="ns2:Committee_x0020_Start_x0020_Date" minOccurs="0"/>
                <xsd:element ref="ns2:Committee_x0020_End_x0020_Date" minOccurs="0"/>
                <xsd:element ref="ns2:DocumentKey" minOccurs="0"/>
                <xsd:element ref="ns2:PublishStatus" minOccurs="0"/>
                <xsd:element ref="ns2:Committee_x0020_Inquiry_x0020_Start_x0020_Date" minOccurs="0"/>
                <xsd:element ref="ns2:Committee_x0020_Inquiry_x0020_End_x0020_Date" minOccurs="0"/>
                <xsd:element ref="ns3:MemberTaxHTField0" minOccurs="0"/>
                <xsd:element ref="ns2:Witness_x005f_x0020_Id" minOccurs="0"/>
                <xsd:element ref="ns2:g6a0eebaf0724e87b07e787b0a6687af" minOccurs="0"/>
                <xsd:element ref="ns2:a559cadfb9a242f5b73f63650095a147" minOccurs="0"/>
                <xsd:element ref="ns2:pf0be3ffd4e84049b08b651cf27bfd30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61757-ad04-49d5-a16a-4020ae46aeb3" elementFormDefault="qualified">
    <xsd:import namespace="http://schemas.microsoft.com/office/2006/documentManagement/types"/>
    <xsd:import namespace="http://schemas.microsoft.com/office/infopath/2007/PartnerControls"/>
    <xsd:element name="Business_x005f_x0020_Identifier" ma:index="8" nillable="true" ma:displayName="Business Identifier" ma:indexed="true" ma:internalName="Business_x0020_Identifier" ma:readOnly="false">
      <xsd:simpleType>
        <xsd:restriction base="dms:Text"/>
      </xsd:simpleType>
    </xsd:element>
    <xsd:element name="m3eeb9610e9c4640880ac1fecc69d01a" ma:index="9" nillable="true" ma:taxonomy="true" ma:internalName="m3eeb9610e9c4640880ac1fecc69d01a" ma:taxonomyFieldName="House" ma:displayName="House" ma:indexed="true" ma:fieldId="{63eeb961-0e9c-4640-880a-c1fecc69d01a}" ma:sspId="64323c1c-cbf1-4b15-a593-91e189a21d22" ma:termSetId="57944e1a-04b1-4712-99d3-3d76444853b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4ce210bc-c733-4398-bbee-f8201098da96}" ma:internalName="TaxCatchAll" ma:showField="CatchAllData" ma:web="474608a7-2664-4535-a61f-476faaff3f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4ce210bc-c733-4398-bbee-f8201098da96}" ma:internalName="TaxCatchAllLabel" ma:readOnly="true" ma:showField="CatchAllDataLabel" ma:web="474608a7-2664-4535-a61f-476faaff3f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mmittee_x0020_Start_x0020_Date" ma:index="13" nillable="true" ma:displayName="Committee Start Date" ma:format="DateOnly" ma:indexed="true" ma:internalName="Committee_x0020_Start_x0020_Date">
      <xsd:simpleType>
        <xsd:restriction base="dms:DateTime"/>
      </xsd:simpleType>
    </xsd:element>
    <xsd:element name="Committee_x0020_End_x0020_Date" ma:index="14" nillable="true" ma:displayName="Committee End Date" ma:format="DateOnly" ma:indexed="true" ma:internalName="Committee_x0020_End_x0020_Date">
      <xsd:simpleType>
        <xsd:restriction base="dms:DateTime"/>
      </xsd:simpleType>
    </xsd:element>
    <xsd:element name="DocumentKey" ma:index="15" nillable="true" ma:displayName="Document Key" ma:indexed="true" ma:internalName="DocumentKey">
      <xsd:simpleType>
        <xsd:restriction base="dms:Choice">
          <xsd:enumeration value="thumbnail"/>
          <xsd:enumeration value="photo"/>
          <xsd:enumeration value="attachment"/>
          <xsd:enumeration value="inaugural-speech"/>
          <xsd:enumeration value="digests"/>
          <xsd:enumeration value="minute-extracts"/>
          <xsd:enumeration value="introductory-document"/>
          <xsd:enumeration value="resolution-document"/>
          <xsd:enumeration value="terms-of-reference"/>
          <xsd:enumeration value="submissions"/>
          <xsd:enumeration value="transcripts"/>
          <xsd:enumeration value="schedule"/>
          <xsd:enumeration value="witness-transcripts"/>
          <xsd:enumeration value="reports-and-gov-responses"/>
          <xsd:enumeration value="other-documents"/>
          <xsd:enumeration value="attachments"/>
          <xsd:enumeration value="proof"/>
          <xsd:enumeration value="revised"/>
          <xsd:enumeration value="corrected"/>
          <xsd:enumeration value="question"/>
          <xsd:enumeration value="answer"/>
          <xsd:enumeration value="tabled-document"/>
          <xsd:enumeration value="not-tabled-document-la"/>
          <xsd:enumeration value="not-tabled-document-lc"/>
          <xsd:enumeration value="not-tabled-document-dispute"/>
          <xsd:enumeration value="petition-response"/>
        </xsd:restriction>
      </xsd:simpleType>
    </xsd:element>
    <xsd:element name="PublishStatus" ma:index="16" nillable="true" ma:displayName="Publish Status" ma:internalName="PublishStatus">
      <xsd:simpleType>
        <xsd:restriction base="dms:Choice">
          <xsd:enumeration value="Draft"/>
          <xsd:enumeration value="Published"/>
        </xsd:restriction>
      </xsd:simpleType>
    </xsd:element>
    <xsd:element name="Committee_x0020_Inquiry_x0020_Start_x0020_Date" ma:index="17" nillable="true" ma:displayName="Committee Inquiry Start Date" ma:format="DateOnly" ma:indexed="true" ma:internalName="Committee_x0020_Inquiry_x0020_Start_x0020_Date">
      <xsd:simpleType>
        <xsd:restriction base="dms:DateTime"/>
      </xsd:simpleType>
    </xsd:element>
    <xsd:element name="Committee_x0020_Inquiry_x0020_End_x0020_Date" ma:index="18" nillable="true" ma:displayName="Committee Inquiry End Date" ma:format="DateOnly" ma:indexed="true" ma:internalName="Committee_x0020_Inquiry_x0020_End_x0020_Date">
      <xsd:simpleType>
        <xsd:restriction base="dms:DateTime"/>
      </xsd:simpleType>
    </xsd:element>
    <xsd:element name="Witness_x005f_x0020_Id" ma:index="21" nillable="true" ma:displayName="Witness Id" ma:internalName="Witness_x0020_Id">
      <xsd:simpleType>
        <xsd:restriction base="dms:Text"/>
      </xsd:simpleType>
    </xsd:element>
    <xsd:element name="g6a0eebaf0724e87b07e787b0a6687af" ma:index="22" nillable="true" ma:taxonomy="true" ma:internalName="g6a0eebaf0724e87b07e787b0a6687af" ma:taxonomyFieldName="Committee" ma:displayName="Committee" ma:indexed="true" ma:fieldId="{06a0eeba-f072-4e87-b07e-787b0a6687af}" ma:sspId="64323c1c-cbf1-4b15-a593-91e189a21d22" ma:termSetId="b4046d15-f576-48c6-ad5e-8cba09d6ea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559cadfb9a242f5b73f63650095a147" ma:index="24" nillable="true" ma:taxonomy="true" ma:internalName="a559cadfb9a242f5b73f63650095a147" ma:taxonomyFieldName="Committee_x0020_Type" ma:displayName="Committee Type" ma:indexed="true" ma:fieldId="{a559cadf-b9a2-42f5-b73f-63650095a147}" ma:sspId="64323c1c-cbf1-4b15-a593-91e189a21d22" ma:termSetId="09e68001-ef80-4fd0-87ea-36e067212e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f0be3ffd4e84049b08b651cf27bfd30" ma:index="26" nillable="true" ma:taxonomy="true" ma:internalName="pf0be3ffd4e84049b08b651cf27bfd30" ma:taxonomyFieldName="Committee_x0020_Inquiry" ma:displayName="Committee Inquiry" ma:indexed="true" ma:fieldId="{9f0be3ff-d4e8-4049-b08b-651cf27bfd30}" ma:sspId="64323c1c-cbf1-4b15-a593-91e189a21d22" ma:termSetId="fd240bf8-7a44-4aff-9475-1a702056b2b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4608a7-2664-4535-a61f-476faaff3ffa" elementFormDefault="qualified">
    <xsd:import namespace="http://schemas.microsoft.com/office/2006/documentManagement/types"/>
    <xsd:import namespace="http://schemas.microsoft.com/office/infopath/2007/PartnerControls"/>
    <xsd:element name="MemberTaxHTField0" ma:index="19" nillable="true" ma:taxonomy="true" ma:internalName="MemberTaxHTField0" ma:taxonomyFieldName="Hansard_x0020_Member" ma:displayName="Member" ma:default="" ma:fieldId="{c9fb69e6-177b-49ec-8627-96a823362ebd}" ma:taxonomyMulti="true" ma:sspId="64323c1c-cbf1-4b15-a593-91e189a21d22" ma:termSetId="5f9a1aad-f9d3-47b9-8812-cebc1c537b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64323c1c-cbf1-4b15-a593-91e189a21d22" ContentTypeId="0x010100A6113086DC73B842B7D060591F1D1F2D0202" PreviousValue="fals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A22F8AD-DB5C-4FDE-907D-4228828EF866}">
  <ds:schemaRefs>
    <ds:schemaRef ds:uri="http://www.w3.org/XML/1998/namespace"/>
    <ds:schemaRef ds:uri="http://purl.org/dc/elements/1.1/"/>
    <ds:schemaRef ds:uri="1970f3ff-c7c3-4b73-8f0c-0bc260d159f3"/>
    <ds:schemaRef ds:uri="http://schemas.microsoft.com/office/2006/metadata/properties"/>
    <ds:schemaRef ds:uri="71a9181e-852f-438e-8281-d238afe8d387"/>
    <ds:schemaRef ds:uri="ffc7a711-2c37-4f4e-b47e-bb49795ca05b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f3cc135-2a64-4bfd-a013-131166f23882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2CEF744-F4E1-4DAC-8201-8AF1F2E7A2FE}"/>
</file>

<file path=customXml/itemProps3.xml><?xml version="1.0" encoding="utf-8"?>
<ds:datastoreItem xmlns:ds="http://schemas.openxmlformats.org/officeDocument/2006/customXml" ds:itemID="{8508CF38-3190-4BA2-B282-04CC610B4B7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A63B0CC-F211-40F7-B7DE-31373E65669B}"/>
</file>

<file path=customXml/itemProps5.xml><?xml version="1.0" encoding="utf-8"?>
<ds:datastoreItem xmlns:ds="http://schemas.openxmlformats.org/officeDocument/2006/customXml" ds:itemID="{88186AAB-6555-4A8C-9285-87789CF70EEA}"/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7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VIC</vt:lpstr>
      <vt:lpstr>Wingdings</vt:lpstr>
      <vt:lpstr>2_DJSIR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Bridgette Van Diepen (DJSIR)</dc:creator>
  <cp:lastModifiedBy>Emma J Grey (DJSIR)</cp:lastModifiedBy>
  <cp:revision>7</cp:revision>
  <cp:lastPrinted>2026-05-18T23:13:54Z</cp:lastPrinted>
  <dcterms:created xsi:type="dcterms:W3CDTF">2025-03-04T23:16:26Z</dcterms:created>
  <dcterms:modified xsi:type="dcterms:W3CDTF">2026-05-19T00:49:30Z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0a4df9-c942-4b09-b23a-6c1023f6de27_Enabled">
    <vt:lpwstr>true</vt:lpwstr>
  </property>
  <property fmtid="{D5CDD505-2E9C-101B-9397-08002B2CF9AE}" pid="3" name="MSIP_Label_d00a4df9-c942-4b09-b23a-6c1023f6de27_SetDate">
    <vt:lpwstr>2025-03-04T23:16:50Z</vt:lpwstr>
  </property>
  <property fmtid="{D5CDD505-2E9C-101B-9397-08002B2CF9AE}" pid="4" name="MSIP_Label_d00a4df9-c942-4b09-b23a-6c1023f6de27_Method">
    <vt:lpwstr>Privileged</vt:lpwstr>
  </property>
  <property fmtid="{D5CDD505-2E9C-101B-9397-08002B2CF9AE}" pid="5" name="MSIP_Label_d00a4df9-c942-4b09-b23a-6c1023f6de27_Name">
    <vt:lpwstr>Official (DJPR)</vt:lpwstr>
  </property>
  <property fmtid="{D5CDD505-2E9C-101B-9397-08002B2CF9AE}" pid="6" name="MSIP_Label_d00a4df9-c942-4b09-b23a-6c1023f6de27_SiteId">
    <vt:lpwstr>722ea0be-3e1c-4b11-ad6f-9401d6856e24</vt:lpwstr>
  </property>
  <property fmtid="{D5CDD505-2E9C-101B-9397-08002B2CF9AE}" pid="7" name="MSIP_Label_d00a4df9-c942-4b09-b23a-6c1023f6de27_ActionId">
    <vt:lpwstr>337e2ec9-308a-41da-9c1e-429c785c7eba</vt:lpwstr>
  </property>
  <property fmtid="{D5CDD505-2E9C-101B-9397-08002B2CF9AE}" pid="8" name="MSIP_Label_d00a4df9-c942-4b09-b23a-6c1023f6de27_ContentBits">
    <vt:lpwstr>3</vt:lpwstr>
  </property>
  <property fmtid="{D5CDD505-2E9C-101B-9397-08002B2CF9AE}" pid="9" name="MSIP_Label_d00a4df9-c942-4b09-b23a-6c1023f6de27_Tag">
    <vt:lpwstr>10, 0, 1, 1</vt:lpwstr>
  </property>
  <property fmtid="{D5CDD505-2E9C-101B-9397-08002B2CF9AE}" pid="10" name="ClassificationContentMarkingFooterLocations">
    <vt:lpwstr>1_Office Theme:10\2_DJSIR 2023:4</vt:lpwstr>
  </property>
  <property fmtid="{D5CDD505-2E9C-101B-9397-08002B2CF9AE}" pid="11" name="ClassificationContentMarkingFooterText">
    <vt:lpwstr>OFFICIAL</vt:lpwstr>
  </property>
  <property fmtid="{D5CDD505-2E9C-101B-9397-08002B2CF9AE}" pid="12" name="ClassificationContentMarkingHeaderLocations">
    <vt:lpwstr>1_Office Theme:9\2_DJSIR 2023:5</vt:lpwstr>
  </property>
  <property fmtid="{D5CDD505-2E9C-101B-9397-08002B2CF9AE}" pid="13" name="ClassificationContentMarkingHeaderText">
    <vt:lpwstr>OFFICIAL</vt:lpwstr>
  </property>
  <property fmtid="{D5CDD505-2E9C-101B-9397-08002B2CF9AE}" pid="14" name="ContentTypeId">
    <vt:lpwstr>0x010100A6113086DC73B842B7D060591F1D1F2D0202003599A398073C574BBC5E7AB74D88AA51</vt:lpwstr>
  </property>
  <property fmtid="{D5CDD505-2E9C-101B-9397-08002B2CF9AE}" pid="15" name="Tag">
    <vt:lpwstr/>
  </property>
  <property fmtid="{D5CDD505-2E9C-101B-9397-08002B2CF9AE}" pid="16" name="MediaServiceImageTags">
    <vt:lpwstr/>
  </property>
  <property fmtid="{D5CDD505-2E9C-101B-9397-08002B2CF9AE}" pid="17" name="DEDJTRSection">
    <vt:lpwstr/>
  </property>
  <property fmtid="{D5CDD505-2E9C-101B-9397-08002B2CF9AE}" pid="18" name="DEDJTRSecurityClassification">
    <vt:lpwstr/>
  </property>
  <property fmtid="{D5CDD505-2E9C-101B-9397-08002B2CF9AE}" pid="19" name="DEDJTRDivision">
    <vt:lpwstr/>
  </property>
  <property fmtid="{D5CDD505-2E9C-101B-9397-08002B2CF9AE}" pid="20" name="Client">
    <vt:lpwstr/>
  </property>
  <property fmtid="{D5CDD505-2E9C-101B-9397-08002B2CF9AE}" pid="21" name="DEDJTRBranch">
    <vt:lpwstr/>
  </property>
  <property fmtid="{D5CDD505-2E9C-101B-9397-08002B2CF9AE}" pid="22" name="Hansard Member">
    <vt:lpwstr/>
  </property>
  <property fmtid="{D5CDD505-2E9C-101B-9397-08002B2CF9AE}" pid="23" name="Committee Inquiry">
    <vt:lpwstr>1352;#Inquiry into the 2026-27 budget estimates|a2c777d4-6d17-404f-8bc3-cb9bdff3e6e8</vt:lpwstr>
  </property>
  <property fmtid="{D5CDD505-2E9C-101B-9397-08002B2CF9AE}" pid="24" name="House">
    <vt:lpwstr>1;#Legislative Assembly|6c673155-7d05-493d-b777-dc8304e4811b</vt:lpwstr>
  </property>
  <property fmtid="{D5CDD505-2E9C-101B-9397-08002B2CF9AE}" pid="25" name="Committee">
    <vt:lpwstr>29;#Public Accounts and Estimates Committee|9ef73017-2d70-4947-8d4e-f8dcfd4e6934</vt:lpwstr>
  </property>
  <property fmtid="{D5CDD505-2E9C-101B-9397-08002B2CF9AE}" pid="26" name="Committee Type">
    <vt:lpwstr>200;#Statutory|552b84c6-df74-430a-9a48-041db974cef7</vt:lpwstr>
  </property>
  <property fmtid="{D5CDD505-2E9C-101B-9397-08002B2CF9AE}" pid="27" name="_dlc_DocIdItemGuid">
    <vt:lpwstr>4596cf92-3212-419c-9689-975486cdbc10</vt:lpwstr>
  </property>
</Properties>
</file>