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4"/>
    <p:sldMasterId id="2147483696" r:id="rId5"/>
  </p:sldMasterIdLst>
  <p:notesMasterIdLst>
    <p:notesMasterId r:id="rId10"/>
  </p:notesMasterIdLst>
  <p:handoutMasterIdLst>
    <p:handoutMasterId r:id="rId11"/>
  </p:handoutMasterIdLst>
  <p:sldIdLst>
    <p:sldId id="256" r:id="rId6"/>
    <p:sldId id="330" r:id="rId7"/>
    <p:sldId id="329" r:id="rId8"/>
    <p:sldId id="324" r:id="rId9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7"/>
    <a:srgbClr val="000000"/>
    <a:srgbClr val="D99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5D8C4-6A6E-4159-BBDA-A533E7FFCD4D}" v="1" dt="2021-04-22T22:47:56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48" autoAdjust="0"/>
    <p:restoredTop sz="95332" autoAdjust="0"/>
  </p:normalViewPr>
  <p:slideViewPr>
    <p:cSldViewPr snapToGrid="0" snapToObjects="1">
      <p:cViewPr varScale="1">
        <p:scale>
          <a:sx n="112" d="100"/>
          <a:sy n="112" d="100"/>
        </p:scale>
        <p:origin x="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18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Connally" userId="02e22122-e333-485c-9538-41be4c4d81e1" providerId="ADAL" clId="{9735D8C4-6A6E-4159-BBDA-A533E7FFCD4D}"/>
    <pc:docChg chg="addSld delSld modSld">
      <pc:chgData name="Caitlin Connally" userId="02e22122-e333-485c-9538-41be4c4d81e1" providerId="ADAL" clId="{9735D8C4-6A6E-4159-BBDA-A533E7FFCD4D}" dt="2021-04-22T22:48:04.502" v="1" actId="2696"/>
      <pc:docMkLst>
        <pc:docMk/>
      </pc:docMkLst>
      <pc:sldChg chg="add del">
        <pc:chgData name="Caitlin Connally" userId="02e22122-e333-485c-9538-41be4c4d81e1" providerId="ADAL" clId="{9735D8C4-6A6E-4159-BBDA-A533E7FFCD4D}" dt="2021-04-22T22:48:04.502" v="1" actId="2696"/>
        <pc:sldMkLst>
          <pc:docMk/>
          <pc:sldMk cId="1134607744" sldId="33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78D1E-85CA-4031-9376-F2C90E1260BB}" type="datetimeFigureOut">
              <a:rPr lang="en-NZ" smtClean="0"/>
              <a:t>23/04/2021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2D0C1-6266-4094-81CE-BF4A11CC073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9675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F19B5-A76A-674F-800D-D82C23AF6E56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1BB4-E422-054D-9921-C715C2EBC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3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ackground –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8B638-F6D3-D54F-BD91-D89C4D4C71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000" y="2707989"/>
            <a:ext cx="10440000" cy="93729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4800" b="0" i="0" cap="all" spc="130" baseline="0">
                <a:solidFill>
                  <a:srgbClr val="004277"/>
                </a:solidFill>
                <a:latin typeface="+mj-lt"/>
              </a:defRPr>
            </a:lvl1pPr>
            <a:lvl2pPr marL="457200" indent="0">
              <a:buNone/>
              <a:defRPr b="0" i="0">
                <a:latin typeface="Univers" panose="020B0503020202020204" pitchFamily="34" charset="0"/>
              </a:defRPr>
            </a:lvl2pPr>
            <a:lvl3pPr marL="914400" indent="0">
              <a:buNone/>
              <a:defRPr b="0" i="0">
                <a:latin typeface="Univers" panose="020B0503020202020204" pitchFamily="34" charset="0"/>
              </a:defRPr>
            </a:lvl3pPr>
            <a:lvl4pPr marL="1371600" indent="0">
              <a:buNone/>
              <a:defRPr b="0" i="0">
                <a:latin typeface="Univers" panose="020B0503020202020204" pitchFamily="34" charset="0"/>
              </a:defRPr>
            </a:lvl4pPr>
            <a:lvl5pPr marL="1828800" indent="0">
              <a:buNone/>
              <a:defRPr b="0" i="0">
                <a:latin typeface="Univers" panose="020B0503020202020204" pitchFamily="34" charset="0"/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6A1FC21-7333-714F-8A0D-53BC8ADEC6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0763" y="3773348"/>
            <a:ext cx="10505237" cy="546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</a:t>
            </a:r>
          </a:p>
        </p:txBody>
      </p:sp>
    </p:spTree>
    <p:extLst>
      <p:ext uri="{BB962C8B-B14F-4D97-AF65-F5344CB8AC3E}">
        <p14:creationId xmlns:p14="http://schemas.microsoft.com/office/powerpoint/2010/main" val="154069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title with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1541B-DF5C-8D46-89FB-58269CB9B2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9938" y="2081213"/>
            <a:ext cx="10545762" cy="4149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D2F54529-7BF2-C745-9FCA-7D8F42A1E3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369259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1197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2BD3004-E788-864C-AC71-959780C8F93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9938" y="1369261"/>
            <a:ext cx="10545762" cy="48616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950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White background –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C75D345-5F4C-544B-9051-5F9EE6FBEAC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081741"/>
            <a:ext cx="3259137" cy="4149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3EDA33B-089E-FB43-BCB2-0E9C02182FD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76000" y="2081741"/>
            <a:ext cx="3259137" cy="4149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38D459AA-CD88-0A45-8097-89CEF1571AC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6430" y="2081741"/>
            <a:ext cx="3259137" cy="4149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C99E48C6-4532-5749-A3B8-DB7245FAA8A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369259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838142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 Bar -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B398E58-C1D7-0F46-9F82-FD37C90B8D6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9938" y="2407654"/>
            <a:ext cx="10545762" cy="382328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err="1"/>
              <a:t>levelç</a:t>
            </a:r>
            <a:endParaRPr lang="en-US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93F6BBB2-5397-5942-BE0F-F6E4786F19F7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E295A052-9146-6D4E-A0AD-49CE9C1DC8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004277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413330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 Bar - copy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93F6BBB2-5397-5942-BE0F-F6E4786F19F7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E295A052-9146-6D4E-A0AD-49CE9C1DC8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0042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5E52F092-29E2-A14F-AAA2-7F911E6224E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5FBFC69-C725-1D4C-BF80-C66FB48AA18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9938" y="2407654"/>
            <a:ext cx="6996675" cy="382328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err="1"/>
              <a:t>levelç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12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Bar - copy &amp;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93F6BBB2-5397-5942-BE0F-F6E4786F19F7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E295A052-9146-6D4E-A0AD-49CE9C1DC8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0042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3F5A0604-5070-B940-8323-7DEEF708168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23" name="Content Placeholder 4">
            <a:extLst>
              <a:ext uri="{FF2B5EF4-FFF2-40B4-BE49-F238E27FC236}">
                <a16:creationId xmlns:a16="http://schemas.microsoft.com/office/drawing/2014/main" id="{52AF8F32-4A89-5840-B643-67F6C69586F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6430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A5FFD28-13AC-C848-A78D-7FB2FA396FD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9938" y="2407654"/>
            <a:ext cx="3365496" cy="382328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err="1"/>
              <a:t>levelç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62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Bar -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93F6BBB2-5397-5942-BE0F-F6E4786F19F7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E295A052-9146-6D4E-A0AD-49CE9C1DC8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0042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3F5A0604-5070-B940-8323-7DEEF708168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7D636906-B893-E848-A348-0768A21D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76000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23" name="Content Placeholder 4">
            <a:extLst>
              <a:ext uri="{FF2B5EF4-FFF2-40B4-BE49-F238E27FC236}">
                <a16:creationId xmlns:a16="http://schemas.microsoft.com/office/drawing/2014/main" id="{52AF8F32-4A89-5840-B643-67F6C69586F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6430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</p:spTree>
    <p:extLst>
      <p:ext uri="{BB962C8B-B14F-4D97-AF65-F5344CB8AC3E}">
        <p14:creationId xmlns:p14="http://schemas.microsoft.com/office/powerpoint/2010/main" val="405748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title &amp;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34A766A-51E1-AC40-B711-496B1A4B8E8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9938" y="2081213"/>
            <a:ext cx="10583862" cy="4149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2650BD4D-AAB4-614F-AE63-3D4BC66B895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70122" y="2081740"/>
            <a:ext cx="10583678" cy="4149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7B6D9BD3-819F-FD44-B198-47D439D044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369259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5063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90E08-7D12-8840-BDE8-781BEF4D96D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76288" y="1369260"/>
            <a:ext cx="10579100" cy="48807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311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C75D345-5F4C-544B-9051-5F9EE6FBEAC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081741"/>
            <a:ext cx="3259137" cy="4149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3EDA33B-089E-FB43-BCB2-0E9C02182FD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76000" y="2081741"/>
            <a:ext cx="3259137" cy="4149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38D459AA-CD88-0A45-8097-89CEF1571AC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6430" y="2081741"/>
            <a:ext cx="3259137" cy="41491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C99E48C6-4532-5749-A3B8-DB7245FAA8A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369259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76025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Bar-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76DA6-B546-E74E-9F04-4FE8ECF8E7F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9938" y="2408238"/>
            <a:ext cx="10583862" cy="3822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ADB7DC03-D963-B54B-9628-0D7AB044A189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rgbClr val="004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7B6D9BD3-819F-FD44-B198-47D439D044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68941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Bar- Copy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1ED7767-FAC1-8F44-8496-A5A1771D44A5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rgbClr val="004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733F2CE4-BA5F-DF43-B065-A545A5B180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2CDCE78C-DC11-3544-A686-32C95C4E21E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9938" y="2408238"/>
            <a:ext cx="7019824" cy="3822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0D7C2D-0E67-B14D-ABEB-6C666F6F31B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</p:spTree>
    <p:extLst>
      <p:ext uri="{BB962C8B-B14F-4D97-AF65-F5344CB8AC3E}">
        <p14:creationId xmlns:p14="http://schemas.microsoft.com/office/powerpoint/2010/main" val="391062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Bar - Copy &amp;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ADB7DC03-D963-B54B-9628-0D7AB044A189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rgbClr val="004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7B6D9BD3-819F-FD44-B198-47D439D044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6772F099-3E4D-C54A-8A9F-3D7C98F15C1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D25D1CAE-D9A3-AC43-A8FC-CF761860482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6430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B7A694C-97F4-4242-AE33-887B2CF7702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9938" y="2408238"/>
            <a:ext cx="3365496" cy="3822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238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– Bar -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1ED7767-FAC1-8F44-8496-A5A1771D44A5}"/>
              </a:ext>
            </a:extLst>
          </p:cNvPr>
          <p:cNvSpPr/>
          <p:nvPr userDrawn="1"/>
        </p:nvSpPr>
        <p:spPr>
          <a:xfrm>
            <a:off x="-3932" y="1369749"/>
            <a:ext cx="11319932" cy="857892"/>
          </a:xfrm>
          <a:custGeom>
            <a:avLst/>
            <a:gdLst>
              <a:gd name="connsiteX0" fmla="*/ 0 w 1957589"/>
              <a:gd name="connsiteY0" fmla="*/ 0 h 1648495"/>
              <a:gd name="connsiteX1" fmla="*/ 1957589 w 1957589"/>
              <a:gd name="connsiteY1" fmla="*/ 0 h 1648495"/>
              <a:gd name="connsiteX2" fmla="*/ 1957589 w 1957589"/>
              <a:gd name="connsiteY2" fmla="*/ 1648495 h 1648495"/>
              <a:gd name="connsiteX3" fmla="*/ 0 w 1957589"/>
              <a:gd name="connsiteY3" fmla="*/ 1648495 h 1648495"/>
              <a:gd name="connsiteX4" fmla="*/ 0 w 1957589"/>
              <a:gd name="connsiteY4" fmla="*/ 0 h 1648495"/>
              <a:gd name="connsiteX0" fmla="*/ 0 w 5885645"/>
              <a:gd name="connsiteY0" fmla="*/ 0 h 1648495"/>
              <a:gd name="connsiteX1" fmla="*/ 1957589 w 5885645"/>
              <a:gd name="connsiteY1" fmla="*/ 0 h 1648495"/>
              <a:gd name="connsiteX2" fmla="*/ 5885645 w 5885645"/>
              <a:gd name="connsiteY2" fmla="*/ 1648495 h 1648495"/>
              <a:gd name="connsiteX3" fmla="*/ 0 w 5885645"/>
              <a:gd name="connsiteY3" fmla="*/ 1648495 h 1648495"/>
              <a:gd name="connsiteX4" fmla="*/ 0 w 5885645"/>
              <a:gd name="connsiteY4" fmla="*/ 0 h 1648495"/>
              <a:gd name="connsiteX0" fmla="*/ 0 w 6864440"/>
              <a:gd name="connsiteY0" fmla="*/ 12879 h 1661374"/>
              <a:gd name="connsiteX1" fmla="*/ 6864440 w 6864440"/>
              <a:gd name="connsiteY1" fmla="*/ 0 h 1661374"/>
              <a:gd name="connsiteX2" fmla="*/ 5885645 w 6864440"/>
              <a:gd name="connsiteY2" fmla="*/ 1661374 h 1661374"/>
              <a:gd name="connsiteX3" fmla="*/ 0 w 6864440"/>
              <a:gd name="connsiteY3" fmla="*/ 1661374 h 1661374"/>
              <a:gd name="connsiteX4" fmla="*/ 0 w 6864440"/>
              <a:gd name="connsiteY4" fmla="*/ 12879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4456497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342142 w 11320937"/>
              <a:gd name="connsiteY2" fmla="*/ 1661374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0 w 11320937"/>
              <a:gd name="connsiteY0" fmla="*/ 3254 h 1661374"/>
              <a:gd name="connsiteX1" fmla="*/ 11320937 w 11320937"/>
              <a:gd name="connsiteY1" fmla="*/ 0 h 1661374"/>
              <a:gd name="connsiteX2" fmla="*/ 10736778 w 11320937"/>
              <a:gd name="connsiteY2" fmla="*/ 997231 h 1661374"/>
              <a:gd name="connsiteX3" fmla="*/ 0 w 11320937"/>
              <a:gd name="connsiteY3" fmla="*/ 1661374 h 1661374"/>
              <a:gd name="connsiteX4" fmla="*/ 0 w 11320937"/>
              <a:gd name="connsiteY4" fmla="*/ 3254 h 1661374"/>
              <a:gd name="connsiteX0" fmla="*/ 9626 w 11330563"/>
              <a:gd name="connsiteY0" fmla="*/ 3254 h 1045357"/>
              <a:gd name="connsiteX1" fmla="*/ 11330563 w 11330563"/>
              <a:gd name="connsiteY1" fmla="*/ 0 h 1045357"/>
              <a:gd name="connsiteX2" fmla="*/ 10746404 w 11330563"/>
              <a:gd name="connsiteY2" fmla="*/ 997231 h 1045357"/>
              <a:gd name="connsiteX3" fmla="*/ 0 w 11330563"/>
              <a:gd name="connsiteY3" fmla="*/ 1045357 h 1045357"/>
              <a:gd name="connsiteX4" fmla="*/ 9626 w 11330563"/>
              <a:gd name="connsiteY4" fmla="*/ 3254 h 1045357"/>
              <a:gd name="connsiteX0" fmla="*/ 19252 w 11340189"/>
              <a:gd name="connsiteY0" fmla="*/ 3254 h 1016481"/>
              <a:gd name="connsiteX1" fmla="*/ 11340189 w 11340189"/>
              <a:gd name="connsiteY1" fmla="*/ 0 h 1016481"/>
              <a:gd name="connsiteX2" fmla="*/ 10756030 w 11340189"/>
              <a:gd name="connsiteY2" fmla="*/ 997231 h 1016481"/>
              <a:gd name="connsiteX3" fmla="*/ 0 w 11340189"/>
              <a:gd name="connsiteY3" fmla="*/ 1016481 h 1016481"/>
              <a:gd name="connsiteX4" fmla="*/ 19252 w 11340189"/>
              <a:gd name="connsiteY4" fmla="*/ 3254 h 1016481"/>
              <a:gd name="connsiteX0" fmla="*/ 9627 w 11330564"/>
              <a:gd name="connsiteY0" fmla="*/ 3254 h 997231"/>
              <a:gd name="connsiteX1" fmla="*/ 11330564 w 11330564"/>
              <a:gd name="connsiteY1" fmla="*/ 0 h 997231"/>
              <a:gd name="connsiteX2" fmla="*/ 10746405 w 11330564"/>
              <a:gd name="connsiteY2" fmla="*/ 997231 h 997231"/>
              <a:gd name="connsiteX3" fmla="*/ 0 w 11330564"/>
              <a:gd name="connsiteY3" fmla="*/ 997231 h 997231"/>
              <a:gd name="connsiteX4" fmla="*/ 9627 w 11330564"/>
              <a:gd name="connsiteY4" fmla="*/ 3254 h 997231"/>
              <a:gd name="connsiteX0" fmla="*/ 67 w 11321004"/>
              <a:gd name="connsiteY0" fmla="*/ 3254 h 997231"/>
              <a:gd name="connsiteX1" fmla="*/ 11321004 w 11321004"/>
              <a:gd name="connsiteY1" fmla="*/ 0 h 997231"/>
              <a:gd name="connsiteX2" fmla="*/ 10736845 w 11321004"/>
              <a:gd name="connsiteY2" fmla="*/ 997231 h 997231"/>
              <a:gd name="connsiteX3" fmla="*/ 107398 w 11321004"/>
              <a:gd name="connsiteY3" fmla="*/ 997231 h 997231"/>
              <a:gd name="connsiteX4" fmla="*/ 67 w 11321004"/>
              <a:gd name="connsiteY4" fmla="*/ 3254 h 997231"/>
              <a:gd name="connsiteX0" fmla="*/ 522 w 11321459"/>
              <a:gd name="connsiteY0" fmla="*/ 3254 h 1002547"/>
              <a:gd name="connsiteX1" fmla="*/ 11321459 w 11321459"/>
              <a:gd name="connsiteY1" fmla="*/ 0 h 1002547"/>
              <a:gd name="connsiteX2" fmla="*/ 10737300 w 11321459"/>
              <a:gd name="connsiteY2" fmla="*/ 997231 h 1002547"/>
              <a:gd name="connsiteX3" fmla="*/ 6843 w 11321459"/>
              <a:gd name="connsiteY3" fmla="*/ 1002547 h 1002547"/>
              <a:gd name="connsiteX4" fmla="*/ 522 w 11321459"/>
              <a:gd name="connsiteY4" fmla="*/ 3254 h 1002547"/>
              <a:gd name="connsiteX0" fmla="*/ 126586 w 11314616"/>
              <a:gd name="connsiteY0" fmla="*/ 0 h 1004610"/>
              <a:gd name="connsiteX1" fmla="*/ 11314616 w 11314616"/>
              <a:gd name="connsiteY1" fmla="*/ 2063 h 1004610"/>
              <a:gd name="connsiteX2" fmla="*/ 10730457 w 11314616"/>
              <a:gd name="connsiteY2" fmla="*/ 999294 h 1004610"/>
              <a:gd name="connsiteX3" fmla="*/ 0 w 11314616"/>
              <a:gd name="connsiteY3" fmla="*/ 1004610 h 1004610"/>
              <a:gd name="connsiteX4" fmla="*/ 126586 w 11314616"/>
              <a:gd name="connsiteY4" fmla="*/ 0 h 1004610"/>
              <a:gd name="connsiteX0" fmla="*/ 823 w 11316444"/>
              <a:gd name="connsiteY0" fmla="*/ 0 h 1004610"/>
              <a:gd name="connsiteX1" fmla="*/ 11316444 w 11316444"/>
              <a:gd name="connsiteY1" fmla="*/ 2063 h 1004610"/>
              <a:gd name="connsiteX2" fmla="*/ 10732285 w 11316444"/>
              <a:gd name="connsiteY2" fmla="*/ 999294 h 1004610"/>
              <a:gd name="connsiteX3" fmla="*/ 1828 w 11316444"/>
              <a:gd name="connsiteY3" fmla="*/ 1004610 h 1004610"/>
              <a:gd name="connsiteX4" fmla="*/ 823 w 11316444"/>
              <a:gd name="connsiteY4" fmla="*/ 0 h 1004610"/>
              <a:gd name="connsiteX0" fmla="*/ 87 w 11315708"/>
              <a:gd name="connsiteY0" fmla="*/ 0 h 1004610"/>
              <a:gd name="connsiteX1" fmla="*/ 11315708 w 11315708"/>
              <a:gd name="connsiteY1" fmla="*/ 2063 h 1004610"/>
              <a:gd name="connsiteX2" fmla="*/ 10731549 w 11315708"/>
              <a:gd name="connsiteY2" fmla="*/ 999294 h 1004610"/>
              <a:gd name="connsiteX3" fmla="*/ 80836 w 11315708"/>
              <a:gd name="connsiteY3" fmla="*/ 1004610 h 1004610"/>
              <a:gd name="connsiteX4" fmla="*/ 87 w 11315708"/>
              <a:gd name="connsiteY4" fmla="*/ 0 h 1004610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735773 w 11319932"/>
              <a:gd name="connsiteY2" fmla="*/ 999294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999294"/>
              <a:gd name="connsiteX1" fmla="*/ 11319932 w 11319932"/>
              <a:gd name="connsiteY1" fmla="*/ 2063 h 999294"/>
              <a:gd name="connsiteX2" fmla="*/ 10811187 w 11319932"/>
              <a:gd name="connsiteY2" fmla="*/ 857892 h 999294"/>
              <a:gd name="connsiteX3" fmla="*/ 0 w 11319932"/>
              <a:gd name="connsiteY3" fmla="*/ 999294 h 999294"/>
              <a:gd name="connsiteX4" fmla="*/ 4311 w 11319932"/>
              <a:gd name="connsiteY4" fmla="*/ 0 h 999294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29611 h 857892"/>
              <a:gd name="connsiteX4" fmla="*/ 4311 w 11319932"/>
              <a:gd name="connsiteY4" fmla="*/ 0 h 857892"/>
              <a:gd name="connsiteX0" fmla="*/ 4311 w 11319932"/>
              <a:gd name="connsiteY0" fmla="*/ 0 h 867318"/>
              <a:gd name="connsiteX1" fmla="*/ 11319932 w 11319932"/>
              <a:gd name="connsiteY1" fmla="*/ 2063 h 867318"/>
              <a:gd name="connsiteX2" fmla="*/ 10811187 w 11319932"/>
              <a:gd name="connsiteY2" fmla="*/ 857892 h 867318"/>
              <a:gd name="connsiteX3" fmla="*/ 0 w 11319932"/>
              <a:gd name="connsiteY3" fmla="*/ 867318 h 867318"/>
              <a:gd name="connsiteX4" fmla="*/ 4311 w 11319932"/>
              <a:gd name="connsiteY4" fmla="*/ 0 h 867318"/>
              <a:gd name="connsiteX0" fmla="*/ 4311 w 11319932"/>
              <a:gd name="connsiteY0" fmla="*/ 0 h 857892"/>
              <a:gd name="connsiteX1" fmla="*/ 11319932 w 11319932"/>
              <a:gd name="connsiteY1" fmla="*/ 2063 h 857892"/>
              <a:gd name="connsiteX2" fmla="*/ 10811187 w 11319932"/>
              <a:gd name="connsiteY2" fmla="*/ 857892 h 857892"/>
              <a:gd name="connsiteX3" fmla="*/ 0 w 11319932"/>
              <a:gd name="connsiteY3" fmla="*/ 857891 h 857892"/>
              <a:gd name="connsiteX4" fmla="*/ 4311 w 11319932"/>
              <a:gd name="connsiteY4" fmla="*/ 0 h 857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9932" h="857892">
                <a:moveTo>
                  <a:pt x="4311" y="0"/>
                </a:moveTo>
                <a:lnTo>
                  <a:pt x="11319932" y="2063"/>
                </a:lnTo>
                <a:lnTo>
                  <a:pt x="10811187" y="857892"/>
                </a:lnTo>
                <a:lnTo>
                  <a:pt x="0" y="857891"/>
                </a:lnTo>
                <a:cubicBezTo>
                  <a:pt x="3209" y="510523"/>
                  <a:pt x="1102" y="347368"/>
                  <a:pt x="4311" y="0"/>
                </a:cubicBezTo>
                <a:close/>
              </a:path>
            </a:pathLst>
          </a:custGeom>
          <a:solidFill>
            <a:srgbClr val="004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733F2CE4-BA5F-DF43-B065-A545A5B180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0123" y="1549762"/>
            <a:ext cx="10545877" cy="4039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 GOES HERE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C75D345-5F4C-544B-9051-5F9EE6FBEAC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056563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3EDA33B-089E-FB43-BCB2-0E9C02182FD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76000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38D459AA-CD88-0A45-8097-89CEF1571AC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466430" y="2430463"/>
            <a:ext cx="3259137" cy="3800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Picture / graph goes here</a:t>
            </a:r>
          </a:p>
        </p:txBody>
      </p:sp>
    </p:spTree>
    <p:extLst>
      <p:ext uri="{BB962C8B-B14F-4D97-AF65-F5344CB8AC3E}">
        <p14:creationId xmlns:p14="http://schemas.microsoft.com/office/powerpoint/2010/main" val="222526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 –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068E0E5-1365-474B-8840-2C1455593A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000" y="2707989"/>
            <a:ext cx="10440000" cy="93729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4800" b="0" i="0" cap="all" spc="13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b="0" i="0">
                <a:latin typeface="Univers" panose="020B0503020202020204" pitchFamily="34" charset="0"/>
              </a:defRPr>
            </a:lvl2pPr>
            <a:lvl3pPr marL="914400" indent="0">
              <a:buNone/>
              <a:defRPr b="0" i="0">
                <a:latin typeface="Univers" panose="020B0503020202020204" pitchFamily="34" charset="0"/>
              </a:defRPr>
            </a:lvl3pPr>
            <a:lvl4pPr marL="1371600" indent="0">
              <a:buNone/>
              <a:defRPr b="0" i="0">
                <a:latin typeface="Univers" panose="020B0503020202020204" pitchFamily="34" charset="0"/>
              </a:defRPr>
            </a:lvl4pPr>
            <a:lvl5pPr marL="1828800" indent="0">
              <a:buNone/>
              <a:defRPr b="0" i="0">
                <a:latin typeface="Univers" panose="020B0503020202020204" pitchFamily="34" charset="0"/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175E47A2-5235-BE49-AE1D-EF301C6D5F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0763" y="3773348"/>
            <a:ext cx="10505237" cy="5460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TITLE</a:t>
            </a:r>
          </a:p>
        </p:txBody>
      </p:sp>
    </p:spTree>
    <p:extLst>
      <p:ext uri="{BB962C8B-B14F-4D97-AF65-F5344CB8AC3E}">
        <p14:creationId xmlns:p14="http://schemas.microsoft.com/office/powerpoint/2010/main" val="155730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4.emf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245ED5-D01E-3B43-893F-AE2F63DEBD0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600" y="0"/>
            <a:ext cx="12193200" cy="2579921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86564D-B794-7140-93CB-FC87D73E29DC}"/>
              </a:ext>
            </a:extLst>
          </p:cNvPr>
          <p:cNvCxnSpPr/>
          <p:nvPr userDrawn="1"/>
        </p:nvCxnSpPr>
        <p:spPr>
          <a:xfrm>
            <a:off x="876000" y="6359563"/>
            <a:ext cx="10440000" cy="0"/>
          </a:xfrm>
          <a:prstGeom prst="line">
            <a:avLst/>
          </a:prstGeom>
          <a:ln>
            <a:solidFill>
              <a:srgbClr val="D999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1F17378-B27B-6643-9A97-6441F1F1B4DA}"/>
              </a:ext>
            </a:extLst>
          </p:cNvPr>
          <p:cNvSpPr txBox="1"/>
          <p:nvPr userDrawn="1"/>
        </p:nvSpPr>
        <p:spPr>
          <a:xfrm>
            <a:off x="1157691" y="6487632"/>
            <a:ext cx="9876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42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Massey University  |  </a:t>
            </a:r>
            <a:r>
              <a:rPr lang="en-US" sz="1000" dirty="0" err="1">
                <a:solidFill>
                  <a:srgbClr val="0042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massey.ac.nz</a:t>
            </a:r>
            <a:r>
              <a:rPr lang="en-US" sz="1000" dirty="0">
                <a:solidFill>
                  <a:srgbClr val="0042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|  0800 MASSEY</a:t>
            </a:r>
            <a:endParaRPr lang="en-NZ" sz="1000" dirty="0">
              <a:solidFill>
                <a:srgbClr val="0042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BB19A0-1301-DE4F-B084-22ACD1FEB8A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228530" y="340688"/>
            <a:ext cx="1734939" cy="720000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D7F41D-69DF-5C45-BD44-FFE6EAB34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97306"/>
            <a:ext cx="10515600" cy="4579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559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6" r:id="rId2"/>
    <p:sldLayoutId id="2147483687" r:id="rId3"/>
    <p:sldLayoutId id="2147483692" r:id="rId4"/>
    <p:sldLayoutId id="2147483689" r:id="rId5"/>
    <p:sldLayoutId id="2147483678" r:id="rId6"/>
    <p:sldLayoutId id="2147483690" r:id="rId7"/>
    <p:sldLayoutId id="2147483691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2B8C7F-FD49-3146-92E7-60C66F12F2FD}"/>
              </a:ext>
            </a:extLst>
          </p:cNvPr>
          <p:cNvSpPr/>
          <p:nvPr userDrawn="1"/>
        </p:nvSpPr>
        <p:spPr>
          <a:xfrm>
            <a:off x="-524" y="2"/>
            <a:ext cx="12192524" cy="6858120"/>
          </a:xfrm>
          <a:prstGeom prst="rect">
            <a:avLst/>
          </a:prstGeom>
          <a:solidFill>
            <a:srgbClr val="004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FCB8989-C264-004B-A947-9F19E9DA6E14}"/>
              </a:ext>
            </a:extLst>
          </p:cNvPr>
          <p:cNvCxnSpPr/>
          <p:nvPr userDrawn="1"/>
        </p:nvCxnSpPr>
        <p:spPr>
          <a:xfrm>
            <a:off x="876000" y="6359563"/>
            <a:ext cx="10440000" cy="0"/>
          </a:xfrm>
          <a:prstGeom prst="line">
            <a:avLst/>
          </a:prstGeom>
          <a:ln>
            <a:solidFill>
              <a:srgbClr val="D999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45A6B19-F3AA-784C-9946-45F278F49183}"/>
              </a:ext>
            </a:extLst>
          </p:cNvPr>
          <p:cNvPicPr/>
          <p:nvPr userDrawn="1"/>
        </p:nvPicPr>
        <p:blipFill>
          <a:blip r:embed="rId10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3202" cy="24640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88C6A8-1CCE-074B-90D9-237BABAE6E4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228530" y="340688"/>
            <a:ext cx="1734940" cy="72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AE9FC9-3484-6C4F-AB3A-42D5ABD701B0}"/>
              </a:ext>
            </a:extLst>
          </p:cNvPr>
          <p:cNvSpPr txBox="1"/>
          <p:nvPr userDrawn="1"/>
        </p:nvSpPr>
        <p:spPr>
          <a:xfrm>
            <a:off x="1157691" y="6487632"/>
            <a:ext cx="9876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Massey University  |  massey.ac.nz  |  0800 MASSEY</a:t>
            </a:r>
            <a:endParaRPr lang="en-NZ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A50BFD0-BAA9-AD40-884C-B2F9AAC90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81740"/>
            <a:ext cx="10515600" cy="15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43A2E80A-60B7-4647-A3C5-533ACCC0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1916"/>
            <a:ext cx="10515600" cy="3214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072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12" r:id="rId7"/>
    <p:sldLayoutId id="2147483713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rychert@massey.ac.nz" TargetMode="External"/><Relationship Id="rId2" Type="http://schemas.openxmlformats.org/officeDocument/2006/relationships/hyperlink" Target="mailto:c.wilkins@massey.ac.n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C2443E-8EDD-4C4F-B82B-48D4BAB43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1031" y="1346718"/>
            <a:ext cx="10549382" cy="150948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NZ" sz="16000" b="1" cap="none" spc="0" dirty="0"/>
              <a:t>Cannabis: health and policy considerations</a:t>
            </a:r>
          </a:p>
          <a:p>
            <a:pPr>
              <a:lnSpc>
                <a:spcPct val="170000"/>
              </a:lnSpc>
            </a:pPr>
            <a:endParaRPr lang="en-NZ" sz="9600" b="1" cap="none" spc="0" dirty="0"/>
          </a:p>
          <a:p>
            <a:pPr>
              <a:lnSpc>
                <a:spcPct val="170000"/>
              </a:lnSpc>
            </a:pPr>
            <a:endParaRPr lang="en-NZ" sz="9600" b="1" cap="none" spc="0" dirty="0"/>
          </a:p>
          <a:p>
            <a:pPr>
              <a:lnSpc>
                <a:spcPct val="170000"/>
              </a:lnSpc>
            </a:pPr>
            <a:br>
              <a:rPr lang="en-NZ" sz="7400" dirty="0"/>
            </a:br>
            <a:endParaRPr lang="en-NZ" sz="7400" i="1" cap="none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5C35-192E-1F47-AC86-FF5080CEF0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1031" y="3663835"/>
            <a:ext cx="10889937" cy="1509488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Chris Wilkins </a:t>
            </a:r>
            <a:r>
              <a:rPr lang="en-US" sz="2600" dirty="0">
                <a:hlinkClick r:id="rId2"/>
              </a:rPr>
              <a:t>c.wilkins@massey.ac.nz</a:t>
            </a:r>
            <a:endParaRPr lang="en-US" sz="2600" dirty="0"/>
          </a:p>
          <a:p>
            <a:r>
              <a:rPr lang="en-US" sz="2600" dirty="0"/>
              <a:t>Marta Rychert </a:t>
            </a:r>
            <a:r>
              <a:rPr lang="en-US" sz="2600" dirty="0">
                <a:hlinkClick r:id="rId3"/>
              </a:rPr>
              <a:t>m.rychert@massey.ac.nz</a:t>
            </a:r>
            <a:r>
              <a:rPr lang="en-US" sz="2600" dirty="0"/>
              <a:t> </a:t>
            </a:r>
          </a:p>
          <a:p>
            <a:endParaRPr lang="en-US" sz="2000" i="1" dirty="0"/>
          </a:p>
          <a:p>
            <a:r>
              <a:rPr lang="en-US" sz="2000" i="1" dirty="0"/>
              <a:t>Shore &amp; </a:t>
            </a:r>
            <a:r>
              <a:rPr lang="en-US" sz="2000" i="1" dirty="0" err="1"/>
              <a:t>Whāriki</a:t>
            </a:r>
            <a:r>
              <a:rPr lang="en-US" sz="2000" i="1" dirty="0"/>
              <a:t> Research Centre</a:t>
            </a:r>
            <a:br>
              <a:rPr lang="en-US" sz="2000" i="1" dirty="0"/>
            </a:br>
            <a:r>
              <a:rPr lang="en-US" sz="2000" i="1" dirty="0"/>
              <a:t>College of Health, Massey University</a:t>
            </a:r>
          </a:p>
          <a:p>
            <a:endParaRPr lang="en-US" sz="2000" i="1" dirty="0"/>
          </a:p>
          <a:p>
            <a:endParaRPr lang="en-US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9928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4BD652-1D7B-4A62-8C89-447D581CD0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664BE-7565-47CE-9FD4-0AC382CE92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8930" y="1262255"/>
            <a:ext cx="10545877" cy="403910"/>
          </a:xfrm>
        </p:spPr>
        <p:txBody>
          <a:bodyPr/>
          <a:lstStyle/>
          <a:p>
            <a:r>
              <a:rPr lang="en-NZ" b="1" dirty="0"/>
              <a:t>Decision making criteria and trade-offs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0C3314-181B-4BD3-9005-7E650F0B160D}"/>
              </a:ext>
            </a:extLst>
          </p:cNvPr>
          <p:cNvPicPr>
            <a:picLocks noGrp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881668" y="1906114"/>
            <a:ext cx="8982316" cy="414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56E1B4-20E9-4D4F-9531-2FB7EFE6E5B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NZ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DEB42FB-84B2-4D1A-BF6D-06E3494BEA1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397732261"/>
              </p:ext>
            </p:extLst>
          </p:nvPr>
        </p:nvGraphicFramePr>
        <p:xfrm>
          <a:off x="1528696" y="1963976"/>
          <a:ext cx="5893509" cy="378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888">
                  <a:extLst>
                    <a:ext uri="{9D8B030D-6E8A-4147-A177-3AD203B41FA5}">
                      <a16:colId xmlns:a16="http://schemas.microsoft.com/office/drawing/2014/main" val="2813966817"/>
                    </a:ext>
                  </a:extLst>
                </a:gridCol>
                <a:gridCol w="1906621">
                  <a:extLst>
                    <a:ext uri="{9D8B030D-6E8A-4147-A177-3AD203B41FA5}">
                      <a16:colId xmlns:a16="http://schemas.microsoft.com/office/drawing/2014/main" val="2071077283"/>
                    </a:ext>
                  </a:extLst>
                </a:gridCol>
              </a:tblGrid>
              <a:tr h="630761">
                <a:tc>
                  <a:txBody>
                    <a:bodyPr/>
                    <a:lstStyle/>
                    <a:p>
                      <a:r>
                        <a:rPr lang="en-NZ" dirty="0"/>
                        <a:t>Policy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Relative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195349"/>
                  </a:ext>
                </a:extLst>
              </a:tr>
              <a:tr h="630761">
                <a:tc>
                  <a:txBody>
                    <a:bodyPr/>
                    <a:lstStyle/>
                    <a:p>
                      <a:r>
                        <a:rPr lang="en-NZ" dirty="0"/>
                        <a:t>Health and social harm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064000"/>
                  </a:ext>
                </a:extLst>
              </a:tr>
              <a:tr h="630761">
                <a:tc>
                  <a:txBody>
                    <a:bodyPr/>
                    <a:lstStyle/>
                    <a:p>
                      <a:r>
                        <a:rPr lang="en-NZ" dirty="0"/>
                        <a:t>Reduction in arrests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89517"/>
                  </a:ext>
                </a:extLst>
              </a:tr>
              <a:tr h="630761">
                <a:tc>
                  <a:txBody>
                    <a:bodyPr/>
                    <a:lstStyle/>
                    <a:p>
                      <a:r>
                        <a:rPr lang="en-NZ" dirty="0"/>
                        <a:t>Reduction in black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45307"/>
                  </a:ext>
                </a:extLst>
              </a:tr>
              <a:tr h="630761">
                <a:tc>
                  <a:txBody>
                    <a:bodyPr/>
                    <a:lstStyle/>
                    <a:p>
                      <a:r>
                        <a:rPr lang="en-NZ" dirty="0"/>
                        <a:t>Expand treatment &amp; prevention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584709"/>
                  </a:ext>
                </a:extLst>
              </a:tr>
              <a:tr h="630761">
                <a:tc>
                  <a:txBody>
                    <a:bodyPr/>
                    <a:lstStyle/>
                    <a:p>
                      <a:r>
                        <a:rPr lang="en-NZ" dirty="0"/>
                        <a:t>Tax and employment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260998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1D511-46DB-4931-9576-B61D0334AE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9938" y="1299064"/>
            <a:ext cx="10545877" cy="403910"/>
          </a:xfrm>
        </p:spPr>
        <p:txBody>
          <a:bodyPr/>
          <a:lstStyle/>
          <a:p>
            <a:r>
              <a:rPr lang="en-NZ" b="1" dirty="0"/>
              <a:t>What outcomes are most valued in cannabis policy</a:t>
            </a:r>
          </a:p>
        </p:txBody>
      </p:sp>
    </p:spTree>
    <p:extLst>
      <p:ext uri="{BB962C8B-B14F-4D97-AF65-F5344CB8AC3E}">
        <p14:creationId xmlns:p14="http://schemas.microsoft.com/office/powerpoint/2010/main" val="37000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>
          <a:xfrm>
            <a:off x="9144870" y="2054631"/>
            <a:ext cx="3470714" cy="4149198"/>
          </a:xfrm>
        </p:spPr>
        <p:txBody>
          <a:bodyPr/>
          <a:lstStyle/>
          <a:p>
            <a:r>
              <a:rPr lang="en-NZ" b="1" dirty="0"/>
              <a:t>Light regulation (</a:t>
            </a:r>
            <a:r>
              <a:rPr lang="en-NZ" b="1" i="1" dirty="0"/>
              <a:t>like alcohol</a:t>
            </a:r>
            <a:r>
              <a:rPr lang="en-NZ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Tax revenue ($150M)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Health harm ($1.6B)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Black market ($150M)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Less arrests (2,000)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Treatment (60% demand)</a:t>
            </a:r>
          </a:p>
          <a:p>
            <a:r>
              <a:rPr lang="en-NZ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126970" y="1981374"/>
            <a:ext cx="3259137" cy="4149198"/>
          </a:xfrm>
        </p:spPr>
        <p:txBody>
          <a:bodyPr/>
          <a:lstStyle/>
          <a:p>
            <a:r>
              <a:rPr lang="en-NZ" b="1" dirty="0"/>
              <a:t>Prohibition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No tax revenue ($0M)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Health harm ($1.3B)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Black market ($500M)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Arrests (10,500)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Treatment (50% demand)</a:t>
            </a:r>
          </a:p>
          <a:p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5885733" y="2004683"/>
            <a:ext cx="3259137" cy="4149198"/>
          </a:xfrm>
        </p:spPr>
        <p:txBody>
          <a:bodyPr/>
          <a:lstStyle/>
          <a:p>
            <a:r>
              <a:rPr lang="en-NZ" b="1" dirty="0"/>
              <a:t>Strict regulation (like tobacco)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Tax revenue ($250M)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Health harm ($1.4B)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Black market ($250M)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Same arrests (5,000)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Treatment (70% demand)</a:t>
            </a:r>
          </a:p>
          <a:p>
            <a:endParaRPr lang="en-N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7246" y="1262254"/>
            <a:ext cx="10545877" cy="403910"/>
          </a:xfrm>
        </p:spPr>
        <p:txBody>
          <a:bodyPr/>
          <a:lstStyle/>
          <a:p>
            <a:r>
              <a:rPr lang="en-NZ" b="1" dirty="0"/>
              <a:t>Four alternative cannabis policy pathways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775C59D-74C0-4E3F-AE3A-B46EF71E474B}"/>
              </a:ext>
            </a:extLst>
          </p:cNvPr>
          <p:cNvSpPr txBox="1">
            <a:spLocks/>
          </p:cNvSpPr>
          <p:nvPr/>
        </p:nvSpPr>
        <p:spPr>
          <a:xfrm>
            <a:off x="2901218" y="1984704"/>
            <a:ext cx="3259137" cy="4149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b="1" dirty="0"/>
              <a:t>Government monopoly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Tax revenue ($350M)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Health harm ($1.2B)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Black market ($300M)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Arrests (5,000)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Treatment (80% demand)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07354427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Massey">
  <a:themeElements>
    <a:clrScheme name="Massey">
      <a:dk1>
        <a:srgbClr val="054A88"/>
      </a:dk1>
      <a:lt1>
        <a:srgbClr val="FFFFFF"/>
      </a:lt1>
      <a:dk2>
        <a:srgbClr val="054A88"/>
      </a:dk2>
      <a:lt2>
        <a:srgbClr val="AFB8BF"/>
      </a:lt2>
      <a:accent1>
        <a:srgbClr val="054A88"/>
      </a:accent1>
      <a:accent2>
        <a:srgbClr val="DBA243"/>
      </a:accent2>
      <a:accent3>
        <a:srgbClr val="AFB8BF"/>
      </a:accent3>
      <a:accent4>
        <a:srgbClr val="E5903C"/>
      </a:accent4>
      <a:accent5>
        <a:srgbClr val="B4BA42"/>
      </a:accent5>
      <a:accent6>
        <a:srgbClr val="466E8B"/>
      </a:accent6>
      <a:hlink>
        <a:srgbClr val="DBA243"/>
      </a:hlink>
      <a:folHlink>
        <a:srgbClr val="E5903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sey Blue">
  <a:themeElements>
    <a:clrScheme name="Massey">
      <a:dk1>
        <a:srgbClr val="054A88"/>
      </a:dk1>
      <a:lt1>
        <a:srgbClr val="FFFFFF"/>
      </a:lt1>
      <a:dk2>
        <a:srgbClr val="054A88"/>
      </a:dk2>
      <a:lt2>
        <a:srgbClr val="AFB8BF"/>
      </a:lt2>
      <a:accent1>
        <a:srgbClr val="054A88"/>
      </a:accent1>
      <a:accent2>
        <a:srgbClr val="DBA243"/>
      </a:accent2>
      <a:accent3>
        <a:srgbClr val="AFB8BF"/>
      </a:accent3>
      <a:accent4>
        <a:srgbClr val="E5903C"/>
      </a:accent4>
      <a:accent5>
        <a:srgbClr val="B4BA42"/>
      </a:accent5>
      <a:accent6>
        <a:srgbClr val="466E8B"/>
      </a:accent6>
      <a:hlink>
        <a:srgbClr val="DBA243"/>
      </a:hlink>
      <a:folHlink>
        <a:srgbClr val="E5903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mmittee Transcript Document" ma:contentTypeID="0x010100A6113086DC73B842B7D060591F1D1F2D020200C0720D9A5485ED45ADC2FF5EDE309FA7" ma:contentTypeVersion="36" ma:contentTypeDescription="Create a new document." ma:contentTypeScope="" ma:versionID="e52877d7feab36bfeddb7f8cc9f5d553">
  <xsd:schema xmlns:xsd="http://www.w3.org/2001/XMLSchema" xmlns:xs="http://www.w3.org/2001/XMLSchema" xmlns:p="http://schemas.microsoft.com/office/2006/metadata/properties" xmlns:ns2="46c61757-ad04-49d5-a16a-4020ae46aeb3" xmlns:ns3="c35bed46-8fc3-45b8-8dd6-aacfd9839516" targetNamespace="http://schemas.microsoft.com/office/2006/metadata/properties" ma:root="true" ma:fieldsID="5fb501309d8927c6d13cd514116a9ed7" ns2:_="" ns3:_="">
    <xsd:import namespace="46c61757-ad04-49d5-a16a-4020ae46aeb3"/>
    <xsd:import namespace="c35bed46-8fc3-45b8-8dd6-aacfd9839516"/>
    <xsd:element name="properties">
      <xsd:complexType>
        <xsd:sequence>
          <xsd:element name="documentManagement">
            <xsd:complexType>
              <xsd:all>
                <xsd:element ref="ns2:Business_x005f_x0020_Identifier" minOccurs="0"/>
                <xsd:element ref="ns2:m3eeb9610e9c4640880ac1fecc69d01a" minOccurs="0"/>
                <xsd:element ref="ns2:TaxCatchAll" minOccurs="0"/>
                <xsd:element ref="ns2:TaxCatchAllLabel" minOccurs="0"/>
                <xsd:element ref="ns2:Committee_x0020_Start_x0020_Date" minOccurs="0"/>
                <xsd:element ref="ns2:Committee_x0020_End_x0020_Date" minOccurs="0"/>
                <xsd:element ref="ns2:DocumentKey" minOccurs="0"/>
                <xsd:element ref="ns2:PublishStatus" minOccurs="0"/>
                <xsd:element ref="ns2:Committee_x0020_Inquiry_x0020_Start_x0020_Date" minOccurs="0"/>
                <xsd:element ref="ns2:Committee_x0020_Inquiry_x0020_End_x0020_Date" minOccurs="0"/>
                <xsd:element ref="ns3:MemberTaxHTField0" minOccurs="0"/>
                <xsd:element ref="ns2:Witness_x005f_x0020_Id" minOccurs="0"/>
                <xsd:element ref="ns2:g6a0eebaf0724e87b07e787b0a6687af" minOccurs="0"/>
                <xsd:element ref="ns2:a559cadfb9a242f5b73f63650095a147" minOccurs="0"/>
                <xsd:element ref="ns2:pf0be3ffd4e84049b08b651cf27bfd3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61757-ad04-49d5-a16a-4020ae46aeb3" elementFormDefault="qualified">
    <xsd:import namespace="http://schemas.microsoft.com/office/2006/documentManagement/types"/>
    <xsd:import namespace="http://schemas.microsoft.com/office/infopath/2007/PartnerControls"/>
    <xsd:element name="Business_x005f_x0020_Identifier" ma:index="8" nillable="true" ma:displayName="Business Identifier" ma:indexed="true" ma:internalName="Business_x0020_Identifier" ma:readOnly="false">
      <xsd:simpleType>
        <xsd:restriction base="dms:Text"/>
      </xsd:simpleType>
    </xsd:element>
    <xsd:element name="m3eeb9610e9c4640880ac1fecc69d01a" ma:index="9" nillable="true" ma:taxonomy="true" ma:internalName="m3eeb9610e9c4640880ac1fecc69d01a" ma:taxonomyFieldName="House" ma:displayName="House" ma:indexed="true" ma:fieldId="{63eeb961-0e9c-4640-880a-c1fecc69d01a}" ma:sspId="64323c1c-cbf1-4b15-a593-91e189a21d22" ma:termSetId="57944e1a-04b1-4712-99d3-3d76444853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4609796-0e07-4ed4-af15-6fdaafe780e0}" ma:internalName="TaxCatchAll" ma:showField="CatchAllData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4609796-0e07-4ed4-af15-6fdaafe780e0}" ma:internalName="TaxCatchAllLabel" ma:readOnly="true" ma:showField="CatchAllDataLabel" ma:web="c35bed46-8fc3-45b8-8dd6-aacfd98395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ommittee_x0020_Start_x0020_Date" ma:index="13" nillable="true" ma:displayName="Committee Start Date" ma:format="DateOnly" ma:indexed="true" ma:internalName="Committee_x0020_Start_x0020_Date">
      <xsd:simpleType>
        <xsd:restriction base="dms:DateTime"/>
      </xsd:simpleType>
    </xsd:element>
    <xsd:element name="Committee_x0020_End_x0020_Date" ma:index="14" nillable="true" ma:displayName="Committee End Date" ma:format="DateOnly" ma:indexed="true" ma:internalName="Committee_x0020_End_x0020_Date">
      <xsd:simpleType>
        <xsd:restriction base="dms:DateTime"/>
      </xsd:simpleType>
    </xsd:element>
    <xsd:element name="DocumentKey" ma:index="15" nillable="true" ma:displayName="Document Key" ma:indexed="true" ma:internalName="DocumentKey">
      <xsd:simpleType>
        <xsd:restriction base="dms:Choice">
          <xsd:enumeration value="thumbnail"/>
          <xsd:enumeration value="photo"/>
          <xsd:enumeration value="attachment"/>
          <xsd:enumeration value="inaugural-speech"/>
          <xsd:enumeration value="digests"/>
          <xsd:enumeration value="minute-extracts"/>
          <xsd:enumeration value="introductory-document"/>
          <xsd:enumeration value="resolution-document"/>
          <xsd:enumeration value="terms-of-reference"/>
          <xsd:enumeration value="submissions"/>
          <xsd:enumeration value="transcripts"/>
          <xsd:enumeration value="schedule"/>
          <xsd:enumeration value="witness-transcripts"/>
          <xsd:enumeration value="reports-and-gov-responses"/>
          <xsd:enumeration value="other-documents"/>
          <xsd:enumeration value="attachments"/>
          <xsd:enumeration value="proof"/>
          <xsd:enumeration value="revised"/>
          <xsd:enumeration value="corrected"/>
          <xsd:enumeration value="question"/>
          <xsd:enumeration value="answer"/>
          <xsd:enumeration value="tabled-document"/>
          <xsd:enumeration value="not-tabled-document-la"/>
          <xsd:enumeration value="not-tabled-document-lc"/>
          <xsd:enumeration value="not-tabled-document-dispute"/>
          <xsd:enumeration value="petition-response"/>
        </xsd:restriction>
      </xsd:simpleType>
    </xsd:element>
    <xsd:element name="PublishStatus" ma:index="16" nillable="true" ma:displayName="Publish Status" ma:internalName="PublishStatus">
      <xsd:simpleType>
        <xsd:restriction base="dms:Choice">
          <xsd:enumeration value="Draft"/>
          <xsd:enumeration value="Published"/>
        </xsd:restriction>
      </xsd:simpleType>
    </xsd:element>
    <xsd:element name="Committee_x0020_Inquiry_x0020_Start_x0020_Date" ma:index="17" nillable="true" ma:displayName="Committee Inquiry Start Date" ma:format="DateOnly" ma:indexed="true" ma:internalName="Committee_x0020_Inquiry_x0020_Start_x0020_Date">
      <xsd:simpleType>
        <xsd:restriction base="dms:DateTime"/>
      </xsd:simpleType>
    </xsd:element>
    <xsd:element name="Committee_x0020_Inquiry_x0020_End_x0020_Date" ma:index="18" nillable="true" ma:displayName="Committee Inquiry End Date" ma:format="DateOnly" ma:indexed="true" ma:internalName="Committee_x0020_Inquiry_x0020_End_x0020_Date">
      <xsd:simpleType>
        <xsd:restriction base="dms:DateTime"/>
      </xsd:simpleType>
    </xsd:element>
    <xsd:element name="Witness_x005f_x0020_Id" ma:index="21" nillable="true" ma:displayName="Witness Id" ma:internalName="Witness_x0020_Id">
      <xsd:simpleType>
        <xsd:restriction base="dms:Text"/>
      </xsd:simpleType>
    </xsd:element>
    <xsd:element name="g6a0eebaf0724e87b07e787b0a6687af" ma:index="22" nillable="true" ma:taxonomy="true" ma:internalName="g6a0eebaf0724e87b07e787b0a6687af" ma:taxonomyFieldName="Committee" ma:displayName="Committee" ma:indexed="true" ma:fieldId="{06a0eeba-f072-4e87-b07e-787b0a6687af}" ma:sspId="64323c1c-cbf1-4b15-a593-91e189a21d22" ma:termSetId="b4046d15-f576-48c6-ad5e-8cba09d6ea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59cadfb9a242f5b73f63650095a147" ma:index="24" nillable="true" ma:taxonomy="true" ma:internalName="a559cadfb9a242f5b73f63650095a147" ma:taxonomyFieldName="Committee_x0020_Type" ma:displayName="Committee Type" ma:indexed="true" ma:fieldId="{a559cadf-b9a2-42f5-b73f-63650095a147}" ma:sspId="64323c1c-cbf1-4b15-a593-91e189a21d22" ma:termSetId="09e68001-ef80-4fd0-87ea-36e067212e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0be3ffd4e84049b08b651cf27bfd30" ma:index="26" nillable="true" ma:taxonomy="true" ma:internalName="pf0be3ffd4e84049b08b651cf27bfd30" ma:taxonomyFieldName="Committee_x0020_Inquiry" ma:displayName="Committee Inquiry" ma:indexed="true" ma:fieldId="{9f0be3ff-d4e8-4049-b08b-651cf27bfd30}" ma:sspId="64323c1c-cbf1-4b15-a593-91e189a21d22" ma:termSetId="fd240bf8-7a44-4aff-9475-1a702056b2b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bed46-8fc3-45b8-8dd6-aacfd9839516" elementFormDefault="qualified">
    <xsd:import namespace="http://schemas.microsoft.com/office/2006/documentManagement/types"/>
    <xsd:import namespace="http://schemas.microsoft.com/office/infopath/2007/PartnerControls"/>
    <xsd:element name="MemberTaxHTField0" ma:index="19" nillable="true" ma:taxonomy="true" ma:internalName="MemberTaxHTField0" ma:taxonomyFieldName="Hansard_x0020_Member" ma:displayName="Member" ma:default="" ma:fieldId="{c9fb69e6-177b-49ec-8627-96a823362ebd}" ma:taxonomyMulti="true" ma:sspId="64323c1c-cbf1-4b15-a593-91e189a21d22" ma:termSetId="5f9a1aad-f9d3-47b9-8812-cebc1c537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5f_x0020_Identifier xmlns="46c61757-ad04-49d5-a16a-4020ae46aeb3">1407</Business_x005f_x0020_Identifier>
    <Witness_x005f_x0020_Id xmlns="46c61757-ad04-49d5-a16a-4020ae46aeb3">2853,2854,2856</Witness_x005f_x0020_Id>
    <Committee_x0020_Start_x0020_Date xmlns="46c61757-ad04-49d5-a16a-4020ae46aeb3">2011-02-08T00:00:00+00:00</Committee_x0020_Start_x0020_Date>
    <PublishStatus xmlns="46c61757-ad04-49d5-a16a-4020ae46aeb3">Published</PublishStatus>
    <Committee_x0020_End_x0020_Date xmlns="46c61757-ad04-49d5-a16a-4020ae46aeb3" xsi:nil="true"/>
    <a559cadfb9a242f5b73f63650095a147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Standing</TermName>
          <TermId xmlns="http://schemas.microsoft.com/office/infopath/2007/PartnerControls">c6eac104-10be-430c-9143-8ced1c7c473c</TermId>
        </TermInfo>
      </Terms>
    </a559cadfb9a242f5b73f63650095a147>
    <g6a0eebaf0724e87b07e787b0a6687af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 Legal and Social Issues Committee</TermName>
          <TermId xmlns="http://schemas.microsoft.com/office/infopath/2007/PartnerControls">6dfd0079-43dc-4beb-a803-c5397f518775</TermId>
        </TermInfo>
      </Terms>
    </g6a0eebaf0724e87b07e787b0a6687af>
    <m3eeb9610e9c4640880ac1fecc69d01a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Council</TermName>
          <TermId xmlns="http://schemas.microsoft.com/office/infopath/2007/PartnerControls">6c85d7f4-b2da-4436-92e1-7df20d4cb55e</TermId>
        </TermInfo>
      </Terms>
    </m3eeb9610e9c4640880ac1fecc69d01a>
    <Committee_x0020_Inquiry_x0020_Start_x0020_Date xmlns="46c61757-ad04-49d5-a16a-4020ae46aeb3">2019-06-14T00:00:00+00:00</Committee_x0020_Inquiry_x0020_Start_x0020_Date>
    <Committee_x0020_Inquiry_x0020_End_x0020_Date xmlns="46c61757-ad04-49d5-a16a-4020ae46aeb3">2022-10-01T00:00:00+00:00</Committee_x0020_Inquiry_x0020_End_x0020_Date>
    <TaxCatchAll xmlns="46c61757-ad04-49d5-a16a-4020ae46aeb3">
      <Value>82</Value>
      <Value>60</Value>
      <Value>78</Value>
      <Value>1</Value>
    </TaxCatchAll>
    <pf0be3ffd4e84049b08b651cf27bfd30 xmlns="46c61757-ad04-49d5-a16a-4020ae46ae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Inquiry into the use of cannabis in Victoria</TermName>
          <TermId xmlns="http://schemas.microsoft.com/office/infopath/2007/PartnerControls">dc35037b-c3f8-4e25-ad05-d6fe9b13e46d</TermId>
        </TermInfo>
      </Terms>
    </pf0be3ffd4e84049b08b651cf27bfd30>
    <DocumentKey xmlns="46c61757-ad04-49d5-a16a-4020ae46aeb3">witness-transcripts</DocumentKey>
    <MemberTaxHTField0 xmlns="c35bed46-8fc3-45b8-8dd6-aacfd9839516">
      <Terms xmlns="http://schemas.microsoft.com/office/infopath/2007/PartnerControls"/>
    </MemberTaxHTField0>
    <_dlc_DocId xmlns="c35bed46-8fc3-45b8-8dd6-aacfd9839516">NCSA7WS2RPFT-1476523702-1849</_dlc_DocId>
    <_dlc_DocIdUrl xmlns="c35bed46-8fc3-45b8-8dd6-aacfd9839516">
      <Url>https://pims-docs.parliament.vic.gov.au/lcdocs/_layouts/15/DocIdRedir.aspx?ID=NCSA7WS2RPFT-1476523702-1849</Url>
      <Description>NCSA7WS2RPFT-1476523702-1849</Description>
    </_dlc_DocIdUrl>
  </documentManagement>
</p:properties>
</file>

<file path=customXml/item4.xml><?xml version="1.0" encoding="utf-8"?>
<?mso-contentType ?>
<SharedContentType xmlns="Microsoft.SharePoint.Taxonomy.ContentTypeSync" SourceId="64323c1c-cbf1-4b15-a593-91e189a21d22" ContentTypeId="0x010100A6113086DC73B842B7D060591F1D1F2D0202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B4DA164-7A34-47F9-9324-7144A5B487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6789EE-455E-45BF-814A-E87F8EAD857B}"/>
</file>

<file path=customXml/itemProps3.xml><?xml version="1.0" encoding="utf-8"?>
<ds:datastoreItem xmlns:ds="http://schemas.openxmlformats.org/officeDocument/2006/customXml" ds:itemID="{3623C64C-3326-4985-A69F-59CBFFCA904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82f10e2-ab96-4ddb-a54c-080c449a67cc"/>
    <ds:schemaRef ds:uri="7f4c541b-c927-447b-9d62-61ab7948378a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0363B140-3708-44A0-A376-D64D2AA7838E}"/>
</file>

<file path=customXml/itemProps5.xml><?xml version="1.0" encoding="utf-8"?>
<ds:datastoreItem xmlns:ds="http://schemas.openxmlformats.org/officeDocument/2006/customXml" ds:itemID="{7F5CF787-9F96-4634-83CC-8A9E782B6EE2}"/>
</file>

<file path=docProps/app.xml><?xml version="1.0" encoding="utf-8"?>
<Properties xmlns="http://schemas.openxmlformats.org/officeDocument/2006/extended-properties" xmlns:vt="http://schemas.openxmlformats.org/officeDocument/2006/docPropsVTypes">
  <TotalTime>6963</TotalTime>
  <Words>202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Univers</vt:lpstr>
      <vt:lpstr>White Massey</vt:lpstr>
      <vt:lpstr>Massey Blue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Rychert, Marta</dc:creator>
  <cp:lastModifiedBy>Caitlin Connally</cp:lastModifiedBy>
  <cp:revision>115</cp:revision>
  <cp:lastPrinted>2021-04-21T02:21:39Z</cp:lastPrinted>
  <dcterms:created xsi:type="dcterms:W3CDTF">2020-08-03T00:59:07Z</dcterms:created>
  <dcterms:modified xsi:type="dcterms:W3CDTF">2021-04-22T22:48:05Z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0x010100A6113086DC73B842B7D060591F1D1F2D020200C0720D9A5485ED45ADC2FF5EDE309FA7</vt:lpwstr>
  </property>
  <property fmtid="{D5CDD505-2E9C-101B-9397-08002B2CF9AE}" pid="3" name="Order">
    <vt:r8>2217400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Hansard Member">
    <vt:lpwstr/>
  </property>
  <property fmtid="{D5CDD505-2E9C-101B-9397-08002B2CF9AE}" pid="10" name="Committee Inquiry">
    <vt:lpwstr>78;#Inquiry into the use of cannabis in Victoria|dc35037b-c3f8-4e25-ad05-d6fe9b13e46d</vt:lpwstr>
  </property>
  <property fmtid="{D5CDD505-2E9C-101B-9397-08002B2CF9AE}" pid="11" name="House">
    <vt:lpwstr>1;#Legislative Council|6c85d7f4-b2da-4436-92e1-7df20d4cb55e</vt:lpwstr>
  </property>
  <property fmtid="{D5CDD505-2E9C-101B-9397-08002B2CF9AE}" pid="12" name="Committee">
    <vt:lpwstr>60;#Legislative Council Legal and Social Issues Committee|6dfd0079-43dc-4beb-a803-c5397f518775</vt:lpwstr>
  </property>
  <property fmtid="{D5CDD505-2E9C-101B-9397-08002B2CF9AE}" pid="13" name="Committee Type">
    <vt:lpwstr>82;#Standing|c6eac104-10be-430c-9143-8ced1c7c473c</vt:lpwstr>
  </property>
  <property fmtid="{D5CDD505-2E9C-101B-9397-08002B2CF9AE}" pid="14" name="_dlc_DocIdItemGuid">
    <vt:lpwstr>39334e63-260d-4d5e-bb69-237c3ef228cf</vt:lpwstr>
  </property>
  <property fmtid="{D5CDD505-2E9C-101B-9397-08002B2CF9AE}" pid="15" name="_docset_NoMedatataSyncRequired">
    <vt:lpwstr>False</vt:lpwstr>
  </property>
</Properties>
</file>