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5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418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829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569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415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1080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1506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7423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3623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884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72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468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519E6A-CBA1-49AF-A68B-449293A7DE87}" type="datetimeFigureOut">
              <a:rPr lang="en-AU" smtClean="0"/>
              <a:t>21/02/2025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58F149-688D-4CCD-9CDF-D31899638D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484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A logo of a ship&#10;&#10;AI-generated content may be incorrect.">
            <a:extLst>
              <a:ext uri="{FF2B5EF4-FFF2-40B4-BE49-F238E27FC236}">
                <a16:creationId xmlns:a16="http://schemas.microsoft.com/office/drawing/2014/main" id="{211CBA82-4874-1A7F-6F63-07A2981AC3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83" y="557784"/>
            <a:ext cx="1996178" cy="189280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BF1AC-F21D-A769-7AEC-B95D42ADAB2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423160" y="658368"/>
            <a:ext cx="6355080" cy="5678424"/>
          </a:xfrm>
        </p:spPr>
        <p:txBody>
          <a:bodyPr anchor="t">
            <a:normAutofit/>
          </a:bodyPr>
          <a:lstStyle/>
          <a:p>
            <a:pPr>
              <a:buClr>
                <a:srgbClr val="FF0000"/>
              </a:buClr>
            </a:pPr>
            <a:r>
              <a:rPr lang="en-AU" sz="2000" dirty="0"/>
              <a:t> Established in 1966; 140+ members; focus on environment and planning issues for full time residents, part time residents, visitors and campers</a:t>
            </a:r>
          </a:p>
          <a:p>
            <a:pPr>
              <a:buClr>
                <a:srgbClr val="FF0000"/>
              </a:buClr>
            </a:pPr>
            <a:endParaRPr lang="en-AU" sz="2000" dirty="0"/>
          </a:p>
          <a:p>
            <a:pPr>
              <a:buClr>
                <a:srgbClr val="FF0000"/>
              </a:buClr>
            </a:pPr>
            <a:r>
              <a:rPr lang="en-AU" sz="2000" dirty="0"/>
              <a:t>Working in collaboration with Committee for Lorne (established 2012, 9 members) </a:t>
            </a:r>
          </a:p>
          <a:p>
            <a:pPr>
              <a:buClr>
                <a:srgbClr val="FF0000"/>
              </a:buClr>
            </a:pPr>
            <a:endParaRPr lang="en-AU" sz="2000" dirty="0"/>
          </a:p>
          <a:p>
            <a:pPr>
              <a:buClr>
                <a:srgbClr val="FF0000"/>
              </a:buClr>
            </a:pPr>
            <a:r>
              <a:rPr lang="en-AU" sz="2000" i="1" dirty="0"/>
              <a:t>Accommodating Lorne’s Future </a:t>
            </a:r>
            <a:r>
              <a:rPr lang="en-AU" sz="2000" dirty="0"/>
              <a:t>Report (2022) mostly investigated options for new builds on land outside of town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en-AU" sz="2000" dirty="0"/>
              <a:t>	+ community webinars in 2023</a:t>
            </a:r>
          </a:p>
          <a:p>
            <a:pPr marL="0" indent="0">
              <a:buClr>
                <a:srgbClr val="FF0000"/>
              </a:buClr>
              <a:buNone/>
            </a:pPr>
            <a:endParaRPr lang="en-AU" sz="2000" dirty="0"/>
          </a:p>
          <a:p>
            <a:pPr>
              <a:buClr>
                <a:srgbClr val="FF0000"/>
              </a:buClr>
            </a:pPr>
            <a:r>
              <a:rPr lang="en-AU" sz="2000" dirty="0"/>
              <a:t>Bushfire Royal Commission recommendations now demand solutions inside the town boundaries</a:t>
            </a:r>
          </a:p>
          <a:p>
            <a:pPr marL="0" indent="0">
              <a:buNone/>
            </a:pPr>
            <a:endParaRPr lang="en-AU" sz="1500" dirty="0"/>
          </a:p>
          <a:p>
            <a:endParaRPr lang="en-AU" sz="15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EBF5DB-7E0B-10F4-3DF3-8B4124FC8EC6}"/>
              </a:ext>
            </a:extLst>
          </p:cNvPr>
          <p:cNvSpPr txBox="1"/>
          <p:nvPr/>
        </p:nvSpPr>
        <p:spPr>
          <a:xfrm>
            <a:off x="491501" y="2713419"/>
            <a:ext cx="1532541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350" dirty="0">
                <a:solidFill>
                  <a:srgbClr val="FF0000"/>
                </a:solidFill>
              </a:rPr>
              <a:t>Lorne = 1327 pop</a:t>
            </a:r>
          </a:p>
          <a:p>
            <a:r>
              <a:rPr lang="en-AU" sz="1350" dirty="0">
                <a:solidFill>
                  <a:srgbClr val="FF0000"/>
                </a:solidFill>
              </a:rPr>
              <a:t>swells to 20,000 mid summer</a:t>
            </a:r>
          </a:p>
        </p:txBody>
      </p:sp>
    </p:spTree>
    <p:extLst>
      <p:ext uri="{BB962C8B-B14F-4D97-AF65-F5344CB8AC3E}">
        <p14:creationId xmlns:p14="http://schemas.microsoft.com/office/powerpoint/2010/main" val="2667177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3CCDB-9A57-359A-B9B6-660C285AB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92025"/>
            <a:ext cx="7886700" cy="1216151"/>
          </a:xfrm>
        </p:spPr>
        <p:txBody>
          <a:bodyPr/>
          <a:lstStyle/>
          <a:p>
            <a:r>
              <a:rPr lang="en-AU" dirty="0">
                <a:solidFill>
                  <a:srgbClr val="FF0000"/>
                </a:solidFill>
              </a:rPr>
              <a:t>Solutions require creativity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BBCAE-FDDE-049D-36C1-E3A3E06C6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3352"/>
            <a:ext cx="7886700" cy="4503611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en-AU" sz="2000" dirty="0"/>
              <a:t>Our preference for better use of </a:t>
            </a:r>
            <a:r>
              <a:rPr lang="en-AU" sz="2000" dirty="0">
                <a:solidFill>
                  <a:srgbClr val="FF0000"/>
                </a:solidFill>
              </a:rPr>
              <a:t>existing housing stock </a:t>
            </a:r>
            <a:r>
              <a:rPr lang="en-AU" sz="2000" dirty="0"/>
              <a:t>because 69% of houses not in use year-round and it saves vegetation/habitat</a:t>
            </a:r>
          </a:p>
          <a:p>
            <a:pPr marL="0" indent="0">
              <a:buClr>
                <a:srgbClr val="FF0000"/>
              </a:buClr>
              <a:buNone/>
            </a:pPr>
            <a:endParaRPr lang="en-AU" sz="2000" dirty="0"/>
          </a:p>
          <a:p>
            <a:pPr>
              <a:buClr>
                <a:srgbClr val="FF0000"/>
              </a:buClr>
            </a:pPr>
            <a:r>
              <a:rPr lang="en-AU" sz="2000" dirty="0"/>
              <a:t>50% of our essential workers have incomes rendering them not eligible for state government assisted grants/opportunities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en-AU" sz="2000" dirty="0"/>
              <a:t>	</a:t>
            </a:r>
          </a:p>
          <a:p>
            <a:pPr>
              <a:buClr>
                <a:srgbClr val="FF0000"/>
              </a:buClr>
            </a:pPr>
            <a:r>
              <a:rPr lang="en-AU" sz="2000"/>
              <a:t> So </a:t>
            </a:r>
            <a:r>
              <a:rPr lang="en-AU" sz="2000" dirty="0"/>
              <a:t>Friends of Lorne are interested in 		</a:t>
            </a:r>
          </a:p>
          <a:p>
            <a:pPr lvl="2"/>
            <a:r>
              <a:rPr lang="en-AU" dirty="0"/>
              <a:t>Shared equity schemes (e.g., Hope Housing)</a:t>
            </a:r>
          </a:p>
          <a:p>
            <a:pPr lvl="2"/>
            <a:r>
              <a:rPr lang="en-AU" dirty="0"/>
              <a:t>Looking to claw back a proportion of the Mantra (formerly Erskine House) when lease of public land expires in 25 years</a:t>
            </a:r>
          </a:p>
          <a:p>
            <a:pPr lvl="2"/>
            <a:r>
              <a:rPr lang="en-AU" dirty="0"/>
              <a:t>Limits on short term holiday letting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65F78F9-6959-6FA0-78ED-BD36A23A2B7B}"/>
              </a:ext>
            </a:extLst>
          </p:cNvPr>
          <p:cNvCxnSpPr/>
          <p:nvPr/>
        </p:nvCxnSpPr>
        <p:spPr>
          <a:xfrm>
            <a:off x="466344" y="1289304"/>
            <a:ext cx="7845552" cy="0"/>
          </a:xfrm>
          <a:prstGeom prst="line">
            <a:avLst/>
          </a:prstGeom>
          <a:ln w="3810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606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E6FDE-1976-C03E-98A4-745602681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DD8A7-0904-899C-D318-08CAAB2E4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292606"/>
            <a:ext cx="7886700" cy="2219703"/>
          </a:xfrm>
        </p:spPr>
        <p:txBody>
          <a:bodyPr/>
          <a:lstStyle/>
          <a:p>
            <a:r>
              <a:rPr lang="en-AU" dirty="0">
                <a:solidFill>
                  <a:srgbClr val="FF0000"/>
                </a:solidFill>
              </a:rPr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5BF18-3058-56AA-B645-459C721C5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90" y="1627015"/>
            <a:ext cx="7886700" cy="3932536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en-AU" dirty="0"/>
              <a:t>Creation and maintenance of </a:t>
            </a:r>
            <a:r>
              <a:rPr lang="en-AU" dirty="0">
                <a:solidFill>
                  <a:srgbClr val="FF0000"/>
                </a:solidFill>
              </a:rPr>
              <a:t>civic infrastructure </a:t>
            </a:r>
            <a:r>
              <a:rPr lang="en-AU" dirty="0"/>
              <a:t>to allow community determined decision making (weighing up options, making trade-offs, etc)</a:t>
            </a:r>
          </a:p>
          <a:p>
            <a:pPr marL="0" indent="0">
              <a:buClr>
                <a:srgbClr val="FF0000"/>
              </a:buClr>
              <a:buNone/>
            </a:pPr>
            <a:endParaRPr lang="en-AU" dirty="0"/>
          </a:p>
          <a:p>
            <a:pPr>
              <a:buClr>
                <a:srgbClr val="FF0000"/>
              </a:buClr>
            </a:pPr>
            <a:r>
              <a:rPr lang="en-AU" dirty="0"/>
              <a:t>Fast track</a:t>
            </a:r>
          </a:p>
          <a:p>
            <a:pPr marL="0" indent="0">
              <a:buClr>
                <a:srgbClr val="FF0000"/>
              </a:buClr>
              <a:buNone/>
            </a:pPr>
            <a:endParaRPr lang="en-AU" dirty="0"/>
          </a:p>
          <a:p>
            <a:pPr>
              <a:buClr>
                <a:srgbClr val="FF0000"/>
              </a:buClr>
            </a:pPr>
            <a:r>
              <a:rPr lang="en-AU" dirty="0"/>
              <a:t>In contexts like ours, the Regional Worker Accommodation Grant scheme could do more harm than good (because houses are only required to be for workers for 5 years)</a:t>
            </a:r>
          </a:p>
          <a:p>
            <a:pPr marL="0" indent="0">
              <a:buClr>
                <a:srgbClr val="FF0000"/>
              </a:buClr>
              <a:buNone/>
            </a:pPr>
            <a:endParaRPr lang="en-AU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4635FB-843F-97EC-CE53-A6F6B930C6D6}"/>
              </a:ext>
            </a:extLst>
          </p:cNvPr>
          <p:cNvCxnSpPr/>
          <p:nvPr/>
        </p:nvCxnSpPr>
        <p:spPr>
          <a:xfrm>
            <a:off x="422910" y="1325880"/>
            <a:ext cx="7845552" cy="0"/>
          </a:xfrm>
          <a:prstGeom prst="line">
            <a:avLst/>
          </a:prstGeom>
          <a:ln w="3810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56DBB2C-9AE0-42BA-47DC-298B32D03B1C}"/>
              </a:ext>
            </a:extLst>
          </p:cNvPr>
          <p:cNvSpPr txBox="1"/>
          <p:nvPr/>
        </p:nvSpPr>
        <p:spPr>
          <a:xfrm>
            <a:off x="5550408" y="5706474"/>
            <a:ext cx="3291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solidFill>
                  <a:schemeClr val="accent3"/>
                </a:solidFill>
              </a:rPr>
              <a:t>www.friendsoflorne.org.au</a:t>
            </a:r>
          </a:p>
        </p:txBody>
      </p:sp>
    </p:spTree>
    <p:extLst>
      <p:ext uri="{BB962C8B-B14F-4D97-AF65-F5344CB8AC3E}">
        <p14:creationId xmlns:p14="http://schemas.microsoft.com/office/powerpoint/2010/main" val="1743113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ittee Transcript Document" ma:contentTypeID="0x010100A6113086DC73B842B7D060591F1D1F2D0202003599A398073C574BBC5E7AB74D88AA51" ma:contentTypeVersion="25" ma:contentTypeDescription="Create a new document." ma:contentTypeScope="" ma:versionID="b7d2ffab65b8f55bd8c9de337be7d409">
  <xsd:schema xmlns:xsd="http://www.w3.org/2001/XMLSchema" xmlns:xs="http://www.w3.org/2001/XMLSchema" xmlns:p="http://schemas.microsoft.com/office/2006/metadata/properties" xmlns:ns2="46c61757-ad04-49d5-a16a-4020ae46aeb3" xmlns:ns3="474608a7-2664-4535-a61f-476faaff3ffa" targetNamespace="http://schemas.microsoft.com/office/2006/metadata/properties" ma:root="true" ma:fieldsID="782d1071733146b16537bca7c82528ed" ns2:_="" ns3:_="">
    <xsd:import namespace="46c61757-ad04-49d5-a16a-4020ae46aeb3"/>
    <xsd:import namespace="474608a7-2664-4535-a61f-476faaff3ffa"/>
    <xsd:element name="properties">
      <xsd:complexType>
        <xsd:sequence>
          <xsd:element name="documentManagement">
            <xsd:complexType>
              <xsd:all>
                <xsd:element ref="ns2:Business_x005f_x0020_Identifier" minOccurs="0"/>
                <xsd:element ref="ns2:m3eeb9610e9c4640880ac1fecc69d01a" minOccurs="0"/>
                <xsd:element ref="ns2:TaxCatchAll" minOccurs="0"/>
                <xsd:element ref="ns2:TaxCatchAllLabel" minOccurs="0"/>
                <xsd:element ref="ns2:Committee_x0020_Start_x0020_Date" minOccurs="0"/>
                <xsd:element ref="ns2:Committee_x0020_End_x0020_Date" minOccurs="0"/>
                <xsd:element ref="ns2:DocumentKey" minOccurs="0"/>
                <xsd:element ref="ns2:PublishStatus" minOccurs="0"/>
                <xsd:element ref="ns2:Committee_x0020_Inquiry_x0020_Start_x0020_Date" minOccurs="0"/>
                <xsd:element ref="ns2:Committee_x0020_Inquiry_x0020_End_x0020_Date" minOccurs="0"/>
                <xsd:element ref="ns3:MemberTaxHTField0" minOccurs="0"/>
                <xsd:element ref="ns2:Witness_x005f_x0020_Id" minOccurs="0"/>
                <xsd:element ref="ns2:g6a0eebaf0724e87b07e787b0a6687af" minOccurs="0"/>
                <xsd:element ref="ns2:a559cadfb9a242f5b73f63650095a147" minOccurs="0"/>
                <xsd:element ref="ns2:pf0be3ffd4e84049b08b651cf27bfd30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c61757-ad04-49d5-a16a-4020ae46aeb3" elementFormDefault="qualified">
    <xsd:import namespace="http://schemas.microsoft.com/office/2006/documentManagement/types"/>
    <xsd:import namespace="http://schemas.microsoft.com/office/infopath/2007/PartnerControls"/>
    <xsd:element name="Business_x005f_x0020_Identifier" ma:index="8" nillable="true" ma:displayName="Business Identifier" ma:indexed="true" ma:internalName="Business_x0020_Identifier" ma:readOnly="false">
      <xsd:simpleType>
        <xsd:restriction base="dms:Text"/>
      </xsd:simpleType>
    </xsd:element>
    <xsd:element name="m3eeb9610e9c4640880ac1fecc69d01a" ma:index="9" nillable="true" ma:taxonomy="true" ma:internalName="m3eeb9610e9c4640880ac1fecc69d01a" ma:taxonomyFieldName="House" ma:displayName="House" ma:indexed="true" ma:fieldId="{63eeb961-0e9c-4640-880a-c1fecc69d01a}" ma:sspId="64323c1c-cbf1-4b15-a593-91e189a21d22" ma:termSetId="57944e1a-04b1-4712-99d3-3d76444853b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4ce210bc-c733-4398-bbee-f8201098da96}" ma:internalName="TaxCatchAll" ma:showField="CatchAllData" ma:web="474608a7-2664-4535-a61f-476faaff3f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4ce210bc-c733-4398-bbee-f8201098da96}" ma:internalName="TaxCatchAllLabel" ma:readOnly="true" ma:showField="CatchAllDataLabel" ma:web="474608a7-2664-4535-a61f-476faaff3f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ommittee_x0020_Start_x0020_Date" ma:index="13" nillable="true" ma:displayName="Committee Start Date" ma:format="DateOnly" ma:indexed="true" ma:internalName="Committee_x0020_Start_x0020_Date">
      <xsd:simpleType>
        <xsd:restriction base="dms:DateTime"/>
      </xsd:simpleType>
    </xsd:element>
    <xsd:element name="Committee_x0020_End_x0020_Date" ma:index="14" nillable="true" ma:displayName="Committee End Date" ma:format="DateOnly" ma:indexed="true" ma:internalName="Committee_x0020_End_x0020_Date">
      <xsd:simpleType>
        <xsd:restriction base="dms:DateTime"/>
      </xsd:simpleType>
    </xsd:element>
    <xsd:element name="DocumentKey" ma:index="15" nillable="true" ma:displayName="Document Key" ma:indexed="true" ma:internalName="DocumentKey">
      <xsd:simpleType>
        <xsd:restriction base="dms:Choice">
          <xsd:enumeration value="thumbnail"/>
          <xsd:enumeration value="photo"/>
          <xsd:enumeration value="attachment"/>
          <xsd:enumeration value="inaugural-speech"/>
          <xsd:enumeration value="digests"/>
          <xsd:enumeration value="minute-extracts"/>
          <xsd:enumeration value="introductory-document"/>
          <xsd:enumeration value="resolution-document"/>
          <xsd:enumeration value="terms-of-reference"/>
          <xsd:enumeration value="submissions"/>
          <xsd:enumeration value="transcripts"/>
          <xsd:enumeration value="schedule"/>
          <xsd:enumeration value="witness-transcripts"/>
          <xsd:enumeration value="reports-and-gov-responses"/>
          <xsd:enumeration value="other-documents"/>
          <xsd:enumeration value="attachments"/>
          <xsd:enumeration value="proof"/>
          <xsd:enumeration value="revised"/>
          <xsd:enumeration value="corrected"/>
          <xsd:enumeration value="question"/>
          <xsd:enumeration value="answer"/>
          <xsd:enumeration value="tabled-document"/>
          <xsd:enumeration value="not-tabled-document-la"/>
          <xsd:enumeration value="not-tabled-document-lc"/>
          <xsd:enumeration value="not-tabled-document-dispute"/>
          <xsd:enumeration value="petition-response"/>
        </xsd:restriction>
      </xsd:simpleType>
    </xsd:element>
    <xsd:element name="PublishStatus" ma:index="16" nillable="true" ma:displayName="Publish Status" ma:internalName="PublishStatus">
      <xsd:simpleType>
        <xsd:restriction base="dms:Choice">
          <xsd:enumeration value="Draft"/>
          <xsd:enumeration value="Published"/>
        </xsd:restriction>
      </xsd:simpleType>
    </xsd:element>
    <xsd:element name="Committee_x0020_Inquiry_x0020_Start_x0020_Date" ma:index="17" nillable="true" ma:displayName="Committee Inquiry Start Date" ma:format="DateOnly" ma:indexed="true" ma:internalName="Committee_x0020_Inquiry_x0020_Start_x0020_Date">
      <xsd:simpleType>
        <xsd:restriction base="dms:DateTime"/>
      </xsd:simpleType>
    </xsd:element>
    <xsd:element name="Committee_x0020_Inquiry_x0020_End_x0020_Date" ma:index="18" nillable="true" ma:displayName="Committee Inquiry End Date" ma:format="DateOnly" ma:indexed="true" ma:internalName="Committee_x0020_Inquiry_x0020_End_x0020_Date">
      <xsd:simpleType>
        <xsd:restriction base="dms:DateTime"/>
      </xsd:simpleType>
    </xsd:element>
    <xsd:element name="Witness_x005f_x0020_Id" ma:index="21" nillable="true" ma:displayName="Witness Id" ma:internalName="Witness_x0020_Id">
      <xsd:simpleType>
        <xsd:restriction base="dms:Text"/>
      </xsd:simpleType>
    </xsd:element>
    <xsd:element name="g6a0eebaf0724e87b07e787b0a6687af" ma:index="22" nillable="true" ma:taxonomy="true" ma:internalName="g6a0eebaf0724e87b07e787b0a6687af" ma:taxonomyFieldName="Committee" ma:displayName="Committee" ma:indexed="true" ma:fieldId="{06a0eeba-f072-4e87-b07e-787b0a6687af}" ma:sspId="64323c1c-cbf1-4b15-a593-91e189a21d22" ma:termSetId="b4046d15-f576-48c6-ad5e-8cba09d6ea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559cadfb9a242f5b73f63650095a147" ma:index="24" nillable="true" ma:taxonomy="true" ma:internalName="a559cadfb9a242f5b73f63650095a147" ma:taxonomyFieldName="Committee_x0020_Type" ma:displayName="Committee Type" ma:indexed="true" ma:fieldId="{a559cadf-b9a2-42f5-b73f-63650095a147}" ma:sspId="64323c1c-cbf1-4b15-a593-91e189a21d22" ma:termSetId="09e68001-ef80-4fd0-87ea-36e067212e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f0be3ffd4e84049b08b651cf27bfd30" ma:index="26" nillable="true" ma:taxonomy="true" ma:internalName="pf0be3ffd4e84049b08b651cf27bfd30" ma:taxonomyFieldName="Committee_x0020_Inquiry" ma:displayName="Committee Inquiry" ma:indexed="true" ma:fieldId="{9f0be3ff-d4e8-4049-b08b-651cf27bfd30}" ma:sspId="64323c1c-cbf1-4b15-a593-91e189a21d22" ma:termSetId="fd240bf8-7a44-4aff-9475-1a702056b2b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4608a7-2664-4535-a61f-476faaff3ffa" elementFormDefault="qualified">
    <xsd:import namespace="http://schemas.microsoft.com/office/2006/documentManagement/types"/>
    <xsd:import namespace="http://schemas.microsoft.com/office/infopath/2007/PartnerControls"/>
    <xsd:element name="MemberTaxHTField0" ma:index="19" nillable="true" ma:taxonomy="true" ma:internalName="MemberTaxHTField0" ma:taxonomyFieldName="Hansard_x0020_Member" ma:displayName="Member" ma:default="" ma:fieldId="{c9fb69e6-177b-49ec-8627-96a823362ebd}" ma:taxonomyMulti="true" ma:sspId="64323c1c-cbf1-4b15-a593-91e189a21d22" ma:termSetId="5f9a1aad-f9d3-47b9-8812-cebc1c537bd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" ma:index="2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64323c1c-cbf1-4b15-a593-91e189a21d22" ContentTypeId="0x010100A6113086DC73B842B7D060591F1D1F2D0202" PreviousValue="false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usiness_x005f_x0020_Identifier xmlns="46c61757-ad04-49d5-a16a-4020ae46aeb3">10891</Business_x005f_x0020_Identifier>
    <Witness_x005f_x0020_Id xmlns="46c61757-ad04-49d5-a16a-4020ae46aeb3">12487</Witness_x005f_x0020_Id>
    <Committee_x0020_Start_x0020_Date xmlns="46c61757-ad04-49d5-a16a-4020ae46aeb3">2019-02-04T00:00:00+00:00</Committee_x0020_Start_x0020_Date>
    <PublishStatus xmlns="46c61757-ad04-49d5-a16a-4020ae46aeb3">Published</PublishStatus>
    <Committee_x0020_End_x0020_Date xmlns="46c61757-ad04-49d5-a16a-4020ae46aeb3" xsi:nil="true"/>
    <a559cadfb9a242f5b73f63650095a147 xmlns="46c61757-ad04-49d5-a16a-4020ae46ae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Standing</TermName>
          <TermId xmlns="http://schemas.microsoft.com/office/infopath/2007/PartnerControls">c6eac104-10be-430c-9143-8ced1c7c473c</TermId>
        </TermInfo>
      </Terms>
    </a559cadfb9a242f5b73f63650095a147>
    <g6a0eebaf0724e87b07e787b0a6687af xmlns="46c61757-ad04-49d5-a16a-4020ae46ae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Legislative Assembly Environment and Planning Committee</TermName>
          <TermId xmlns="http://schemas.microsoft.com/office/infopath/2007/PartnerControls">7771bd68-0b95-466c-9171-09ff64ec293d</TermId>
        </TermInfo>
      </Terms>
    </g6a0eebaf0724e87b07e787b0a6687af>
    <m3eeb9610e9c4640880ac1fecc69d01a xmlns="46c61757-ad04-49d5-a16a-4020ae46ae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Legislative Assembly</TermName>
          <TermId xmlns="http://schemas.microsoft.com/office/infopath/2007/PartnerControls">6c673155-7d05-493d-b777-dc8304e4811b</TermId>
        </TermInfo>
      </Terms>
    </m3eeb9610e9c4640880ac1fecc69d01a>
    <Committee_x0020_Inquiry_x0020_Start_x0020_Date xmlns="46c61757-ad04-49d5-a16a-4020ae46aeb3">2024-12-02T00:00:00+00:00</Committee_x0020_Inquiry_x0020_Start_x0020_Date>
    <Committee_x0020_Inquiry_x0020_End_x0020_Date xmlns="46c61757-ad04-49d5-a16a-4020ae46aeb3">2025-12-15T00:00:00+00:00</Committee_x0020_Inquiry_x0020_End_x0020_Date>
    <MemberTaxHTField0 xmlns="474608a7-2664-4535-a61f-476faaff3ffa">
      <Terms xmlns="http://schemas.microsoft.com/office/infopath/2007/PartnerControls"/>
    </MemberTaxHTField0>
    <TaxCatchAll xmlns="46c61757-ad04-49d5-a16a-4020ae46aeb3">
      <Value>1184</Value>
      <Value>199</Value>
      <Value>142</Value>
      <Value>1</Value>
    </TaxCatchAll>
    <pf0be3ffd4e84049b08b651cf27bfd30 xmlns="46c61757-ad04-49d5-a16a-4020ae46ae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Inquiry into the Supply of Homes in Regional Victoria</TermName>
          <TermId xmlns="http://schemas.microsoft.com/office/infopath/2007/PartnerControls">d6afb8b5-e16d-4db6-b51c-147dc03cf69c</TermId>
        </TermInfo>
      </Terms>
    </pf0be3ffd4e84049b08b651cf27bfd30>
    <DocumentKey xmlns="46c61757-ad04-49d5-a16a-4020ae46aeb3">witness-transcripts</DocumentKey>
    <_dlc_DocId xmlns="474608a7-2664-4535-a61f-476faaff3ffa">JA5YY26XR4HT-577289029-9875</_dlc_DocId>
    <_dlc_DocIdUrl xmlns="474608a7-2664-4535-a61f-476faaff3ffa">
      <Url>https://pims-docs.parliament.vic.gov.au/ladocs/_layouts/15/DocIdRedir.aspx?ID=JA5YY26XR4HT-577289029-9875</Url>
      <Description>JA5YY26XR4HT-577289029-9875</Description>
    </_dlc_DocIdUrl>
  </documentManagement>
</p:properties>
</file>

<file path=customXml/itemProps1.xml><?xml version="1.0" encoding="utf-8"?>
<ds:datastoreItem xmlns:ds="http://schemas.openxmlformats.org/officeDocument/2006/customXml" ds:itemID="{0AEF3DA8-819D-4BFB-8A27-C202D226A119}"/>
</file>

<file path=customXml/itemProps2.xml><?xml version="1.0" encoding="utf-8"?>
<ds:datastoreItem xmlns:ds="http://schemas.openxmlformats.org/officeDocument/2006/customXml" ds:itemID="{09E42821-95A5-4C70-B6A4-C60257717978}"/>
</file>

<file path=customXml/itemProps3.xml><?xml version="1.0" encoding="utf-8"?>
<ds:datastoreItem xmlns:ds="http://schemas.openxmlformats.org/officeDocument/2006/customXml" ds:itemID="{9E7CB8CA-97D9-4FDF-BFE7-513C0BCF6F9B}"/>
</file>

<file path=customXml/itemProps4.xml><?xml version="1.0" encoding="utf-8"?>
<ds:datastoreItem xmlns:ds="http://schemas.openxmlformats.org/officeDocument/2006/customXml" ds:itemID="{C28EC644-58DD-4645-92FE-08FE29929BF8}"/>
</file>

<file path=customXml/itemProps5.xml><?xml version="1.0" encoding="utf-8"?>
<ds:datastoreItem xmlns:ds="http://schemas.openxmlformats.org/officeDocument/2006/customXml" ds:itemID="{1D0DAF3F-1EAF-4082-88B1-C5D4A970496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245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Solutions require creativity</vt:lpstr>
      <vt:lpstr>Challenges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Penny Hawe</dc:creator>
  <cp:lastModifiedBy>Penny Hawe</cp:lastModifiedBy>
  <cp:revision>10</cp:revision>
  <cp:lastPrinted>2025-02-20T04:05:51Z</cp:lastPrinted>
  <dcterms:created xsi:type="dcterms:W3CDTF">2025-02-20T03:22:42Z</dcterms:created>
  <dcterms:modified xsi:type="dcterms:W3CDTF">2025-02-20T21:56:28Z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0x010100A6113086DC73B842B7D060591F1D1F2D0202003599A398073C574BBC5E7AB74D88AA51</vt:lpwstr>
  </property>
  <property fmtid="{D5CDD505-2E9C-101B-9397-08002B2CF9AE}" pid="3" name="Hansard Member">
    <vt:lpwstr/>
  </property>
  <property fmtid="{D5CDD505-2E9C-101B-9397-08002B2CF9AE}" pid="4" name="Committee Type">
    <vt:lpwstr>199;#Standing|c6eac104-10be-430c-9143-8ced1c7c473c</vt:lpwstr>
  </property>
  <property fmtid="{D5CDD505-2E9C-101B-9397-08002B2CF9AE}" pid="5" name="Committee Inquiry">
    <vt:lpwstr>1184;#Inquiry into the Supply of Homes in Regional Victoria|d6afb8b5-e16d-4db6-b51c-147dc03cf69c</vt:lpwstr>
  </property>
  <property fmtid="{D5CDD505-2E9C-101B-9397-08002B2CF9AE}" pid="6" name="House">
    <vt:lpwstr>1;#Legislative Assembly|6c673155-7d05-493d-b777-dc8304e4811b</vt:lpwstr>
  </property>
  <property fmtid="{D5CDD505-2E9C-101B-9397-08002B2CF9AE}" pid="7" name="Committee">
    <vt:lpwstr>142;#Legislative Assembly Environment and Planning Committee|7771bd68-0b95-466c-9171-09ff64ec293d</vt:lpwstr>
  </property>
  <property fmtid="{D5CDD505-2E9C-101B-9397-08002B2CF9AE}" pid="8" name="_dlc_DocIdItemGuid">
    <vt:lpwstr>4d9cdcf1-2e04-4df8-93d1-14a106237eef</vt:lpwstr>
  </property>
</Properties>
</file>