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sldIdLst>
    <p:sldId id="256" r:id="rId2"/>
    <p:sldId id="259" r:id="rId3"/>
    <p:sldId id="260" r:id="rId4"/>
    <p:sldId id="271" r:id="rId5"/>
    <p:sldId id="264" r:id="rId6"/>
    <p:sldId id="274" r:id="rId7"/>
    <p:sldId id="265" r:id="rId8"/>
    <p:sldId id="266" r:id="rId9"/>
    <p:sldId id="262" r:id="rId10"/>
    <p:sldId id="270" r:id="rId11"/>
    <p:sldId id="272" r:id="rId12"/>
    <p:sldId id="273" r:id="rId13"/>
    <p:sldId id="257" r:id="rId14"/>
  </p:sldIdLst>
  <p:sldSz cx="9144000" cy="6858000" type="screen4x3"/>
  <p:notesSz cx="6858000" cy="9144000"/>
  <p:defaultTextStyle>
    <a:defPPr>
      <a:defRPr lang="en-US"/>
    </a:defPPr>
    <a:lvl1pPr marL="0" algn="l" defTabSz="1765901" rtl="0" eaLnBrk="1" latinLnBrk="0" hangingPunct="1">
      <a:defRPr sz="3476" kern="1200">
        <a:solidFill>
          <a:schemeClr val="tx1"/>
        </a:solidFill>
        <a:latin typeface="+mn-lt"/>
        <a:ea typeface="+mn-ea"/>
        <a:cs typeface="+mn-cs"/>
      </a:defRPr>
    </a:lvl1pPr>
    <a:lvl2pPr marL="882951" algn="l" defTabSz="1765901" rtl="0" eaLnBrk="1" latinLnBrk="0" hangingPunct="1">
      <a:defRPr sz="3476" kern="1200">
        <a:solidFill>
          <a:schemeClr val="tx1"/>
        </a:solidFill>
        <a:latin typeface="+mn-lt"/>
        <a:ea typeface="+mn-ea"/>
        <a:cs typeface="+mn-cs"/>
      </a:defRPr>
    </a:lvl2pPr>
    <a:lvl3pPr marL="1765901" algn="l" defTabSz="1765901" rtl="0" eaLnBrk="1" latinLnBrk="0" hangingPunct="1">
      <a:defRPr sz="3476" kern="1200">
        <a:solidFill>
          <a:schemeClr val="tx1"/>
        </a:solidFill>
        <a:latin typeface="+mn-lt"/>
        <a:ea typeface="+mn-ea"/>
        <a:cs typeface="+mn-cs"/>
      </a:defRPr>
    </a:lvl3pPr>
    <a:lvl4pPr marL="2648852" algn="l" defTabSz="1765901" rtl="0" eaLnBrk="1" latinLnBrk="0" hangingPunct="1">
      <a:defRPr sz="3476" kern="1200">
        <a:solidFill>
          <a:schemeClr val="tx1"/>
        </a:solidFill>
        <a:latin typeface="+mn-lt"/>
        <a:ea typeface="+mn-ea"/>
        <a:cs typeface="+mn-cs"/>
      </a:defRPr>
    </a:lvl4pPr>
    <a:lvl5pPr marL="3531802" algn="l" defTabSz="1765901" rtl="0" eaLnBrk="1" latinLnBrk="0" hangingPunct="1">
      <a:defRPr sz="3476" kern="1200">
        <a:solidFill>
          <a:schemeClr val="tx1"/>
        </a:solidFill>
        <a:latin typeface="+mn-lt"/>
        <a:ea typeface="+mn-ea"/>
        <a:cs typeface="+mn-cs"/>
      </a:defRPr>
    </a:lvl5pPr>
    <a:lvl6pPr marL="4414752" algn="l" defTabSz="1765901" rtl="0" eaLnBrk="1" latinLnBrk="0" hangingPunct="1">
      <a:defRPr sz="3476" kern="1200">
        <a:solidFill>
          <a:schemeClr val="tx1"/>
        </a:solidFill>
        <a:latin typeface="+mn-lt"/>
        <a:ea typeface="+mn-ea"/>
        <a:cs typeface="+mn-cs"/>
      </a:defRPr>
    </a:lvl6pPr>
    <a:lvl7pPr marL="5297703" algn="l" defTabSz="1765901" rtl="0" eaLnBrk="1" latinLnBrk="0" hangingPunct="1">
      <a:defRPr sz="3476" kern="1200">
        <a:solidFill>
          <a:schemeClr val="tx1"/>
        </a:solidFill>
        <a:latin typeface="+mn-lt"/>
        <a:ea typeface="+mn-ea"/>
        <a:cs typeface="+mn-cs"/>
      </a:defRPr>
    </a:lvl7pPr>
    <a:lvl8pPr marL="6180653" algn="l" defTabSz="1765901" rtl="0" eaLnBrk="1" latinLnBrk="0" hangingPunct="1">
      <a:defRPr sz="3476" kern="1200">
        <a:solidFill>
          <a:schemeClr val="tx1"/>
        </a:solidFill>
        <a:latin typeface="+mn-lt"/>
        <a:ea typeface="+mn-ea"/>
        <a:cs typeface="+mn-cs"/>
      </a:defRPr>
    </a:lvl8pPr>
    <a:lvl9pPr marL="7063604" algn="l" defTabSz="1765901" rtl="0" eaLnBrk="1" latinLnBrk="0" hangingPunct="1">
      <a:defRPr sz="347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7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23" Type="http://schemas.openxmlformats.org/officeDocument/2006/relationships/customXml" Target="../customXml/item5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11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5" name="Picture Placeholder 36"/>
          <p:cNvSpPr>
            <a:spLocks noGrp="1"/>
          </p:cNvSpPr>
          <p:nvPr>
            <p:ph type="pic" sz="quarter" idx="13"/>
          </p:nvPr>
        </p:nvSpPr>
        <p:spPr>
          <a:xfrm>
            <a:off x="6341867" y="0"/>
            <a:ext cx="2802133" cy="636814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31634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Holder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686321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14927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Holder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3429000"/>
            <a:ext cx="1828800" cy="293914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5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5486400" y="3429000"/>
            <a:ext cx="1828800" cy="293914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8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7315200" y="3429000"/>
            <a:ext cx="1828800" cy="293914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9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1828800" y="3429000"/>
            <a:ext cx="1828800" cy="293914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10" name="Picture Placeholder 18"/>
          <p:cNvSpPr>
            <a:spLocks noGrp="1"/>
          </p:cNvSpPr>
          <p:nvPr>
            <p:ph type="pic" sz="quarter" idx="18"/>
          </p:nvPr>
        </p:nvSpPr>
        <p:spPr>
          <a:xfrm>
            <a:off x="3657600" y="3429000"/>
            <a:ext cx="1828800" cy="293914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24158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Hol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990138"/>
            <a:ext cx="1828800" cy="24492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5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5486400" y="990138"/>
            <a:ext cx="1828800" cy="24492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8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7315200" y="990138"/>
            <a:ext cx="1828800" cy="24492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9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1828800" y="990138"/>
            <a:ext cx="1828800" cy="24492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10" name="Picture Placeholder 18"/>
          <p:cNvSpPr>
            <a:spLocks noGrp="1"/>
          </p:cNvSpPr>
          <p:nvPr>
            <p:ph type="pic" sz="quarter" idx="18"/>
          </p:nvPr>
        </p:nvSpPr>
        <p:spPr>
          <a:xfrm>
            <a:off x="3657600" y="990138"/>
            <a:ext cx="1828800" cy="24492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22645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Holde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4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643056" y="1469572"/>
            <a:ext cx="1463040" cy="440871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5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4139478" y="1469572"/>
            <a:ext cx="1463040" cy="440871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8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5635899" y="1469572"/>
            <a:ext cx="1463040" cy="440871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9" name="Picture Placeholder 20"/>
          <p:cNvSpPr>
            <a:spLocks noGrp="1"/>
          </p:cNvSpPr>
          <p:nvPr>
            <p:ph type="pic" sz="quarter" idx="16"/>
          </p:nvPr>
        </p:nvSpPr>
        <p:spPr>
          <a:xfrm>
            <a:off x="7132320" y="1469572"/>
            <a:ext cx="1463040" cy="440871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50062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Holder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979714"/>
            <a:ext cx="4572000" cy="24492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572000" y="3429000"/>
            <a:ext cx="4572000" cy="24492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21744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469573"/>
            <a:ext cx="1828800" cy="24492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1828800" y="1469573"/>
            <a:ext cx="1828800" cy="24492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8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5486400" y="1469573"/>
            <a:ext cx="1828800" cy="24492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9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7315200" y="1469573"/>
            <a:ext cx="1828800" cy="24492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10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0" y="3918859"/>
            <a:ext cx="1828800" cy="24492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11" name="Picture Placeholder 18"/>
          <p:cNvSpPr>
            <a:spLocks noGrp="1"/>
          </p:cNvSpPr>
          <p:nvPr>
            <p:ph type="pic" sz="quarter" idx="18"/>
          </p:nvPr>
        </p:nvSpPr>
        <p:spPr>
          <a:xfrm>
            <a:off x="3657600" y="1469573"/>
            <a:ext cx="1828800" cy="24492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12" name="Picture Placeholder 19"/>
          <p:cNvSpPr>
            <a:spLocks noGrp="1"/>
          </p:cNvSpPr>
          <p:nvPr>
            <p:ph type="pic" sz="quarter" idx="19"/>
          </p:nvPr>
        </p:nvSpPr>
        <p:spPr>
          <a:xfrm>
            <a:off x="5486400" y="3918859"/>
            <a:ext cx="1828800" cy="24492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13" name="Picture Placeholder 21"/>
          <p:cNvSpPr>
            <a:spLocks noGrp="1"/>
          </p:cNvSpPr>
          <p:nvPr>
            <p:ph type="pic" sz="quarter" idx="21"/>
          </p:nvPr>
        </p:nvSpPr>
        <p:spPr>
          <a:xfrm>
            <a:off x="1828800" y="3918859"/>
            <a:ext cx="1828800" cy="24492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14" name="Picture Placeholder 22"/>
          <p:cNvSpPr>
            <a:spLocks noGrp="1"/>
          </p:cNvSpPr>
          <p:nvPr>
            <p:ph type="pic" sz="quarter" idx="22"/>
          </p:nvPr>
        </p:nvSpPr>
        <p:spPr>
          <a:xfrm>
            <a:off x="3657600" y="3918859"/>
            <a:ext cx="1828800" cy="24492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15" name="Picture Placeholder 23"/>
          <p:cNvSpPr>
            <a:spLocks noGrp="1"/>
          </p:cNvSpPr>
          <p:nvPr>
            <p:ph type="pic" sz="quarter" idx="23"/>
          </p:nvPr>
        </p:nvSpPr>
        <p:spPr>
          <a:xfrm>
            <a:off x="7315200" y="3918859"/>
            <a:ext cx="1828800" cy="24492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31858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469573"/>
            <a:ext cx="1828800" cy="24492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1828800" y="1469573"/>
            <a:ext cx="1828800" cy="24492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8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5486400" y="1469573"/>
            <a:ext cx="1828800" cy="24492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9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7315200" y="1469573"/>
            <a:ext cx="1828800" cy="24492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10" name="Picture Placeholder 18"/>
          <p:cNvSpPr>
            <a:spLocks noGrp="1"/>
          </p:cNvSpPr>
          <p:nvPr>
            <p:ph type="pic" sz="quarter" idx="18"/>
          </p:nvPr>
        </p:nvSpPr>
        <p:spPr>
          <a:xfrm>
            <a:off x="3657600" y="1469573"/>
            <a:ext cx="1828800" cy="24492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53965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Holder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40871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01071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Holder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3918857"/>
            <a:ext cx="9144000" cy="293914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68981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Hol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717698"/>
            <a:ext cx="4572000" cy="51605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77595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Holder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5211"/>
            <a:ext cx="9144000" cy="343421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410652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 Holder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5211"/>
            <a:ext cx="9144000" cy="23362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90476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Holder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5212"/>
            <a:ext cx="9144000" cy="56483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85029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Holder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67260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Holder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496666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6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684679" y="2341517"/>
            <a:ext cx="1623974" cy="2174966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05738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Holder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22671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Holder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4008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38317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Holder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640" y="2449286"/>
            <a:ext cx="8046720" cy="440871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7926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Holde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4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643056" y="1469572"/>
            <a:ext cx="1463040" cy="440871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5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4139478" y="1469572"/>
            <a:ext cx="2959461" cy="440871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9" name="Picture Placeholder 20"/>
          <p:cNvSpPr>
            <a:spLocks noGrp="1"/>
          </p:cNvSpPr>
          <p:nvPr>
            <p:ph type="pic" sz="quarter" idx="16"/>
          </p:nvPr>
        </p:nvSpPr>
        <p:spPr>
          <a:xfrm>
            <a:off x="7132320" y="1469572"/>
            <a:ext cx="1463040" cy="440871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34919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 Holde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8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5635899" y="1469572"/>
            <a:ext cx="1463040" cy="440871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9" name="Picture Placeholder 20"/>
          <p:cNvSpPr>
            <a:spLocks noGrp="1"/>
          </p:cNvSpPr>
          <p:nvPr>
            <p:ph type="pic" sz="quarter" idx="16"/>
          </p:nvPr>
        </p:nvSpPr>
        <p:spPr>
          <a:xfrm>
            <a:off x="7132320" y="1469572"/>
            <a:ext cx="1463040" cy="440871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32129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Holder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023360" y="0"/>
            <a:ext cx="256032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5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6583680" y="0"/>
            <a:ext cx="256032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47250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Holder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5" name="Picture Placeholder 3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47472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00382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5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598407" y="1992319"/>
            <a:ext cx="1437437" cy="1925139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6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2785528" y="1992319"/>
            <a:ext cx="1437437" cy="1925139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7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4972650" y="1992319"/>
            <a:ext cx="1437437" cy="1925139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8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7159772" y="1992319"/>
            <a:ext cx="1437437" cy="1925139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19825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735411" y="1982774"/>
            <a:ext cx="1463040" cy="19594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6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808051" y="1982774"/>
            <a:ext cx="1463040" cy="19594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4880691" y="1982774"/>
            <a:ext cx="1463040" cy="19594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8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6953331" y="1982774"/>
            <a:ext cx="1463040" cy="19594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45984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5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1289101" y="1981166"/>
            <a:ext cx="2536749" cy="3397431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18991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6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740461" y="1981166"/>
            <a:ext cx="3253834" cy="3289697"/>
          </a:xfrm>
          <a:prstGeom prst="triangle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6530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5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4279555" y="3473085"/>
            <a:ext cx="1111871" cy="148911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6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6466676" y="3473085"/>
            <a:ext cx="1111871" cy="148911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7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4279555" y="1132646"/>
            <a:ext cx="1111871" cy="148911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8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6466676" y="1132646"/>
            <a:ext cx="1111871" cy="148911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94898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221480" y="969917"/>
            <a:ext cx="2560320" cy="490478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49089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5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725795" y="1718940"/>
            <a:ext cx="3734410" cy="280688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09750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5" name="Picture Placeholder 34"/>
          <p:cNvSpPr>
            <a:spLocks noGrp="1"/>
          </p:cNvSpPr>
          <p:nvPr>
            <p:ph type="pic" sz="quarter" idx="16"/>
          </p:nvPr>
        </p:nvSpPr>
        <p:spPr>
          <a:xfrm>
            <a:off x="3524896" y="1853426"/>
            <a:ext cx="2018995" cy="36200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48338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5" name="Picture Placeholder 40"/>
          <p:cNvSpPr>
            <a:spLocks noGrp="1"/>
          </p:cNvSpPr>
          <p:nvPr>
            <p:ph type="pic" sz="quarter" idx="16"/>
          </p:nvPr>
        </p:nvSpPr>
        <p:spPr>
          <a:xfrm>
            <a:off x="1127383" y="1709887"/>
            <a:ext cx="3310128" cy="27872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37913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Holder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80754" y="979715"/>
            <a:ext cx="4023360" cy="489857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66037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5" name="Picture Placeholder 35"/>
          <p:cNvSpPr>
            <a:spLocks noGrp="1"/>
          </p:cNvSpPr>
          <p:nvPr>
            <p:ph type="pic" sz="quarter" idx="13"/>
          </p:nvPr>
        </p:nvSpPr>
        <p:spPr>
          <a:xfrm>
            <a:off x="5273423" y="1677649"/>
            <a:ext cx="2867558" cy="241499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70397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2949346" y="1641900"/>
            <a:ext cx="3284138" cy="266258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84666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148544" y="1615486"/>
            <a:ext cx="3882612" cy="332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36780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15" name="Рисунок 13"/>
          <p:cNvSpPr>
            <a:spLocks noGrp="1"/>
          </p:cNvSpPr>
          <p:nvPr>
            <p:ph type="pic" sz="quarter" idx="64"/>
          </p:nvPr>
        </p:nvSpPr>
        <p:spPr>
          <a:xfrm>
            <a:off x="3806890" y="1478832"/>
            <a:ext cx="1530220" cy="3619759"/>
          </a:xfrm>
          <a:prstGeom prst="rect">
            <a:avLst/>
          </a:prstGeom>
          <a:noFill/>
          <a:ln w="3175">
            <a:noFill/>
          </a:ln>
        </p:spPr>
        <p:txBody>
          <a:bodyPr anchor="ctr"/>
          <a:lstStyle>
            <a:lvl1pPr marL="0" indent="0" algn="ctr">
              <a:buNone/>
              <a:defRPr sz="401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64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5" name="Рисунок 13"/>
          <p:cNvSpPr>
            <a:spLocks noGrp="1"/>
          </p:cNvSpPr>
          <p:nvPr>
            <p:ph type="pic" sz="quarter" idx="64"/>
          </p:nvPr>
        </p:nvSpPr>
        <p:spPr>
          <a:xfrm>
            <a:off x="5509566" y="1478832"/>
            <a:ext cx="1530220" cy="3619759"/>
          </a:xfrm>
          <a:prstGeom prst="rect">
            <a:avLst/>
          </a:prstGeom>
          <a:noFill/>
          <a:ln w="3175">
            <a:noFill/>
          </a:ln>
        </p:spPr>
        <p:txBody>
          <a:bodyPr anchor="ctr"/>
          <a:lstStyle>
            <a:lvl1pPr marL="0" indent="0" algn="ctr">
              <a:buNone/>
              <a:defRPr sz="401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90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603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87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719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9A90-FD94-4D3C-A3D5-5F4AF1DED57F}" type="datetimeFigureOut">
              <a:rPr lang="en-AU" smtClean="0"/>
              <a:t>12/02/2024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/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7805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Holder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23521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Holder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167482" y="0"/>
            <a:ext cx="2809037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01951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5" name="Picture Placeholder 38"/>
          <p:cNvSpPr>
            <a:spLocks noGrp="1"/>
          </p:cNvSpPr>
          <p:nvPr>
            <p:ph type="pic" sz="quarter" idx="13"/>
          </p:nvPr>
        </p:nvSpPr>
        <p:spPr>
          <a:xfrm>
            <a:off x="0" y="3429000"/>
            <a:ext cx="3859935" cy="24492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85358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5" name="Picture Placeholder 3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802133" cy="636814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81657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73423" y="635968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59522" y="6359689"/>
            <a:ext cx="2903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091A60-2F6B-4970-B242-20FA1430A255}" type="slidenum">
              <a:rPr lang="en-AU" smtClean="0"/>
              <a:t>‹#›</a:t>
            </a:fld>
            <a:endParaRPr lang="en-AU"/>
          </a:p>
        </p:txBody>
      </p:sp>
      <p:sp>
        <p:nvSpPr>
          <p:cNvPr id="5" name="Picture Placeholder 3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23360" cy="636814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23975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7297" y="247089"/>
            <a:ext cx="7886700" cy="662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7297" y="1882869"/>
            <a:ext cx="7886700" cy="4350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969645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  <p:sldLayoutId id="2147483754" r:id="rId32"/>
    <p:sldLayoutId id="2147483755" r:id="rId33"/>
    <p:sldLayoutId id="2147483756" r:id="rId34"/>
    <p:sldLayoutId id="2147483757" r:id="rId35"/>
    <p:sldLayoutId id="2147483758" r:id="rId36"/>
    <p:sldLayoutId id="2147483759" r:id="rId37"/>
    <p:sldLayoutId id="2147483760" r:id="rId38"/>
    <p:sldLayoutId id="2147483761" r:id="rId39"/>
    <p:sldLayoutId id="2147483762" r:id="rId40"/>
    <p:sldLayoutId id="2147483763" r:id="rId41"/>
    <p:sldLayoutId id="2147483764" r:id="rId42"/>
    <p:sldLayoutId id="2147483765" r:id="rId43"/>
    <p:sldLayoutId id="2147483766" r:id="rId44"/>
    <p:sldLayoutId id="2147483767" r:id="rId45"/>
    <p:sldLayoutId id="2147483768" r:id="rId46"/>
    <p:sldLayoutId id="2147483769" r:id="rId47"/>
    <p:sldLayoutId id="2147483770" r:id="rId48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xStyles>
    <p:titleStyle>
      <a:lvl1pPr algn="l" defTabSz="682764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691" indent="-170691" algn="l" defTabSz="682764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512073" indent="-170691" algn="l" defTabSz="682764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53455" indent="-170691" algn="l" defTabSz="682764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194837" indent="-170691" algn="l" defTabSz="682764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120" kern="1200">
          <a:solidFill>
            <a:schemeClr val="tx1"/>
          </a:solidFill>
          <a:latin typeface="+mn-lt"/>
          <a:ea typeface="+mn-ea"/>
          <a:cs typeface="+mn-cs"/>
        </a:defRPr>
      </a:lvl4pPr>
      <a:lvl5pPr marL="1536220" indent="-170691" algn="l" defTabSz="682764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960" kern="1200">
          <a:solidFill>
            <a:schemeClr val="tx1"/>
          </a:solidFill>
          <a:latin typeface="+mn-lt"/>
          <a:ea typeface="+mn-ea"/>
          <a:cs typeface="+mn-cs"/>
        </a:defRPr>
      </a:lvl5pPr>
      <a:lvl6pPr marL="1877602" indent="-170691" algn="l" defTabSz="682764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4" kern="1200">
          <a:solidFill>
            <a:schemeClr val="tx1"/>
          </a:solidFill>
          <a:latin typeface="+mn-lt"/>
          <a:ea typeface="+mn-ea"/>
          <a:cs typeface="+mn-cs"/>
        </a:defRPr>
      </a:lvl6pPr>
      <a:lvl7pPr marL="2218984" indent="-170691" algn="l" defTabSz="682764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4" kern="1200">
          <a:solidFill>
            <a:schemeClr val="tx1"/>
          </a:solidFill>
          <a:latin typeface="+mn-lt"/>
          <a:ea typeface="+mn-ea"/>
          <a:cs typeface="+mn-cs"/>
        </a:defRPr>
      </a:lvl7pPr>
      <a:lvl8pPr marL="2560366" indent="-170691" algn="l" defTabSz="682764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4" kern="1200">
          <a:solidFill>
            <a:schemeClr val="tx1"/>
          </a:solidFill>
          <a:latin typeface="+mn-lt"/>
          <a:ea typeface="+mn-ea"/>
          <a:cs typeface="+mn-cs"/>
        </a:defRPr>
      </a:lvl8pPr>
      <a:lvl9pPr marL="2901748" indent="-170691" algn="l" defTabSz="682764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764" rtl="0" eaLnBrk="1" latinLnBrk="0" hangingPunct="1">
        <a:defRPr sz="1344" kern="1200">
          <a:solidFill>
            <a:schemeClr val="tx1"/>
          </a:solidFill>
          <a:latin typeface="+mn-lt"/>
          <a:ea typeface="+mn-ea"/>
          <a:cs typeface="+mn-cs"/>
        </a:defRPr>
      </a:lvl1pPr>
      <a:lvl2pPr marL="341382" algn="l" defTabSz="682764" rtl="0" eaLnBrk="1" latinLnBrk="0" hangingPunct="1">
        <a:defRPr sz="1344" kern="1200">
          <a:solidFill>
            <a:schemeClr val="tx1"/>
          </a:solidFill>
          <a:latin typeface="+mn-lt"/>
          <a:ea typeface="+mn-ea"/>
          <a:cs typeface="+mn-cs"/>
        </a:defRPr>
      </a:lvl2pPr>
      <a:lvl3pPr marL="682764" algn="l" defTabSz="682764" rtl="0" eaLnBrk="1" latinLnBrk="0" hangingPunct="1">
        <a:defRPr sz="1344" kern="1200">
          <a:solidFill>
            <a:schemeClr val="tx1"/>
          </a:solidFill>
          <a:latin typeface="+mn-lt"/>
          <a:ea typeface="+mn-ea"/>
          <a:cs typeface="+mn-cs"/>
        </a:defRPr>
      </a:lvl3pPr>
      <a:lvl4pPr marL="1024146" algn="l" defTabSz="682764" rtl="0" eaLnBrk="1" latinLnBrk="0" hangingPunct="1">
        <a:defRPr sz="1344" kern="1200">
          <a:solidFill>
            <a:schemeClr val="tx1"/>
          </a:solidFill>
          <a:latin typeface="+mn-lt"/>
          <a:ea typeface="+mn-ea"/>
          <a:cs typeface="+mn-cs"/>
        </a:defRPr>
      </a:lvl4pPr>
      <a:lvl5pPr marL="1365528" algn="l" defTabSz="682764" rtl="0" eaLnBrk="1" latinLnBrk="0" hangingPunct="1">
        <a:defRPr sz="1344" kern="1200">
          <a:solidFill>
            <a:schemeClr val="tx1"/>
          </a:solidFill>
          <a:latin typeface="+mn-lt"/>
          <a:ea typeface="+mn-ea"/>
          <a:cs typeface="+mn-cs"/>
        </a:defRPr>
      </a:lvl5pPr>
      <a:lvl6pPr marL="1706910" algn="l" defTabSz="682764" rtl="0" eaLnBrk="1" latinLnBrk="0" hangingPunct="1">
        <a:defRPr sz="1344" kern="1200">
          <a:solidFill>
            <a:schemeClr val="tx1"/>
          </a:solidFill>
          <a:latin typeface="+mn-lt"/>
          <a:ea typeface="+mn-ea"/>
          <a:cs typeface="+mn-cs"/>
        </a:defRPr>
      </a:lvl6pPr>
      <a:lvl7pPr marL="2048292" algn="l" defTabSz="682764" rtl="0" eaLnBrk="1" latinLnBrk="0" hangingPunct="1">
        <a:defRPr sz="1344" kern="1200">
          <a:solidFill>
            <a:schemeClr val="tx1"/>
          </a:solidFill>
          <a:latin typeface="+mn-lt"/>
          <a:ea typeface="+mn-ea"/>
          <a:cs typeface="+mn-cs"/>
        </a:defRPr>
      </a:lvl7pPr>
      <a:lvl8pPr marL="2389675" algn="l" defTabSz="682764" rtl="0" eaLnBrk="1" latinLnBrk="0" hangingPunct="1">
        <a:defRPr sz="1344" kern="1200">
          <a:solidFill>
            <a:schemeClr val="tx1"/>
          </a:solidFill>
          <a:latin typeface="+mn-lt"/>
          <a:ea typeface="+mn-ea"/>
          <a:cs typeface="+mn-cs"/>
        </a:defRPr>
      </a:lvl8pPr>
      <a:lvl9pPr marL="2731057" algn="l" defTabSz="682764" rtl="0" eaLnBrk="1" latinLnBrk="0" hangingPunct="1">
        <a:defRPr sz="13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sv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9093" y="6029608"/>
            <a:ext cx="6075317" cy="6875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1400" i="1" dirty="0" err="1">
                <a:ea typeface="Calibri" panose="020F0502020204030204" pitchFamily="34" charset="0"/>
                <a:cs typeface="Arial" panose="020B0604020202020204" pitchFamily="34" charset="0"/>
              </a:rPr>
              <a:t>Wadawurrung</a:t>
            </a:r>
            <a:r>
              <a:rPr lang="en-US" sz="1400" i="1" dirty="0">
                <a:ea typeface="Calibri" panose="020F0502020204030204" pitchFamily="34" charset="0"/>
                <a:cs typeface="Arial" panose="020B0604020202020204" pitchFamily="34" charset="0"/>
              </a:rPr>
              <a:t> Country </a:t>
            </a:r>
            <a:endParaRPr lang="en-AU" sz="1400" i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AU" sz="2607" dirty="0">
                <a:ea typeface="Calibri" panose="020F0502020204030204" pitchFamily="34" charset="0"/>
              </a:rPr>
              <a:t> </a:t>
            </a:r>
            <a:endParaRPr lang="en-AU" sz="2607" dirty="0"/>
          </a:p>
        </p:txBody>
      </p:sp>
      <p:sp>
        <p:nvSpPr>
          <p:cNvPr id="5" name="Rectangle 4"/>
          <p:cNvSpPr/>
          <p:nvPr/>
        </p:nvSpPr>
        <p:spPr>
          <a:xfrm>
            <a:off x="439093" y="2734824"/>
            <a:ext cx="4132907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3200" dirty="0">
                <a:cs typeface="Arial" panose="020B0604020202020204" pitchFamily="34" charset="0"/>
              </a:rPr>
              <a:t>Surf Coast Shire Council</a:t>
            </a:r>
          </a:p>
          <a:p>
            <a:pPr>
              <a:spcAft>
                <a:spcPts val="900"/>
              </a:spcAft>
            </a:pPr>
            <a:r>
              <a:rPr lang="en-US" sz="1600" dirty="0">
                <a:cs typeface="Arial" panose="020B0604020202020204" pitchFamily="34" charset="0"/>
              </a:rPr>
              <a:t>Presentation to Parliamentary Inquiry on cancellation of 2026 Commonwealth Games</a:t>
            </a:r>
          </a:p>
          <a:p>
            <a:pPr>
              <a:spcAft>
                <a:spcPts val="900"/>
              </a:spcAft>
            </a:pPr>
            <a:r>
              <a:rPr lang="en-US" sz="1800" dirty="0">
                <a:cs typeface="Arial" panose="020B0604020202020204" pitchFamily="34" charset="0"/>
              </a:rPr>
              <a:t>13 February 2024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0BC8FED-31C2-48EE-D83E-657C069A95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1053F4E1-07E7-9787-AC51-015876A8BD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97" y="467566"/>
            <a:ext cx="1348033" cy="53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9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7B46F2-D117-7B48-C6C7-F5A890152576}"/>
              </a:ext>
            </a:extLst>
          </p:cNvPr>
          <p:cNvSpPr/>
          <p:nvPr/>
        </p:nvSpPr>
        <p:spPr>
          <a:xfrm>
            <a:off x="0" y="228730"/>
            <a:ext cx="9144000" cy="9307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4F33CA-00A9-FF09-39DE-DC3C4FAED629}"/>
              </a:ext>
            </a:extLst>
          </p:cNvPr>
          <p:cNvSpPr/>
          <p:nvPr/>
        </p:nvSpPr>
        <p:spPr>
          <a:xfrm>
            <a:off x="415535" y="417513"/>
            <a:ext cx="68808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Our Values: Nature, Wellness, First Nations </a:t>
            </a:r>
            <a:endParaRPr lang="en-AU" sz="12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8F00C6-FDAC-04B2-FEBF-C3BE7102942B}"/>
              </a:ext>
            </a:extLst>
          </p:cNvPr>
          <p:cNvSpPr txBox="1"/>
          <p:nvPr/>
        </p:nvSpPr>
        <p:spPr>
          <a:xfrm>
            <a:off x="415534" y="1478036"/>
            <a:ext cx="720748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2200" dirty="0"/>
              <a:t>From the hinterland to the coast, from the first peoples to the children of the future, we are an </a:t>
            </a:r>
            <a:r>
              <a:rPr lang="en-US" sz="2200" dirty="0">
                <a:solidFill>
                  <a:schemeClr val="accent5"/>
                </a:solidFill>
              </a:rPr>
              <a:t>active</a:t>
            </a:r>
            <a:r>
              <a:rPr lang="en-US" sz="2200" dirty="0"/>
              <a:t>, diverse community </a:t>
            </a:r>
            <a:r>
              <a:rPr lang="en-US" sz="2200" dirty="0">
                <a:solidFill>
                  <a:schemeClr val="accent5"/>
                </a:solidFill>
              </a:rPr>
              <a:t>that lives creatively to value, protect and enhance the natural environment </a:t>
            </a:r>
            <a:r>
              <a:rPr lang="en-US" sz="2200" dirty="0"/>
              <a:t>and our unique neighborhood. </a:t>
            </a:r>
          </a:p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2200" dirty="0"/>
              <a:t>We will leave the Surf Coast better than we found it.</a:t>
            </a:r>
          </a:p>
        </p:txBody>
      </p:sp>
      <p:pic>
        <p:nvPicPr>
          <p:cNvPr id="13" name="Picture Placeholder 12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5A5CAE53-3CEA-3719-CFD2-B68B9B6E9A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r="9348"/>
          <a:stretch>
            <a:fillRect/>
          </a:stretch>
        </p:blipFill>
        <p:spPr>
          <a:xfrm>
            <a:off x="-362139" y="3973512"/>
            <a:ext cx="3657600" cy="2530475"/>
          </a:xfrm>
        </p:spPr>
      </p:pic>
      <p:pic>
        <p:nvPicPr>
          <p:cNvPr id="14" name="Picture Placeholder 12">
            <a:extLst>
              <a:ext uri="{FF2B5EF4-FFF2-40B4-BE49-F238E27FC236}">
                <a16:creationId xmlns:a16="http://schemas.microsoft.com/office/drawing/2014/main" id="{BA324E02-896F-9D74-C506-68746FB67D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" r="1813"/>
          <a:stretch/>
        </p:blipFill>
        <p:spPr>
          <a:xfrm>
            <a:off x="2818646" y="3973512"/>
            <a:ext cx="3657600" cy="25304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pic>
        <p:nvPicPr>
          <p:cNvPr id="15" name="Picture Placeholder 12">
            <a:extLst>
              <a:ext uri="{FF2B5EF4-FFF2-40B4-BE49-F238E27FC236}">
                <a16:creationId xmlns:a16="http://schemas.microsoft.com/office/drawing/2014/main" id="{F8E71481-16FC-123F-3ACF-AD19DAD6ED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r="1831"/>
          <a:stretch/>
        </p:blipFill>
        <p:spPr>
          <a:xfrm>
            <a:off x="5874954" y="3973512"/>
            <a:ext cx="3657600" cy="25304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286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7D1BE5-F995-8C3A-E346-235ECDBFBD6E}"/>
              </a:ext>
            </a:extLst>
          </p:cNvPr>
          <p:cNvSpPr txBox="1"/>
          <p:nvPr/>
        </p:nvSpPr>
        <p:spPr>
          <a:xfrm>
            <a:off x="364519" y="335734"/>
            <a:ext cx="813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dirty="0">
                <a:latin typeface="+mj-lt"/>
                <a:ea typeface="Calibri" panose="020F0502020204030204" pitchFamily="34" charset="0"/>
              </a:rPr>
              <a:t>Significant Event Destination</a:t>
            </a:r>
            <a:endParaRPr lang="en-AU" sz="2400" dirty="0"/>
          </a:p>
        </p:txBody>
      </p:sp>
      <p:sp>
        <p:nvSpPr>
          <p:cNvPr id="6" name="Text Box 9236">
            <a:extLst>
              <a:ext uri="{FF2B5EF4-FFF2-40B4-BE49-F238E27FC236}">
                <a16:creationId xmlns:a16="http://schemas.microsoft.com/office/drawing/2014/main" id="{A9EA111B-39C0-076C-F832-AF721D339C89}"/>
              </a:ext>
            </a:extLst>
          </p:cNvPr>
          <p:cNvSpPr txBox="1"/>
          <p:nvPr/>
        </p:nvSpPr>
        <p:spPr>
          <a:xfrm>
            <a:off x="1492455" y="1766264"/>
            <a:ext cx="1329541" cy="9664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AU" sz="1600" dirty="0">
                <a:effectLst/>
                <a:latin typeface="Duplicate Soft Regular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250 + community &amp; major events</a:t>
            </a:r>
          </a:p>
        </p:txBody>
      </p:sp>
      <p:sp>
        <p:nvSpPr>
          <p:cNvPr id="7" name="Text Box 37">
            <a:extLst>
              <a:ext uri="{FF2B5EF4-FFF2-40B4-BE49-F238E27FC236}">
                <a16:creationId xmlns:a16="http://schemas.microsoft.com/office/drawing/2014/main" id="{6CA3AF1C-9919-1567-EEC2-43457B0762D8}"/>
              </a:ext>
            </a:extLst>
          </p:cNvPr>
          <p:cNvSpPr txBox="1"/>
          <p:nvPr/>
        </p:nvSpPr>
        <p:spPr>
          <a:xfrm>
            <a:off x="1492455" y="2893067"/>
            <a:ext cx="1453116" cy="104393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AU" sz="1600" dirty="0">
                <a:effectLst/>
                <a:latin typeface="Duplicate Soft Regular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Viewed globally by 100M+ people</a:t>
            </a:r>
          </a:p>
        </p:txBody>
      </p:sp>
      <p:sp>
        <p:nvSpPr>
          <p:cNvPr id="9" name="Text Box 38">
            <a:extLst>
              <a:ext uri="{FF2B5EF4-FFF2-40B4-BE49-F238E27FC236}">
                <a16:creationId xmlns:a16="http://schemas.microsoft.com/office/drawing/2014/main" id="{4D5426EF-5E91-76E7-1C52-1B9ADB1D3129}"/>
              </a:ext>
            </a:extLst>
          </p:cNvPr>
          <p:cNvSpPr txBox="1"/>
          <p:nvPr/>
        </p:nvSpPr>
        <p:spPr>
          <a:xfrm>
            <a:off x="1492455" y="5561369"/>
            <a:ext cx="1584176" cy="104359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AU" sz="1600" dirty="0">
                <a:effectLst/>
                <a:latin typeface="Duplicate Soft Regular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Generate over $100M expenditure</a:t>
            </a:r>
          </a:p>
        </p:txBody>
      </p:sp>
      <p:sp>
        <p:nvSpPr>
          <p:cNvPr id="11" name="Text Box 38">
            <a:extLst>
              <a:ext uri="{FF2B5EF4-FFF2-40B4-BE49-F238E27FC236}">
                <a16:creationId xmlns:a16="http://schemas.microsoft.com/office/drawing/2014/main" id="{E82D8AD2-A1F0-9B24-84FE-E43004286222}"/>
              </a:ext>
            </a:extLst>
          </p:cNvPr>
          <p:cNvSpPr txBox="1"/>
          <p:nvPr/>
        </p:nvSpPr>
        <p:spPr>
          <a:xfrm>
            <a:off x="1492455" y="4100572"/>
            <a:ext cx="1453116" cy="104359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AU" sz="1600" dirty="0">
                <a:effectLst/>
                <a:latin typeface="Duplicate Soft Regular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Welcomes 240,000 participants &amp; spectators</a:t>
            </a:r>
          </a:p>
        </p:txBody>
      </p:sp>
      <p:pic>
        <p:nvPicPr>
          <p:cNvPr id="19" name="Graphic 18" descr="Circus Tent with solid fill">
            <a:extLst>
              <a:ext uri="{FF2B5EF4-FFF2-40B4-BE49-F238E27FC236}">
                <a16:creationId xmlns:a16="http://schemas.microsoft.com/office/drawing/2014/main" id="{1DA1D385-1CE9-717C-F191-B84F7BCAD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2541" y="1766264"/>
            <a:ext cx="914400" cy="914400"/>
          </a:xfrm>
          <a:prstGeom prst="rect">
            <a:avLst/>
          </a:prstGeom>
        </p:spPr>
      </p:pic>
      <p:pic>
        <p:nvPicPr>
          <p:cNvPr id="21" name="Graphic 20" descr="Globe outline">
            <a:extLst>
              <a:ext uri="{FF2B5EF4-FFF2-40B4-BE49-F238E27FC236}">
                <a16:creationId xmlns:a16="http://schemas.microsoft.com/office/drawing/2014/main" id="{01EBE019-8A6E-E3A0-DE5A-B8ED2E407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6066" y="2893067"/>
            <a:ext cx="914400" cy="914400"/>
          </a:xfrm>
          <a:prstGeom prst="rect">
            <a:avLst/>
          </a:prstGeom>
        </p:spPr>
      </p:pic>
      <p:pic>
        <p:nvPicPr>
          <p:cNvPr id="23" name="Graphic 22" descr="Group of people with solid fill">
            <a:extLst>
              <a:ext uri="{FF2B5EF4-FFF2-40B4-BE49-F238E27FC236}">
                <a16:creationId xmlns:a16="http://schemas.microsoft.com/office/drawing/2014/main" id="{E177C787-3C05-CAF9-27A9-5BFF2600FE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0460" y="4199094"/>
            <a:ext cx="914400" cy="914400"/>
          </a:xfrm>
          <a:prstGeom prst="rect">
            <a:avLst/>
          </a:prstGeom>
        </p:spPr>
      </p:pic>
      <p:pic>
        <p:nvPicPr>
          <p:cNvPr id="25" name="Graphic 24" descr="Dollar with solid fill">
            <a:extLst>
              <a:ext uri="{FF2B5EF4-FFF2-40B4-BE49-F238E27FC236}">
                <a16:creationId xmlns:a16="http://schemas.microsoft.com/office/drawing/2014/main" id="{3109F9C1-A989-3A35-51AE-54B7DD51F3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6066" y="5494690"/>
            <a:ext cx="914400" cy="914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805845C-6292-5FEC-356B-BDF8BDABFA1C}"/>
              </a:ext>
            </a:extLst>
          </p:cNvPr>
          <p:cNvSpPr txBox="1"/>
          <p:nvPr/>
        </p:nvSpPr>
        <p:spPr>
          <a:xfrm>
            <a:off x="364519" y="910990"/>
            <a:ext cx="87794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Events create sense of place, connect communities &amp; help businesses thrive</a:t>
            </a:r>
            <a:endParaRPr lang="en-AU" sz="22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DDEE3B0-1954-54C4-24E6-4D671C4969B2}"/>
              </a:ext>
            </a:extLst>
          </p:cNvPr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5" b="5394"/>
          <a:stretch/>
        </p:blipFill>
        <p:spPr bwMode="auto">
          <a:xfrm>
            <a:off x="3076631" y="1744507"/>
            <a:ext cx="3941180" cy="3368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025FFEB-FE84-8815-E300-781B99E438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1384" y="2204780"/>
            <a:ext cx="3625847" cy="27193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0EE875B-0312-E3D7-76C6-962BF312BF2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" t="1189" b="28297"/>
          <a:stretch/>
        </p:blipFill>
        <p:spPr>
          <a:xfrm>
            <a:off x="6424615" y="4734962"/>
            <a:ext cx="4383308" cy="2155959"/>
          </a:xfrm>
          <a:prstGeom prst="rect">
            <a:avLst/>
          </a:prstGeom>
        </p:spPr>
      </p:pic>
      <p:pic>
        <p:nvPicPr>
          <p:cNvPr id="31" name="Picture 30" descr="A group of people running on a trail&#10;&#10;Description automatically generated">
            <a:extLst>
              <a:ext uri="{FF2B5EF4-FFF2-40B4-BE49-F238E27FC236}">
                <a16:creationId xmlns:a16="http://schemas.microsoft.com/office/drawing/2014/main" id="{7B008117-7A42-0874-3871-2C4C0ADF61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631" y="4912977"/>
            <a:ext cx="3400784" cy="226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1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91E7C4-9B1D-F9CC-49CC-B9129DB99D84}"/>
              </a:ext>
            </a:extLst>
          </p:cNvPr>
          <p:cNvSpPr/>
          <p:nvPr/>
        </p:nvSpPr>
        <p:spPr>
          <a:xfrm>
            <a:off x="4616731" y="1415436"/>
            <a:ext cx="4527269" cy="544256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7D1BE5-F995-8C3A-E346-235ECDBFBD6E}"/>
              </a:ext>
            </a:extLst>
          </p:cNvPr>
          <p:cNvSpPr txBox="1"/>
          <p:nvPr/>
        </p:nvSpPr>
        <p:spPr>
          <a:xfrm>
            <a:off x="364519" y="335734"/>
            <a:ext cx="813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dirty="0">
                <a:latin typeface="+mj-lt"/>
                <a:ea typeface="Calibri" panose="020F0502020204030204" pitchFamily="34" charset="0"/>
              </a:rPr>
              <a:t>Event Case Studies</a:t>
            </a:r>
            <a:endParaRPr lang="en-AU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05845C-6292-5FEC-356B-BDF8BDABFA1C}"/>
              </a:ext>
            </a:extLst>
          </p:cNvPr>
          <p:cNvSpPr txBox="1"/>
          <p:nvPr/>
        </p:nvSpPr>
        <p:spPr>
          <a:xfrm>
            <a:off x="364519" y="784248"/>
            <a:ext cx="87794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Rip Curl Pro &amp; 2025 UCI Gran </a:t>
            </a:r>
            <a:r>
              <a:rPr lang="en-US" sz="2200" dirty="0" err="1"/>
              <a:t>Fondo</a:t>
            </a:r>
            <a:r>
              <a:rPr lang="en-US" sz="2200" dirty="0"/>
              <a:t> World Championships .</a:t>
            </a:r>
            <a:endParaRPr lang="en-AU" sz="2200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832A9CC-4EDC-22D1-289C-20227DC981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659879"/>
            <a:ext cx="4572000" cy="2449286"/>
          </a:xfrm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F0C036-B68B-72F4-F851-8E55695665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4" b="447"/>
          <a:stretch/>
        </p:blipFill>
        <p:spPr>
          <a:xfrm>
            <a:off x="0" y="1415437"/>
            <a:ext cx="4616731" cy="291212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1F8D20-71A7-7DA8-84E6-489F53BD71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60" r="8784"/>
          <a:stretch/>
        </p:blipFill>
        <p:spPr>
          <a:xfrm>
            <a:off x="4595520" y="1415436"/>
            <a:ext cx="4616730" cy="29121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C7E8E2-605C-6AB5-8487-2B8E5685626B}"/>
              </a:ext>
            </a:extLst>
          </p:cNvPr>
          <p:cNvSpPr txBox="1"/>
          <p:nvPr/>
        </p:nvSpPr>
        <p:spPr>
          <a:xfrm>
            <a:off x="4595520" y="4327558"/>
            <a:ext cx="4389741" cy="93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2025 UCI Gran </a:t>
            </a:r>
            <a:r>
              <a:rPr lang="en-US" sz="2000" b="1" dirty="0" err="1">
                <a:latin typeface="+mj-lt"/>
              </a:rPr>
              <a:t>Fondo</a:t>
            </a:r>
            <a:r>
              <a:rPr lang="en-US" sz="2000" b="1" dirty="0">
                <a:latin typeface="+mj-lt"/>
              </a:rPr>
              <a:t> World Champs</a:t>
            </a:r>
          </a:p>
          <a:p>
            <a:endParaRPr lang="en-A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A2B13D-8C8C-1A91-F61A-79DA017AE461}"/>
              </a:ext>
            </a:extLst>
          </p:cNvPr>
          <p:cNvSpPr txBox="1"/>
          <p:nvPr/>
        </p:nvSpPr>
        <p:spPr>
          <a:xfrm>
            <a:off x="4616731" y="4731518"/>
            <a:ext cx="4754258" cy="2085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Event length: 4 days.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400" dirty="0"/>
              <a:t>Est 7,000 </a:t>
            </a:r>
            <a:r>
              <a:rPr lang="fr-FR" sz="1400" dirty="0" err="1"/>
              <a:t>riders</a:t>
            </a:r>
            <a:r>
              <a:rPr lang="fr-FR" sz="1400" dirty="0"/>
              <a:t> &amp; 20,000 </a:t>
            </a:r>
            <a:r>
              <a:rPr lang="fr-FR" sz="1400" dirty="0" err="1"/>
              <a:t>spectators</a:t>
            </a:r>
            <a:r>
              <a:rPr lang="fr-FR" sz="1400" dirty="0"/>
              <a:t>.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3,500+ international riders.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Est economic benefit $10million+.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Very high level of extended stay outcomes (2 – 4 weeks).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GOR &amp; Bellarine regional dispersal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Global audience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Off-peak visitation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D84082-CCF0-1A73-BF21-C072F1EE2709}"/>
              </a:ext>
            </a:extLst>
          </p:cNvPr>
          <p:cNvSpPr txBox="1"/>
          <p:nvPr/>
        </p:nvSpPr>
        <p:spPr>
          <a:xfrm>
            <a:off x="158739" y="4731518"/>
            <a:ext cx="3936954" cy="2085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Event length: 10-day window.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Spectator attendance: 35,000+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Economic benefit $8million+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3.95million video views. </a:t>
            </a:r>
            <a:endParaRPr lang="en-US" sz="14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2.73million hours watched. </a:t>
            </a:r>
            <a:endParaRPr lang="en-US" sz="14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7.4million international audience.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GOR &amp; Bellarine regional dispersal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FD43B3-974D-4A23-5958-CD496DD42650}"/>
              </a:ext>
            </a:extLst>
          </p:cNvPr>
          <p:cNvSpPr txBox="1"/>
          <p:nvPr/>
        </p:nvSpPr>
        <p:spPr>
          <a:xfrm>
            <a:off x="135252" y="4353607"/>
            <a:ext cx="3744416" cy="1011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+mj-lt"/>
              </a:rPr>
              <a:t>Rip Curl Pro Bells Beach - Easter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1564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aerial view of a beach&#10;&#10;Description automatically generated">
            <a:extLst>
              <a:ext uri="{FF2B5EF4-FFF2-40B4-BE49-F238E27FC236}">
                <a16:creationId xmlns:a16="http://schemas.microsoft.com/office/drawing/2014/main" id="{8A953B95-2CFB-7F75-6180-6336864A73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76" r="-15" b="-76"/>
          <a:stretch/>
        </p:blipFill>
        <p:spPr>
          <a:xfrm>
            <a:off x="-565339" y="-51531"/>
            <a:ext cx="10274678" cy="62415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59C07F-E908-E12E-BB6A-39E525A9DC44}"/>
              </a:ext>
            </a:extLst>
          </p:cNvPr>
          <p:cNvSpPr/>
          <p:nvPr/>
        </p:nvSpPr>
        <p:spPr>
          <a:xfrm>
            <a:off x="-177656" y="5857591"/>
            <a:ext cx="9321656" cy="1000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 descr="A logo for a surf shop&#10;&#10;Description automatically generated">
            <a:extLst>
              <a:ext uri="{FF2B5EF4-FFF2-40B4-BE49-F238E27FC236}">
                <a16:creationId xmlns:a16="http://schemas.microsoft.com/office/drawing/2014/main" id="{6D41312F-4E28-1A3C-A678-9F42B0A3B9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4881" y="6035728"/>
            <a:ext cx="1348629" cy="5356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C92D6D-43B9-0ECC-62EA-8A695F309C2C}"/>
              </a:ext>
            </a:extLst>
          </p:cNvPr>
          <p:cNvSpPr/>
          <p:nvPr/>
        </p:nvSpPr>
        <p:spPr>
          <a:xfrm>
            <a:off x="604070" y="6118903"/>
            <a:ext cx="68808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surfcoast.vic.gov.au</a:t>
            </a:r>
            <a:endParaRPr lang="en-A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E70670-9B05-55DD-C4AE-2C88697EE9A1}"/>
              </a:ext>
            </a:extLst>
          </p:cNvPr>
          <p:cNvSpPr txBox="1"/>
          <p:nvPr/>
        </p:nvSpPr>
        <p:spPr>
          <a:xfrm>
            <a:off x="364519" y="335734"/>
            <a:ext cx="813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dirty="0">
                <a:latin typeface="+mj-lt"/>
                <a:ea typeface="Calibri" panose="020F0502020204030204" pitchFamily="34" charset="0"/>
              </a:rPr>
              <a:t>Conclusion and questions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13443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464F67-1413-04C3-47C2-527BFB80B1F9}"/>
              </a:ext>
            </a:extLst>
          </p:cNvPr>
          <p:cNvSpPr txBox="1"/>
          <p:nvPr/>
        </p:nvSpPr>
        <p:spPr>
          <a:xfrm>
            <a:off x="364519" y="335734"/>
            <a:ext cx="839018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dirty="0">
                <a:latin typeface="+mj-lt"/>
                <a:ea typeface="Calibri" panose="020F0502020204030204" pitchFamily="34" charset="0"/>
              </a:rPr>
              <a:t>Our place in the world: </a:t>
            </a:r>
          </a:p>
          <a:p>
            <a:endParaRPr lang="en-US" sz="1800" dirty="0"/>
          </a:p>
          <a:p>
            <a:r>
              <a:rPr lang="en-US" sz="1800" dirty="0"/>
              <a:t>We sit between Victoria’s two largest cities and a major tourist destination – 12 Apostles 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In 2030 years 1.5 million people will live within 1 hour of Surf Coast.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4589DA-2ECC-B28B-8AFB-FA5603B243BC}"/>
              </a:ext>
            </a:extLst>
          </p:cNvPr>
          <p:cNvPicPr/>
          <p:nvPr/>
        </p:nvPicPr>
        <p:blipFill rotWithShape="1">
          <a:blip r:embed="rId2"/>
          <a:srcRect l="1334" r="2993"/>
          <a:stretch/>
        </p:blipFill>
        <p:spPr>
          <a:xfrm>
            <a:off x="0" y="1992565"/>
            <a:ext cx="9144000" cy="4941168"/>
          </a:xfrm>
          <a:prstGeom prst="rect">
            <a:avLst/>
          </a:prstGeom>
        </p:spPr>
      </p:pic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8475981B-FB92-A0BA-790E-EDF1DE20447B}"/>
              </a:ext>
            </a:extLst>
          </p:cNvPr>
          <p:cNvSpPr/>
          <p:nvPr/>
        </p:nvSpPr>
        <p:spPr>
          <a:xfrm>
            <a:off x="3261114" y="4136270"/>
            <a:ext cx="1575808" cy="653758"/>
          </a:xfrm>
          <a:prstGeom prst="round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36000" tIns="3600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AU" sz="1100" b="1" dirty="0">
                <a:effectLst/>
                <a:latin typeface="Duplicate Soft Regular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Surf Coast</a:t>
            </a:r>
            <a:endParaRPr lang="en-AU" sz="1100" dirty="0">
              <a:effectLst/>
              <a:latin typeface="Duplicate Soft Regular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AU" sz="1100" dirty="0">
                <a:effectLst/>
                <a:latin typeface="Duplicate Soft Regular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47,000 residents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100" dirty="0">
                <a:effectLst/>
                <a:latin typeface="Duplicate Soft Regular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BD995A2A-5DB2-D57C-722E-8218946577EC}"/>
              </a:ext>
            </a:extLst>
          </p:cNvPr>
          <p:cNvSpPr/>
          <p:nvPr/>
        </p:nvSpPr>
        <p:spPr>
          <a:xfrm>
            <a:off x="3693510" y="2994584"/>
            <a:ext cx="1575808" cy="664405"/>
          </a:xfrm>
          <a:prstGeom prst="roundRect">
            <a:avLst/>
          </a:prstGeom>
          <a:solidFill>
            <a:srgbClr val="006071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AU" sz="1100" b="1" dirty="0">
                <a:effectLst/>
                <a:latin typeface="Duplicate Soft Regular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Geelong</a:t>
            </a:r>
            <a:endParaRPr lang="en-AU" sz="1100" dirty="0">
              <a:effectLst/>
              <a:latin typeface="Duplicate Soft Regular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AU" sz="1100" dirty="0">
                <a:effectLst/>
                <a:latin typeface="Duplicate Soft Regular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327,000 residents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100" dirty="0">
                <a:effectLst/>
                <a:latin typeface="Duplicate Soft Regular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78D197F2-8709-CD2B-B6E1-87707747CABC}"/>
              </a:ext>
            </a:extLst>
          </p:cNvPr>
          <p:cNvSpPr/>
          <p:nvPr/>
        </p:nvSpPr>
        <p:spPr>
          <a:xfrm>
            <a:off x="4666801" y="2005173"/>
            <a:ext cx="2121913" cy="664405"/>
          </a:xfrm>
          <a:prstGeom prst="roundRect">
            <a:avLst/>
          </a:prstGeom>
          <a:solidFill>
            <a:srgbClr val="006071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AU" sz="1100" b="1" dirty="0">
                <a:effectLst/>
                <a:latin typeface="Duplicate Soft Regular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West Melbourne Corridor</a:t>
            </a:r>
            <a:endParaRPr lang="en-AU" sz="1100" dirty="0">
              <a:effectLst/>
              <a:latin typeface="Duplicate Soft Regular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AU" sz="1100" dirty="0">
                <a:latin typeface="Duplicate Soft Regular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1.1million</a:t>
            </a:r>
            <a:r>
              <a:rPr lang="en-AU" sz="1100" dirty="0">
                <a:effectLst/>
                <a:latin typeface="Duplicate Soft Regular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residents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000" dirty="0">
                <a:effectLst/>
                <a:latin typeface="Duplicate Soft Regular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24C74AAF-9E03-D68A-A08D-2E1F0370DD8D}"/>
              </a:ext>
            </a:extLst>
          </p:cNvPr>
          <p:cNvSpPr/>
          <p:nvPr/>
        </p:nvSpPr>
        <p:spPr>
          <a:xfrm>
            <a:off x="7205819" y="2590146"/>
            <a:ext cx="1757009" cy="664405"/>
          </a:xfrm>
          <a:prstGeom prst="roundRect">
            <a:avLst/>
          </a:prstGeom>
          <a:solidFill>
            <a:srgbClr val="006071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AU" sz="1100" b="1" dirty="0">
                <a:effectLst/>
                <a:latin typeface="Duplicate Soft Regular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Greater Melbourne</a:t>
            </a:r>
            <a:endParaRPr lang="en-AU" sz="1100" dirty="0">
              <a:effectLst/>
              <a:latin typeface="Duplicate Soft Regular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100" dirty="0">
                <a:latin typeface="Duplicate Soft Regular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Est 6.8 million residents</a:t>
            </a:r>
            <a:r>
              <a:rPr lang="en-AU" sz="1100" dirty="0">
                <a:effectLst/>
                <a:latin typeface="Duplicate Soft Regular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91106770-DFC1-2FB9-6AAC-96F5CC25E78D}"/>
              </a:ext>
            </a:extLst>
          </p:cNvPr>
          <p:cNvSpPr/>
          <p:nvPr/>
        </p:nvSpPr>
        <p:spPr>
          <a:xfrm>
            <a:off x="2123728" y="5203730"/>
            <a:ext cx="1863402" cy="664405"/>
          </a:xfrm>
          <a:prstGeom prst="round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AU" sz="1100" b="1" dirty="0">
                <a:effectLst/>
                <a:latin typeface="Duplicate Soft Regular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Great Ocean Road Visitors</a:t>
            </a:r>
            <a:endParaRPr lang="en-AU" sz="1100" dirty="0">
              <a:effectLst/>
              <a:latin typeface="Duplicate Soft Regular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AU" sz="1100" dirty="0">
                <a:latin typeface="Duplicate Soft Regular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8.6</a:t>
            </a:r>
            <a:r>
              <a:rPr lang="en-AU" sz="1100" dirty="0">
                <a:effectLst/>
                <a:latin typeface="Duplicate Soft Regular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million + visitors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100" dirty="0">
                <a:effectLst/>
                <a:latin typeface="Duplicate Soft Regular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8783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9535" y="398660"/>
            <a:ext cx="5694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Commonwealth Games &amp; The Surf Coast</a:t>
            </a:r>
            <a:endParaRPr lang="en-AU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DC53FA9-AA32-9967-515E-F95C6DE78F23}"/>
              </a:ext>
            </a:extLst>
          </p:cNvPr>
          <p:cNvSpPr txBox="1">
            <a:spLocks/>
          </p:cNvSpPr>
          <p:nvPr/>
        </p:nvSpPr>
        <p:spPr>
          <a:xfrm>
            <a:off x="597908" y="754534"/>
            <a:ext cx="8753648" cy="584488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rmAutofit/>
          </a:bodyPr>
          <a:lstStyle>
            <a:lvl1pPr algn="l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 kern="100" spc="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chemeClr val="tx1"/>
                </a:solidFill>
              </a:rPr>
              <a:t>Torquay was to host the Coastal Rowing events.</a:t>
            </a:r>
            <a:endParaRPr lang="en-AU" sz="22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39AABE-7ECD-D40A-7C8C-8FB0C2EAEA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" b="12274"/>
          <a:stretch/>
        </p:blipFill>
        <p:spPr>
          <a:xfrm>
            <a:off x="0" y="1694896"/>
            <a:ext cx="9144000" cy="516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map of a housing development&#10;&#10;Description automatically generated">
            <a:extLst>
              <a:ext uri="{FF2B5EF4-FFF2-40B4-BE49-F238E27FC236}">
                <a16:creationId xmlns:a16="http://schemas.microsoft.com/office/drawing/2014/main" id="{9C15568A-E069-8E3C-1B37-C9B7CD1C8B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5" b="15815"/>
          <a:stretch>
            <a:fillRect/>
          </a:stretch>
        </p:blipFill>
        <p:spPr>
          <a:xfrm>
            <a:off x="858416" y="2831349"/>
            <a:ext cx="5658465" cy="2729031"/>
          </a:xfrm>
        </p:spPr>
      </p:pic>
      <p:sp>
        <p:nvSpPr>
          <p:cNvPr id="5" name="Rectangle 4"/>
          <p:cNvSpPr/>
          <p:nvPr/>
        </p:nvSpPr>
        <p:spPr>
          <a:xfrm>
            <a:off x="489535" y="398660"/>
            <a:ext cx="5694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Commonwealth Games &amp; The Surf Coast</a:t>
            </a:r>
            <a:endParaRPr lang="en-AU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DC53FA9-AA32-9967-515E-F95C6DE78F23}"/>
              </a:ext>
            </a:extLst>
          </p:cNvPr>
          <p:cNvSpPr txBox="1">
            <a:spLocks/>
          </p:cNvSpPr>
          <p:nvPr/>
        </p:nvSpPr>
        <p:spPr>
          <a:xfrm>
            <a:off x="597908" y="754534"/>
            <a:ext cx="8753648" cy="584488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rmAutofit/>
          </a:bodyPr>
          <a:lstStyle>
            <a:lvl1pPr algn="l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 kern="100" spc="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chemeClr val="tx1"/>
                </a:solidFill>
              </a:rPr>
              <a:t>A hockey training venue is still proceeding</a:t>
            </a:r>
            <a:endParaRPr lang="en-AU" sz="2200" dirty="0">
              <a:solidFill>
                <a:schemeClr val="tx1"/>
              </a:solidFill>
            </a:endParaRPr>
          </a:p>
        </p:txBody>
      </p:sp>
      <p:pic>
        <p:nvPicPr>
          <p:cNvPr id="3" name="Picture 2" descr="A blue and orange sports field&#10;&#10;Description automatically generated">
            <a:extLst>
              <a:ext uri="{FF2B5EF4-FFF2-40B4-BE49-F238E27FC236}">
                <a16:creationId xmlns:a16="http://schemas.microsoft.com/office/drawing/2014/main" id="{3A688D1D-FADA-F2EF-17A3-9F10A37A5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4096"/>
            <a:ext cx="9144000" cy="513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4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F72546-08DA-427B-1A31-6A97433E18CB}"/>
              </a:ext>
            </a:extLst>
          </p:cNvPr>
          <p:cNvSpPr txBox="1"/>
          <p:nvPr/>
        </p:nvSpPr>
        <p:spPr>
          <a:xfrm>
            <a:off x="364519" y="335734"/>
            <a:ext cx="813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+mj-lt"/>
                <a:cs typeface="Arial" panose="020B0604020202020204" pitchFamily="34" charset="0"/>
              </a:rPr>
              <a:t>Looking forward</a:t>
            </a:r>
            <a:endParaRPr lang="en-AU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Picture 12" descr="Aerial view of a city and a beach&#10;&#10;Description automatically generated">
            <a:extLst>
              <a:ext uri="{FF2B5EF4-FFF2-40B4-BE49-F238E27FC236}">
                <a16:creationId xmlns:a16="http://schemas.microsoft.com/office/drawing/2014/main" id="{D99B5E41-F167-E949-6232-26A54ACFE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95" y="964720"/>
            <a:ext cx="9353989" cy="62373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CEC248-16E4-652D-955D-B58D33E161DD}"/>
              </a:ext>
            </a:extLst>
          </p:cNvPr>
          <p:cNvSpPr/>
          <p:nvPr/>
        </p:nvSpPr>
        <p:spPr>
          <a:xfrm>
            <a:off x="364519" y="964720"/>
            <a:ext cx="2592288" cy="6237312"/>
          </a:xfrm>
          <a:prstGeom prst="rect">
            <a:avLst/>
          </a:prstGeom>
          <a:solidFill>
            <a:schemeClr val="accent1">
              <a:lumMod val="50000"/>
              <a:alpha val="5215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38A10C-4000-0656-E2CB-1BBA328A48BE}"/>
              </a:ext>
            </a:extLst>
          </p:cNvPr>
          <p:cNvSpPr txBox="1"/>
          <p:nvPr/>
        </p:nvSpPr>
        <p:spPr>
          <a:xfrm>
            <a:off x="364519" y="1451740"/>
            <a:ext cx="2592288" cy="4386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Funding Events &amp; Marketing opportunities in Surf Coast Shire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0427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a city&#10;&#10;Description automatically generated">
            <a:extLst>
              <a:ext uri="{FF2B5EF4-FFF2-40B4-BE49-F238E27FC236}">
                <a16:creationId xmlns:a16="http://schemas.microsoft.com/office/drawing/2014/main" id="{D69343EE-35E2-EA7D-2757-5515CF3A4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730"/>
            <a:ext cx="9144000" cy="58182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F76A010-45B7-6DB9-C77B-92EB16877ED8}"/>
              </a:ext>
            </a:extLst>
          </p:cNvPr>
          <p:cNvSpPr/>
          <p:nvPr/>
        </p:nvSpPr>
        <p:spPr>
          <a:xfrm>
            <a:off x="-199176" y="228730"/>
            <a:ext cx="9343176" cy="9307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/>
          <p:cNvSpPr/>
          <p:nvPr/>
        </p:nvSpPr>
        <p:spPr>
          <a:xfrm>
            <a:off x="415535" y="417513"/>
            <a:ext cx="9500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Funding opportunity – Housing Projects</a:t>
            </a:r>
            <a:endParaRPr lang="en-AU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52EC3-D8BC-00A6-127B-17959E7412FC}"/>
              </a:ext>
            </a:extLst>
          </p:cNvPr>
          <p:cNvSpPr txBox="1"/>
          <p:nvPr/>
        </p:nvSpPr>
        <p:spPr>
          <a:xfrm>
            <a:off x="608274" y="5738728"/>
            <a:ext cx="6705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r>
              <a:rPr lang="en-US" sz="2000" dirty="0"/>
              <a:t>Anglesea Community and Health Hub</a:t>
            </a:r>
          </a:p>
          <a:p>
            <a:r>
              <a:rPr lang="en-US" sz="2000" dirty="0"/>
              <a:t>Fraser Drive, Aireys Inlet - Social and Affordable housing. 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767484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D6992F-72AC-994F-1FD5-88B7DCF842D9}"/>
              </a:ext>
            </a:extLst>
          </p:cNvPr>
          <p:cNvSpPr/>
          <p:nvPr/>
        </p:nvSpPr>
        <p:spPr>
          <a:xfrm>
            <a:off x="-63374" y="1240325"/>
            <a:ext cx="9207374" cy="56176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F72546-08DA-427B-1A31-6A97433E18CB}"/>
              </a:ext>
            </a:extLst>
          </p:cNvPr>
          <p:cNvSpPr txBox="1"/>
          <p:nvPr/>
        </p:nvSpPr>
        <p:spPr>
          <a:xfrm>
            <a:off x="364519" y="335734"/>
            <a:ext cx="813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Funding Opportunity – Legacy Projects</a:t>
            </a:r>
            <a:endParaRPr lang="en-AU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4" descr="C:\Users\dwaight\AppData\Local\Microsoft\Windows\INetCache\Content.Word\TTQ towncentre map FA.JPG">
            <a:extLst>
              <a:ext uri="{FF2B5EF4-FFF2-40B4-BE49-F238E27FC236}">
                <a16:creationId xmlns:a16="http://schemas.microsoft.com/office/drawing/2014/main" id="{6C50ADAF-179D-AF8B-E62F-3F192EDCA65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0502" r="4451" b="4840"/>
          <a:stretch/>
        </p:blipFill>
        <p:spPr bwMode="auto">
          <a:xfrm>
            <a:off x="364519" y="1367095"/>
            <a:ext cx="8496944" cy="537321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0AE2195-AB7E-A1FE-AA3A-F552FFAFAEC3}"/>
              </a:ext>
            </a:extLst>
          </p:cNvPr>
          <p:cNvSpPr txBox="1">
            <a:spLocks/>
          </p:cNvSpPr>
          <p:nvPr/>
        </p:nvSpPr>
        <p:spPr>
          <a:xfrm>
            <a:off x="506994" y="539686"/>
            <a:ext cx="8753648" cy="584488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rmAutofit/>
          </a:bodyPr>
          <a:lstStyle>
            <a:lvl1pPr algn="l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 kern="100" spc="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chemeClr val="tx1"/>
                </a:solidFill>
              </a:rPr>
              <a:t>Torquay Town Centre Placemaking.</a:t>
            </a:r>
            <a:endParaRPr lang="en-AU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32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a palm tree&#10;&#10;Description automatically generated">
            <a:extLst>
              <a:ext uri="{FF2B5EF4-FFF2-40B4-BE49-F238E27FC236}">
                <a16:creationId xmlns:a16="http://schemas.microsoft.com/office/drawing/2014/main" id="{69CD876E-1D18-98D1-FD77-861E2A543D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893"/>
            <a:ext cx="9144000" cy="60412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95C4DC3-4921-4A14-A611-465A67D919D3}"/>
              </a:ext>
            </a:extLst>
          </p:cNvPr>
          <p:cNvSpPr txBox="1">
            <a:spLocks/>
          </p:cNvSpPr>
          <p:nvPr/>
        </p:nvSpPr>
        <p:spPr>
          <a:xfrm>
            <a:off x="3401708" y="1540465"/>
            <a:ext cx="4846000" cy="985451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rmAutofit/>
          </a:bodyPr>
          <a:lstStyle>
            <a:lvl1pPr algn="l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 kern="100" spc="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200" dirty="0">
                <a:latin typeface="+mj-lt"/>
              </a:rPr>
              <a:t>Surf Coast Cultural Centre – Enhancing a cultural destination at the start of the Great Ocean Road. </a:t>
            </a:r>
            <a:endParaRPr lang="en-AU" sz="22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A21548-4F6B-138A-E2CB-980A5A84B5C3}"/>
              </a:ext>
            </a:extLst>
          </p:cNvPr>
          <p:cNvSpPr txBox="1"/>
          <p:nvPr/>
        </p:nvSpPr>
        <p:spPr>
          <a:xfrm>
            <a:off x="364519" y="335734"/>
            <a:ext cx="813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Funding Opportunity – Legacy Projects</a:t>
            </a:r>
            <a:endParaRPr lang="en-AU" sz="24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01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glass walls and trees&#10;&#10;Description automatically generated">
            <a:extLst>
              <a:ext uri="{FF2B5EF4-FFF2-40B4-BE49-F238E27FC236}">
                <a16:creationId xmlns:a16="http://schemas.microsoft.com/office/drawing/2014/main" id="{8054F9CA-190A-5859-ABF2-CBF8A8E55E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0535" y="-1005411"/>
            <a:ext cx="9234535" cy="67181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F76A010-45B7-6DB9-C77B-92EB16877ED8}"/>
              </a:ext>
            </a:extLst>
          </p:cNvPr>
          <p:cNvSpPr/>
          <p:nvPr/>
        </p:nvSpPr>
        <p:spPr>
          <a:xfrm>
            <a:off x="-199176" y="228730"/>
            <a:ext cx="9343176" cy="9307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/>
          <p:cNvSpPr/>
          <p:nvPr/>
        </p:nvSpPr>
        <p:spPr>
          <a:xfrm>
            <a:off x="415535" y="417513"/>
            <a:ext cx="68808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Funding Opportunity – Legacy Projects</a:t>
            </a:r>
            <a:endParaRPr lang="en-AU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52EC3-D8BC-00A6-127B-17959E7412FC}"/>
              </a:ext>
            </a:extLst>
          </p:cNvPr>
          <p:cNvSpPr txBox="1"/>
          <p:nvPr/>
        </p:nvSpPr>
        <p:spPr>
          <a:xfrm>
            <a:off x="590856" y="5901520"/>
            <a:ext cx="6705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Surf Coast Cultural Centre – Enhancing a cultural destination at the start of the Great Ocean Road. 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598957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urfCoas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071"/>
      </a:accent1>
      <a:accent2>
        <a:srgbClr val="E8503E"/>
      </a:accent2>
      <a:accent3>
        <a:srgbClr val="4D4F53"/>
      </a:accent3>
      <a:accent4>
        <a:srgbClr val="003057"/>
      </a:accent4>
      <a:accent5>
        <a:srgbClr val="1CD4C6"/>
      </a:accent5>
      <a:accent6>
        <a:srgbClr val="1CD4C6"/>
      </a:accent6>
      <a:hlink>
        <a:srgbClr val="006071"/>
      </a:hlink>
      <a:folHlink>
        <a:srgbClr val="E8503E"/>
      </a:folHlink>
    </a:clrScheme>
    <a:fontScheme name="Surf Coast font">
      <a:majorFont>
        <a:latin typeface="Duplicate Soft Bold"/>
        <a:ea typeface=""/>
        <a:cs typeface=""/>
      </a:majorFont>
      <a:minorFont>
        <a:latin typeface="Duplicate Soft Regula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Committee Transcript Document" ma:contentTypeID="0x010100A6113086DC73B842B7D060591F1D1F2D020200C0720D9A5485ED45ADC2FF5EDE309FA7" ma:contentTypeVersion="36" ma:contentTypeDescription="Create a new document." ma:contentTypeScope="" ma:versionID="e52877d7feab36bfeddb7f8cc9f5d553">
  <xsd:schema xmlns:xsd="http://www.w3.org/2001/XMLSchema" xmlns:xs="http://www.w3.org/2001/XMLSchema" xmlns:p="http://schemas.microsoft.com/office/2006/metadata/properties" xmlns:ns2="46c61757-ad04-49d5-a16a-4020ae46aeb3" xmlns:ns3="c35bed46-8fc3-45b8-8dd6-aacfd9839516" targetNamespace="http://schemas.microsoft.com/office/2006/metadata/properties" ma:root="true" ma:fieldsID="5fb501309d8927c6d13cd514116a9ed7" ns2:_="" ns3:_="">
    <xsd:import namespace="46c61757-ad04-49d5-a16a-4020ae46aeb3"/>
    <xsd:import namespace="c35bed46-8fc3-45b8-8dd6-aacfd9839516"/>
    <xsd:element name="properties">
      <xsd:complexType>
        <xsd:sequence>
          <xsd:element name="documentManagement">
            <xsd:complexType>
              <xsd:all>
                <xsd:element ref="ns2:Business_x005f_x0020_Identifier" minOccurs="0"/>
                <xsd:element ref="ns2:m3eeb9610e9c4640880ac1fecc69d01a" minOccurs="0"/>
                <xsd:element ref="ns2:TaxCatchAll" minOccurs="0"/>
                <xsd:element ref="ns2:TaxCatchAllLabel" minOccurs="0"/>
                <xsd:element ref="ns2:Committee_x0020_Start_x0020_Date" minOccurs="0"/>
                <xsd:element ref="ns2:Committee_x0020_End_x0020_Date" minOccurs="0"/>
                <xsd:element ref="ns2:DocumentKey" minOccurs="0"/>
                <xsd:element ref="ns2:PublishStatus" minOccurs="0"/>
                <xsd:element ref="ns2:Committee_x0020_Inquiry_x0020_Start_x0020_Date" minOccurs="0"/>
                <xsd:element ref="ns2:Committee_x0020_Inquiry_x0020_End_x0020_Date" minOccurs="0"/>
                <xsd:element ref="ns3:MemberTaxHTField0" minOccurs="0"/>
                <xsd:element ref="ns2:Witness_x005f_x0020_Id" minOccurs="0"/>
                <xsd:element ref="ns2:g6a0eebaf0724e87b07e787b0a6687af" minOccurs="0"/>
                <xsd:element ref="ns2:a559cadfb9a242f5b73f63650095a147" minOccurs="0"/>
                <xsd:element ref="ns2:pf0be3ffd4e84049b08b651cf27bfd30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c61757-ad04-49d5-a16a-4020ae46aeb3" elementFormDefault="qualified">
    <xsd:import namespace="http://schemas.microsoft.com/office/2006/documentManagement/types"/>
    <xsd:import namespace="http://schemas.microsoft.com/office/infopath/2007/PartnerControls"/>
    <xsd:element name="Business_x005f_x0020_Identifier" ma:index="8" nillable="true" ma:displayName="Business Identifier" ma:indexed="true" ma:internalName="Business_x0020_Identifier" ma:readOnly="false">
      <xsd:simpleType>
        <xsd:restriction base="dms:Text"/>
      </xsd:simpleType>
    </xsd:element>
    <xsd:element name="m3eeb9610e9c4640880ac1fecc69d01a" ma:index="9" nillable="true" ma:taxonomy="true" ma:internalName="m3eeb9610e9c4640880ac1fecc69d01a" ma:taxonomyFieldName="House" ma:displayName="House" ma:indexed="true" ma:fieldId="{63eeb961-0e9c-4640-880a-c1fecc69d01a}" ma:sspId="64323c1c-cbf1-4b15-a593-91e189a21d22" ma:termSetId="57944e1a-04b1-4712-99d3-3d76444853b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84609796-0e07-4ed4-af15-6fdaafe780e0}" ma:internalName="TaxCatchAll" ma:showField="CatchAllData" ma:web="c35bed46-8fc3-45b8-8dd6-aacfd98395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84609796-0e07-4ed4-af15-6fdaafe780e0}" ma:internalName="TaxCatchAllLabel" ma:readOnly="true" ma:showField="CatchAllDataLabel" ma:web="c35bed46-8fc3-45b8-8dd6-aacfd98395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ommittee_x0020_Start_x0020_Date" ma:index="13" nillable="true" ma:displayName="Committee Start Date" ma:format="DateOnly" ma:indexed="true" ma:internalName="Committee_x0020_Start_x0020_Date">
      <xsd:simpleType>
        <xsd:restriction base="dms:DateTime"/>
      </xsd:simpleType>
    </xsd:element>
    <xsd:element name="Committee_x0020_End_x0020_Date" ma:index="14" nillable="true" ma:displayName="Committee End Date" ma:format="DateOnly" ma:indexed="true" ma:internalName="Committee_x0020_End_x0020_Date">
      <xsd:simpleType>
        <xsd:restriction base="dms:DateTime"/>
      </xsd:simpleType>
    </xsd:element>
    <xsd:element name="DocumentKey" ma:index="15" nillable="true" ma:displayName="Document Key" ma:indexed="true" ma:internalName="DocumentKey">
      <xsd:simpleType>
        <xsd:restriction base="dms:Choice">
          <xsd:enumeration value="thumbnail"/>
          <xsd:enumeration value="photo"/>
          <xsd:enumeration value="attachment"/>
          <xsd:enumeration value="inaugural-speech"/>
          <xsd:enumeration value="digests"/>
          <xsd:enumeration value="minute-extracts"/>
          <xsd:enumeration value="introductory-document"/>
          <xsd:enumeration value="resolution-document"/>
          <xsd:enumeration value="terms-of-reference"/>
          <xsd:enumeration value="submissions"/>
          <xsd:enumeration value="transcripts"/>
          <xsd:enumeration value="schedule"/>
          <xsd:enumeration value="witness-transcripts"/>
          <xsd:enumeration value="reports-and-gov-responses"/>
          <xsd:enumeration value="other-documents"/>
          <xsd:enumeration value="attachments"/>
          <xsd:enumeration value="proof"/>
          <xsd:enumeration value="revised"/>
          <xsd:enumeration value="corrected"/>
          <xsd:enumeration value="question"/>
          <xsd:enumeration value="answer"/>
          <xsd:enumeration value="tabled-document"/>
          <xsd:enumeration value="not-tabled-document-la"/>
          <xsd:enumeration value="not-tabled-document-lc"/>
          <xsd:enumeration value="not-tabled-document-dispute"/>
          <xsd:enumeration value="petition-response"/>
        </xsd:restriction>
      </xsd:simpleType>
    </xsd:element>
    <xsd:element name="PublishStatus" ma:index="16" nillable="true" ma:displayName="Publish Status" ma:internalName="PublishStatus">
      <xsd:simpleType>
        <xsd:restriction base="dms:Choice">
          <xsd:enumeration value="Draft"/>
          <xsd:enumeration value="Published"/>
        </xsd:restriction>
      </xsd:simpleType>
    </xsd:element>
    <xsd:element name="Committee_x0020_Inquiry_x0020_Start_x0020_Date" ma:index="17" nillable="true" ma:displayName="Committee Inquiry Start Date" ma:format="DateOnly" ma:indexed="true" ma:internalName="Committee_x0020_Inquiry_x0020_Start_x0020_Date">
      <xsd:simpleType>
        <xsd:restriction base="dms:DateTime"/>
      </xsd:simpleType>
    </xsd:element>
    <xsd:element name="Committee_x0020_Inquiry_x0020_End_x0020_Date" ma:index="18" nillable="true" ma:displayName="Committee Inquiry End Date" ma:format="DateOnly" ma:indexed="true" ma:internalName="Committee_x0020_Inquiry_x0020_End_x0020_Date">
      <xsd:simpleType>
        <xsd:restriction base="dms:DateTime"/>
      </xsd:simpleType>
    </xsd:element>
    <xsd:element name="Witness_x005f_x0020_Id" ma:index="21" nillable="true" ma:displayName="Witness Id" ma:internalName="Witness_x0020_Id">
      <xsd:simpleType>
        <xsd:restriction base="dms:Text"/>
      </xsd:simpleType>
    </xsd:element>
    <xsd:element name="g6a0eebaf0724e87b07e787b0a6687af" ma:index="22" nillable="true" ma:taxonomy="true" ma:internalName="g6a0eebaf0724e87b07e787b0a6687af" ma:taxonomyFieldName="Committee" ma:displayName="Committee" ma:indexed="true" ma:fieldId="{06a0eeba-f072-4e87-b07e-787b0a6687af}" ma:sspId="64323c1c-cbf1-4b15-a593-91e189a21d22" ma:termSetId="b4046d15-f576-48c6-ad5e-8cba09d6eae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559cadfb9a242f5b73f63650095a147" ma:index="24" nillable="true" ma:taxonomy="true" ma:internalName="a559cadfb9a242f5b73f63650095a147" ma:taxonomyFieldName="Committee_x0020_Type" ma:displayName="Committee Type" ma:indexed="true" ma:fieldId="{a559cadf-b9a2-42f5-b73f-63650095a147}" ma:sspId="64323c1c-cbf1-4b15-a593-91e189a21d22" ma:termSetId="09e68001-ef80-4fd0-87ea-36e067212e9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f0be3ffd4e84049b08b651cf27bfd30" ma:index="26" nillable="true" ma:taxonomy="true" ma:internalName="pf0be3ffd4e84049b08b651cf27bfd30" ma:taxonomyFieldName="Committee_x0020_Inquiry" ma:displayName="Committee Inquiry" ma:indexed="true" ma:fieldId="{9f0be3ff-d4e8-4049-b08b-651cf27bfd30}" ma:sspId="64323c1c-cbf1-4b15-a593-91e189a21d22" ma:termSetId="fd240bf8-7a44-4aff-9475-1a702056b2b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5bed46-8fc3-45b8-8dd6-aacfd9839516" elementFormDefault="qualified">
    <xsd:import namespace="http://schemas.microsoft.com/office/2006/documentManagement/types"/>
    <xsd:import namespace="http://schemas.microsoft.com/office/infopath/2007/PartnerControls"/>
    <xsd:element name="MemberTaxHTField0" ma:index="19" nillable="true" ma:taxonomy="true" ma:internalName="MemberTaxHTField0" ma:taxonomyFieldName="Hansard_x0020_Member" ma:displayName="Member" ma:default="" ma:fieldId="{c9fb69e6-177b-49ec-8627-96a823362ebd}" ma:taxonomyMulti="true" ma:sspId="64323c1c-cbf1-4b15-a593-91e189a21d22" ma:termSetId="5f9a1aad-f9d3-47b9-8812-cebc1c537bd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2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64323c1c-cbf1-4b15-a593-91e189a21d22" ContentTypeId="0x010100A6113086DC73B842B7D060591F1D1F2D0202" PreviousValue="false"/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usiness_x005f_x0020_Identifier xmlns="46c61757-ad04-49d5-a16a-4020ae46aeb3">8046</Business_x005f_x0020_Identifier>
    <MemberTaxHTField0 xmlns="c35bed46-8fc3-45b8-8dd6-aacfd9839516">
      <Terms xmlns="http://schemas.microsoft.com/office/infopath/2007/PartnerControls"/>
    </MemberTaxHTField0>
    <Witness_x005f_x0020_Id xmlns="46c61757-ad04-49d5-a16a-4020ae46aeb3">8497,8498,8499</Witness_x005f_x0020_Id>
    <Committee_x0020_Start_x0020_Date xmlns="46c61757-ad04-49d5-a16a-4020ae46aeb3">2023-08-02T00:00:00+00:00</Committee_x0020_Start_x0020_Date>
    <PublishStatus xmlns="46c61757-ad04-49d5-a16a-4020ae46aeb3">Published</PublishStatus>
    <Committee_x0020_End_x0020_Date xmlns="46c61757-ad04-49d5-a16a-4020ae46aeb3" xsi:nil="true"/>
    <a559cadfb9a242f5b73f63650095a147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Select</TermName>
          <TermId xmlns="http://schemas.microsoft.com/office/infopath/2007/PartnerControls">40f0a745-7b49-4bd7-9d1f-efe648d87638</TermId>
        </TermInfo>
      </Terms>
    </a559cadfb9a242f5b73f63650095a147>
    <g6a0eebaf0724e87b07e787b0a6687af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Select Committee on the 2026 Commonwealth Games Bid</TermName>
          <TermId xmlns="http://schemas.microsoft.com/office/infopath/2007/PartnerControls">ace84c29-723d-450e-be25-3c4a62431c85</TermId>
        </TermInfo>
      </Terms>
    </g6a0eebaf0724e87b07e787b0a6687af>
    <m3eeb9610e9c4640880ac1fecc69d01a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Legislative Council</TermName>
          <TermId xmlns="http://schemas.microsoft.com/office/infopath/2007/PartnerControls">6c85d7f4-b2da-4436-92e1-7df20d4cb55e</TermId>
        </TermInfo>
      </Terms>
    </m3eeb9610e9c4640880ac1fecc69d01a>
    <Committee_x0020_Inquiry_x0020_Start_x0020_Date xmlns="46c61757-ad04-49d5-a16a-4020ae46aeb3">2023-08-02T00:00:00+00:00</Committee_x0020_Inquiry_x0020_Start_x0020_Date>
    <Committee_x0020_Inquiry_x0020_End_x0020_Date xmlns="46c61757-ad04-49d5-a16a-4020ae46aeb3" xsi:nil="true"/>
    <TaxCatchAll xmlns="46c61757-ad04-49d5-a16a-4020ae46aeb3">
      <Value>196</Value>
      <Value>197</Value>
      <Value>1</Value>
      <Value>3</Value>
    </TaxCatchAll>
    <pf0be3ffd4e84049b08b651cf27bfd30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Inquiry into the 2026 Commonwealth Games Bid</TermName>
          <TermId xmlns="http://schemas.microsoft.com/office/infopath/2007/PartnerControls">a70af7de-6f00-4eb6-b46c-08de016928f5</TermId>
        </TermInfo>
      </Terms>
    </pf0be3ffd4e84049b08b651cf27bfd30>
    <DocumentKey xmlns="46c61757-ad04-49d5-a16a-4020ae46aeb3">witness-transcripts</DocumentKey>
    <_dlc_DocId xmlns="c35bed46-8fc3-45b8-8dd6-aacfd9839516">HKNRK37FCK6T-1016873845-5561</_dlc_DocId>
    <_dlc_DocIdUrl xmlns="c35bed46-8fc3-45b8-8dd6-aacfd9839516">
      <Url>https://pims-docs.parliament.vic.gov.au/lcdocs/_layouts/15/DocIdRedir.aspx?ID=HKNRK37FCK6T-1016873845-5561</Url>
      <Description>HKNRK37FCK6T-1016873845-5561</Description>
    </_dlc_DocIdUrl>
  </documentManagement>
</p:properties>
</file>

<file path=customXml/itemProps1.xml><?xml version="1.0" encoding="utf-8"?>
<ds:datastoreItem xmlns:ds="http://schemas.openxmlformats.org/officeDocument/2006/customXml" ds:itemID="{4BBDBF59-901E-4A23-B71A-C07CF9D2B4D1}"/>
</file>

<file path=customXml/itemProps2.xml><?xml version="1.0" encoding="utf-8"?>
<ds:datastoreItem xmlns:ds="http://schemas.openxmlformats.org/officeDocument/2006/customXml" ds:itemID="{B7F2BD9F-5461-4828-B062-3697138C73FB}"/>
</file>

<file path=customXml/itemProps3.xml><?xml version="1.0" encoding="utf-8"?>
<ds:datastoreItem xmlns:ds="http://schemas.openxmlformats.org/officeDocument/2006/customXml" ds:itemID="{481EDD08-9B6F-4BFD-9E80-7705CB4E97AB}"/>
</file>

<file path=customXml/itemProps4.xml><?xml version="1.0" encoding="utf-8"?>
<ds:datastoreItem xmlns:ds="http://schemas.openxmlformats.org/officeDocument/2006/customXml" ds:itemID="{09E21778-AF1F-4B8F-82CE-C5F162E2B7EA}"/>
</file>

<file path=customXml/itemProps5.xml><?xml version="1.0" encoding="utf-8"?>
<ds:datastoreItem xmlns:ds="http://schemas.openxmlformats.org/officeDocument/2006/customXml" ds:itemID="{A2380B99-AE67-4B26-8873-01B47EED2E9C}"/>
</file>

<file path=docProps/app.xml><?xml version="1.0" encoding="utf-8"?>
<Properties xmlns="http://schemas.openxmlformats.org/officeDocument/2006/extended-properties" xmlns:vt="http://schemas.openxmlformats.org/officeDocument/2006/docPropsVTypes">
  <Template>SCS template 2023_Teal</Template>
  <TotalTime>397</TotalTime>
  <Words>417</Words>
  <Application>Microsoft Office PowerPoint</Application>
  <PresentationFormat>On-screen Show (4:3)</PresentationFormat>
  <Paragraphs>71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Duplicate Soft Bold</vt:lpstr>
      <vt:lpstr>Duplicate Soft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Surf Coast Shire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Fowles</dc:creator>
  <cp:lastModifiedBy>Christine Delaney</cp:lastModifiedBy>
  <cp:revision>27</cp:revision>
  <dcterms:created xsi:type="dcterms:W3CDTF">2023-10-18T02:34:46Z</dcterms:created>
  <dcterms:modified xsi:type="dcterms:W3CDTF">2024-02-12T01:55:08Z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0x010100A6113086DC73B842B7D060591F1D1F2D020200C0720D9A5485ED45ADC2FF5EDE309FA7</vt:lpwstr>
  </property>
  <property fmtid="{D5CDD505-2E9C-101B-9397-08002B2CF9AE}" pid="3" name="Hansard Member">
    <vt:lpwstr/>
  </property>
  <property fmtid="{D5CDD505-2E9C-101B-9397-08002B2CF9AE}" pid="4" name="Committee Type">
    <vt:lpwstr>3;#Select|40f0a745-7b49-4bd7-9d1f-efe648d87638</vt:lpwstr>
  </property>
  <property fmtid="{D5CDD505-2E9C-101B-9397-08002B2CF9AE}" pid="5" name="Committee Inquiry">
    <vt:lpwstr>196;#Inquiry into the 2026 Commonwealth Games Bid|a70af7de-6f00-4eb6-b46c-08de016928f5</vt:lpwstr>
  </property>
  <property fmtid="{D5CDD505-2E9C-101B-9397-08002B2CF9AE}" pid="6" name="House">
    <vt:lpwstr>1;#Legislative Council|6c85d7f4-b2da-4436-92e1-7df20d4cb55e</vt:lpwstr>
  </property>
  <property fmtid="{D5CDD505-2E9C-101B-9397-08002B2CF9AE}" pid="7" name="Committee">
    <vt:lpwstr>197;#Select Committee on the 2026 Commonwealth Games Bid|ace84c29-723d-450e-be25-3c4a62431c85</vt:lpwstr>
  </property>
  <property fmtid="{D5CDD505-2E9C-101B-9397-08002B2CF9AE}" pid="8" name="_dlc_DocIdItemGuid">
    <vt:lpwstr>f40bf381-c147-4f65-9830-4bac1bf700dc</vt:lpwstr>
  </property>
</Properties>
</file>