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1.xml" ContentType="application/vnd.openxmlformats-officedocument.theme+xml"/>
  <Override PartName="/ppt/authors.xml" ContentType="application/vnd.ms-powerpoint.authors+xml"/>
  <Override PartName="/ppt/theme/theme2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2">
  <p:sldMasterIdLst>
    <p:sldMasterId id="2147483648" r:id="rId4"/>
    <p:sldMasterId id="2147483898" r:id="rId5"/>
    <p:sldMasterId id="2147483926" r:id="rId6"/>
  </p:sldMasterIdLst>
  <p:notesMasterIdLst>
    <p:notesMasterId r:id="rId13"/>
  </p:notesMasterIdLst>
  <p:sldIdLst>
    <p:sldId id="2951" r:id="rId7"/>
    <p:sldId id="290" r:id="rId8"/>
    <p:sldId id="2956" r:id="rId9"/>
    <p:sldId id="2934" r:id="rId10"/>
    <p:sldId id="2957" r:id="rId11"/>
    <p:sldId id="2960" r:id="rId12"/>
  </p:sldIdLst>
  <p:sldSz cx="12192000" cy="6858000"/>
  <p:notesSz cx="6794500" cy="9931400"/>
  <p:defaultTextStyle>
    <a:defPPr>
      <a:defRPr lang="en-AU"/>
    </a:defPPr>
    <a:lvl1pPr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609585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1219170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828754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2438339" algn="l" defTabSz="609585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3047924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3657509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4267093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4876678" algn="l" defTabSz="121917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37B207-3FF7-72AD-723B-7459B1D5B4DC}" name="Dannii de Kretser (Homes Victoria)" initials="DV" userId="S::dannii.dekretser@homes.vic.gov.au::c8121a75-5faf-4158-94ee-96d17c651f51" providerId="AD"/>
  <p188:author id="{525D320E-FDB3-7531-6BD3-05C7FE52D59B}" name="Simon Newport (Homes Victoria)" initials="SV" userId="S::simon.newport@homes.vic.gov.au::138b73b1-8357-4c13-bfb1-e50216447b27" providerId="AD"/>
  <p188:author id="{93669E0E-1523-0569-73A0-5B97D69F7185}" name="Eliza Hughes (Homes Victoria)" initials="EH(V" userId="S::eliza.hughes@homes.vic.gov.au::aef6c29e-c13f-468f-ae0b-ec8aa459042c" providerId="AD"/>
  <p188:author id="{9233B311-C47E-16AF-263E-E97AB914B6B7}" name="Michael Semjaniv (Homes Victoria)" initials="MV" userId="S::michael.semjaniv@homes.vic.gov.au::43ce0795-a2ba-4adf-87f3-aa105347e0c8" providerId="AD"/>
  <p188:author id="{9D34A516-9CBF-8837-D07F-25C9BA915817}" name="Ewa Glowa (Homes Victoria)" initials="EV" userId="S::ewa.glowa@homes.vic.gov.au::2a436065-0025-4979-b7f9-7e302844c6eb" providerId="AD"/>
  <p188:author id="{8BFA0119-C794-4BE7-5A1E-EBF7E2F9EFF7}" name="Amelia Matthews (Homes Victoria)" initials="AM" userId="S::amelia.matthews@homes.vic.gov.au::91fe989c-0548-42b4-b512-0355ad298c9f" providerId="AD"/>
  <p188:author id="{B454891A-322D-76BB-0F3A-C0B784B1C841}" name="Emily Miller (Homes Victoria)" initials="" userId="S::emily.miller@homes.vic.gov.au::a2f7bddc-f1d7-497d-ac13-c5fb7e55f14f" providerId="AD"/>
  <p188:author id="{FB3F0026-3AAE-339E-14A8-48EA433A43F5}" name="Olwyn Redshaw (Homes Victoria)" initials="OR(V" userId="S::olwyn.redshaw@homes.vic.gov.au::b461f4d9-b9ef-47bd-ad26-c864568266b6" providerId="AD"/>
  <p188:author id="{FD57903D-3B5B-EC70-E818-2CB29D4CD3A6}" name="Viraj Perera (Homes Victoria)" initials="" userId="S::viraj.perera@homes.vic.gov.au::0747e3ff-07a3-45f0-a126-8fc36aaf3f10" providerId="AD"/>
  <p188:author id="{FC1CCC46-A7BB-42BA-2AD9-578D8DADA399}" name="Michele Morrison (Homes Victoria)" initials="MV" userId="S::michele.morrison@homes.vic.gov.au::30eb0b8c-05ef-4f7c-94dd-afad850334a4" providerId="AD"/>
  <p188:author id="{95E5294D-803C-F340-E26F-75CEA26A7A62}" name="Larissa Garvin (Homes Victoria)" initials="LV" userId="S::larissa.garvin@homes.vic.gov.au::4a757c87-b2a7-4e0f-8b56-af727db9e999" providerId="AD"/>
  <p188:author id="{50F80054-152F-068C-0C72-3321168D4659}" name="Madeline Di Pietrantonio (Homes Victoria)" initials="MV" userId="S::madeline.dipietrantonio@homes.vic.gov.au::d7b193ec-cb38-4fc6-953e-33b3b962da9c" providerId="AD"/>
  <p188:author id="{D019B75D-D484-DAD1-A055-AAF7D5333974}" name="Laura R Wood (Homes Victoria)" initials="LRW(V" userId="S::Laura.R.Wood@homes.vic.gov.au::ce465bf2-a375-449b-b471-09f70f570cfd" providerId="AD"/>
  <p188:author id="{FB886F76-A2A9-A4E1-E3F2-500D1096BA04}" name="Holly O'Connell-Paladino (Homes Victoria)" initials="HV" userId="S::holly.oconnell-paladino@homes.vic.gov.au::223475f5-dbf6-4eaf-a6c6-500e919f56c7" providerId="AD"/>
  <p188:author id="{D38CAB78-4F04-E794-5C4B-01AFD4A08061}" name="Cathryn McCarthy (Homes Victoria)" initials="CV" userId="S::cathryn.mccarthy@homes.vic.gov.au::5ac9eea4-fb0c-4d06-9947-03ca05da0150" providerId="AD"/>
  <p188:author id="{E77D10A9-7406-DDCB-92A6-F587B50959AC}" name="Madeline Di Pietrantonio (Homes Victoria)" initials="" userId="S::Madeline.DiPietrantonio@homes.vic.gov.au::d7b193ec-cb38-4fc6-953e-33b3b962da9c" providerId="AD"/>
  <p188:author id="{1B62A8E2-88FF-AA49-5B3D-19FAE8106061}" name="Ewa Glowa (Homes Victoria)" initials="EG(V" userId="S::Ewa.Glowa@homes.vic.gov.au::2a436065-0025-4979-b7f9-7e302844c6eb" providerId="AD"/>
  <p188:author id="{D8744DE4-D55A-84E6-98EB-9AAF966FEBEB}" name="Kerry Lowe (Homes Victoria)" initials="KL" userId="S::kerry.lowe@homes.vic.gov.au::9df6af9e-5d50-4e68-86b9-ce3365ecaade" providerId="AD"/>
  <p188:author id="{BD5D3EF3-B453-339B-A20F-106D4457E4B9}" name="Jane Davis (Homes Victoria)" initials="" userId="S::jane.davis@homes.vic.gov.au::d402a4c7-d96d-46e3-9999-e98e23d1cf4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C3C7"/>
    <a:srgbClr val="0093D6"/>
    <a:srgbClr val="1AB157"/>
    <a:srgbClr val="614097"/>
    <a:srgbClr val="E7F8FD"/>
    <a:srgbClr val="99CCFF"/>
    <a:srgbClr val="F8B63C"/>
    <a:srgbClr val="032833"/>
    <a:srgbClr val="C0E399"/>
    <a:srgbClr val="8761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CC0E8C-83FC-EF6F-F185-AF902B29E4FA}" v="16" dt="2025-02-06T07:42:36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4B3EAE-599F-4337-95D0-2917641C3D63}" type="datetimeFigureOut">
              <a:rPr lang="en-AU"/>
              <a:pPr>
                <a:defRPr/>
              </a:pPr>
              <a:t>5/02/2025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66296A8-20EE-44BB-B7CD-DB4AE54BF570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86098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2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972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4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8258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5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846901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6296A8-20EE-44BB-B7CD-DB4AE54BF570}" type="slidenum">
              <a:rPr lang="en-AU" altLang="en-US" smtClean="0"/>
              <a:pPr/>
              <a:t>6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59092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125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10991848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397" y="1660612"/>
            <a:ext cx="5218120" cy="4452223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4DCFB-701F-8042-AE95-63B3F33C4CA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19669" y="1660612"/>
            <a:ext cx="4978936" cy="2695141"/>
          </a:xfrm>
        </p:spPr>
        <p:txBody>
          <a:bodyPr/>
          <a:lstStyle>
            <a:lvl1pPr marL="0" indent="0">
              <a:lnSpc>
                <a:spcPct val="110000"/>
              </a:lnSpc>
              <a:defRPr sz="20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44614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10991848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397" y="1660612"/>
            <a:ext cx="5218120" cy="4452223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4DCFB-701F-8042-AE95-63B3F33C4CA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19669" y="1660612"/>
            <a:ext cx="4978936" cy="2695141"/>
          </a:xfrm>
        </p:spPr>
        <p:txBody>
          <a:bodyPr/>
          <a:lstStyle>
            <a:lvl1pPr marL="0" indent="0">
              <a:lnSpc>
                <a:spcPct val="110000"/>
              </a:lnSpc>
              <a:defRPr sz="20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254955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247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4009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7926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25914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7499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02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6434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400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668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67812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4949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10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nal_2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85174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33" y="2125430"/>
            <a:ext cx="4135906" cy="2053031"/>
          </a:xfrm>
        </p:spPr>
        <p:txBody>
          <a:bodyPr/>
          <a:lstStyle>
            <a:lvl1pPr algn="ctr">
              <a:lnSpc>
                <a:spcPct val="110000"/>
              </a:lnSpc>
              <a:defRPr sz="18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2458074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483" y="2125429"/>
            <a:ext cx="4170631" cy="2053031"/>
          </a:xfrm>
        </p:spPr>
        <p:txBody>
          <a:bodyPr/>
          <a:lstStyle>
            <a:lvl1pPr algn="ctr">
              <a:lnSpc>
                <a:spcPct val="110000"/>
              </a:lnSpc>
              <a:defRPr sz="18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0357448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135418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4314004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017728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8" y="-1"/>
            <a:ext cx="10991849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71763"/>
            <a:ext cx="10991851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655508735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3951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8640000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6076291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7857174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43747284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7857174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15621296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27159"/>
            <a:ext cx="7859557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7488223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27159"/>
            <a:ext cx="7859557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104580528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10991848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397" y="1660612"/>
            <a:ext cx="5218120" cy="4452223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4DCFB-701F-8042-AE95-63B3F33C4CA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19669" y="1660612"/>
            <a:ext cx="4978936" cy="2695141"/>
          </a:xfrm>
        </p:spPr>
        <p:txBody>
          <a:bodyPr/>
          <a:lstStyle>
            <a:lvl1pPr marL="0" indent="0">
              <a:lnSpc>
                <a:spcPct val="110000"/>
              </a:lnSpc>
              <a:defRPr sz="20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346908712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10991848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397" y="1660612"/>
            <a:ext cx="5218120" cy="4452223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4DCFB-701F-8042-AE95-63B3F33C4CA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19669" y="1660612"/>
            <a:ext cx="4978936" cy="2695141"/>
          </a:xfrm>
        </p:spPr>
        <p:txBody>
          <a:bodyPr/>
          <a:lstStyle>
            <a:lvl1pPr marL="0" indent="0">
              <a:lnSpc>
                <a:spcPct val="110000"/>
              </a:lnSpc>
              <a:defRPr sz="20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3347945865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6301516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754919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269280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8" y="-1"/>
            <a:ext cx="10991849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71763"/>
            <a:ext cx="10991851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85278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564502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2389751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7581356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7971472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6299934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3453021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0964240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036280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nal_2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586969829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33" y="2125430"/>
            <a:ext cx="4135906" cy="2053031"/>
          </a:xfrm>
        </p:spPr>
        <p:txBody>
          <a:bodyPr/>
          <a:lstStyle>
            <a:lvl1pPr algn="ctr">
              <a:lnSpc>
                <a:spcPct val="110000"/>
              </a:lnSpc>
              <a:defRPr sz="18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413132621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8640000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585826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483" y="2125429"/>
            <a:ext cx="4170631" cy="2053031"/>
          </a:xfrm>
        </p:spPr>
        <p:txBody>
          <a:bodyPr/>
          <a:lstStyle>
            <a:lvl1pPr algn="ctr">
              <a:lnSpc>
                <a:spcPct val="110000"/>
              </a:lnSpc>
              <a:defRPr sz="18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3294370392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tandard bann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7857174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69316851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316513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233250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7341" y="620165"/>
            <a:ext cx="8585068" cy="1890409"/>
          </a:xfrm>
        </p:spPr>
        <p:txBody>
          <a:bodyPr anchor="b">
            <a:noAutofit/>
          </a:bodyPr>
          <a:lstStyle>
            <a:lvl1pPr>
              <a:defRPr sz="3200"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340" y="2612174"/>
            <a:ext cx="5956169" cy="1295401"/>
          </a:xfrm>
        </p:spPr>
        <p:txBody>
          <a:bodyPr>
            <a:noAutofit/>
          </a:bodyPr>
          <a:lstStyle>
            <a:lvl1pPr marL="0" indent="0" algn="l">
              <a:buNone/>
              <a:defRPr sz="22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8087090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8" y="-1"/>
            <a:ext cx="10991849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71763"/>
            <a:ext cx="10991851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75522347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8640000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273688715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7857174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79452276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7857174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686235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27159"/>
            <a:ext cx="7859557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72492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7857174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627668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27159"/>
            <a:ext cx="7859557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26504925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10991848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397" y="1660612"/>
            <a:ext cx="5218120" cy="4452223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4DCFB-701F-8042-AE95-63B3F33C4CA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19669" y="1660612"/>
            <a:ext cx="4978936" cy="2695141"/>
          </a:xfrm>
        </p:spPr>
        <p:txBody>
          <a:bodyPr/>
          <a:lstStyle>
            <a:lvl1pPr marL="0" indent="0">
              <a:lnSpc>
                <a:spcPct val="110000"/>
              </a:lnSpc>
              <a:defRPr sz="20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526900913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10991848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3397" y="1660612"/>
            <a:ext cx="5218120" cy="4452223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44DCFB-701F-8042-AE95-63B3F33C4CA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19669" y="1660612"/>
            <a:ext cx="4978936" cy="2695141"/>
          </a:xfrm>
        </p:spPr>
        <p:txBody>
          <a:bodyPr/>
          <a:lstStyle>
            <a:lvl1pPr marL="0" indent="0">
              <a:lnSpc>
                <a:spcPct val="110000"/>
              </a:lnSpc>
              <a:defRPr sz="20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/>
            </a:lvl2pPr>
            <a:lvl3pPr marL="252000" indent="-252000">
              <a:lnSpc>
                <a:spcPct val="110000"/>
              </a:lnSpc>
              <a:defRPr/>
            </a:lvl3pPr>
            <a:lvl4pPr marL="504000" indent="-252000"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3313891302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8967344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148717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3938131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0222069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8495325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5089937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421732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38309"/>
            <a:ext cx="7857174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64293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2718255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999641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214104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1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81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08DF72-9B13-994E-ADD7-7B13B12A5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482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78904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ernal_2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251012"/>
            <a:ext cx="5615518" cy="1389529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1" y="1735284"/>
            <a:ext cx="5615518" cy="4459328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44079587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33" y="2125430"/>
            <a:ext cx="4135906" cy="2053031"/>
          </a:xfrm>
        </p:spPr>
        <p:txBody>
          <a:bodyPr/>
          <a:lstStyle>
            <a:lvl1pPr algn="ctr">
              <a:lnSpc>
                <a:spcPct val="110000"/>
              </a:lnSpc>
              <a:defRPr sz="18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167810656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 sz="1600"/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8FE6DF0-FFFF-314E-B8C9-22C5F9EB6A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6483" y="2125429"/>
            <a:ext cx="4170631" cy="2053031"/>
          </a:xfrm>
        </p:spPr>
        <p:txBody>
          <a:bodyPr/>
          <a:lstStyle>
            <a:lvl1pPr algn="ctr">
              <a:lnSpc>
                <a:spcPct val="110000"/>
              </a:lnSpc>
              <a:defRPr sz="1800" b="0" i="0" baseline="0">
                <a:solidFill>
                  <a:srgbClr val="1A7A3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“Quote”</a:t>
            </a:r>
          </a:p>
        </p:txBody>
      </p:sp>
    </p:spTree>
    <p:extLst>
      <p:ext uri="{BB962C8B-B14F-4D97-AF65-F5344CB8AC3E}">
        <p14:creationId xmlns:p14="http://schemas.microsoft.com/office/powerpoint/2010/main" val="72435478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27159"/>
            <a:ext cx="7859557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/>
            </a:lvl1pPr>
          </a:lstStyle>
          <a:p>
            <a:fld id="{3689E5EE-9843-45A7-B324-3EFD7322EDF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12395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nal_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9" y="-1"/>
            <a:ext cx="8640000" cy="1458000"/>
          </a:xfrm>
        </p:spPr>
        <p:txBody>
          <a:bodyPr/>
          <a:lstStyle>
            <a:lvl1pPr>
              <a:lnSpc>
                <a:spcPct val="110000"/>
              </a:lnSpc>
              <a:defRPr b="1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7" y="1627159"/>
            <a:ext cx="7859557" cy="4585386"/>
          </a:xfrm>
        </p:spPr>
        <p:txBody>
          <a:bodyPr/>
          <a:lstStyle>
            <a:lvl1pPr marL="0" indent="0">
              <a:lnSpc>
                <a:spcPct val="110000"/>
              </a:lnSpc>
              <a:defRPr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lnSpc>
                <a:spcPct val="110000"/>
              </a:lnSpc>
              <a:def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91851" y="6480175"/>
            <a:ext cx="719667" cy="3746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89E5EE-9843-45A7-B324-3EFD7322EDFC}" type="slidenum">
              <a:rPr lang="en-AU" altLang="en-US" smtClean="0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383028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9669" y="0"/>
            <a:ext cx="8640000" cy="14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667" y="1723691"/>
            <a:ext cx="8640001" cy="458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91851" y="6486525"/>
            <a:ext cx="719667" cy="37465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ED7680F9-C0BF-4CC2-A043-27BA3E10BB14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1B792-B07C-420C-88E0-04592E8635B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404612" y="6642100"/>
            <a:ext cx="14255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AU" sz="1000">
                <a:solidFill>
                  <a:srgbClr val="E4100E"/>
                </a:solidFill>
                <a:latin typeface="Arial Black" panose="020B0A04020102020204" pitchFamily="34" charset="0"/>
              </a:rPr>
              <a:t>OFFICIAL: Sensitive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86" r:id="rId2"/>
    <p:sldLayoutId id="2147483895" r:id="rId3"/>
    <p:sldLayoutId id="2147483872" r:id="rId4"/>
    <p:sldLayoutId id="2147483883" r:id="rId5"/>
    <p:sldLayoutId id="2147483896" r:id="rId6"/>
    <p:sldLayoutId id="2147483897" r:id="rId7"/>
    <p:sldLayoutId id="2147483884" r:id="rId8"/>
    <p:sldLayoutId id="2147483888" r:id="rId9"/>
    <p:sldLayoutId id="2147483882" r:id="rId10"/>
    <p:sldLayoutId id="2147483889" r:id="rId11"/>
    <p:sldLayoutId id="2147483873" r:id="rId12"/>
    <p:sldLayoutId id="2147483875" r:id="rId13"/>
    <p:sldLayoutId id="2147483890" r:id="rId14"/>
    <p:sldLayoutId id="2147483876" r:id="rId15"/>
    <p:sldLayoutId id="2147483891" r:id="rId16"/>
    <p:sldLayoutId id="2147483877" r:id="rId17"/>
    <p:sldLayoutId id="2147483892" r:id="rId18"/>
    <p:sldLayoutId id="2147483878" r:id="rId19"/>
    <p:sldLayoutId id="2147483893" r:id="rId20"/>
    <p:sldLayoutId id="2147483879" r:id="rId21"/>
    <p:sldLayoutId id="2147483885" r:id="rId22"/>
    <p:sldLayoutId id="2147483874" r:id="rId23"/>
    <p:sldLayoutId id="2147483880" r:id="rId24"/>
    <p:sldLayoutId id="2147483894" r:id="rId25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609585" rtl="0" eaLnBrk="1" fontAlgn="base" hangingPunct="1">
        <a:lnSpc>
          <a:spcPct val="110000"/>
        </a:lnSpc>
        <a:spcBef>
          <a:spcPts val="800"/>
        </a:spcBef>
        <a:spcAft>
          <a:spcPts val="800"/>
        </a:spcAft>
        <a:defRPr sz="2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252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•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04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–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56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»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9669" y="0"/>
            <a:ext cx="8640000" cy="14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667" y="1723691"/>
            <a:ext cx="8640001" cy="458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91851" y="6486525"/>
            <a:ext cx="719667" cy="37465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ED7680F9-C0BF-4CC2-A043-27BA3E10BB14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6" name="MSIPCMContentMarking" descr="{&quot;HashCode&quot;:1368741547,&quot;Placement&quot;:&quot;Footer&quot;,&quot;Top&quot;:517.4484,&quot;Left&quot;:413.6567,&quot;SlideWidth&quot;:960,&quot;SlideHeight&quot;:540}">
            <a:extLst>
              <a:ext uri="{FF2B5EF4-FFF2-40B4-BE49-F238E27FC236}">
                <a16:creationId xmlns:a16="http://schemas.microsoft.com/office/drawing/2014/main" id="{AFA1B792-B07C-420C-88E0-04592E8635BD}"/>
              </a:ext>
            </a:extLst>
          </p:cNvPr>
          <p:cNvSpPr txBox="1"/>
          <p:nvPr userDrawn="1"/>
        </p:nvSpPr>
        <p:spPr>
          <a:xfrm>
            <a:off x="5253440" y="6571595"/>
            <a:ext cx="1685120" cy="2864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AU" sz="1000">
                <a:solidFill>
                  <a:srgbClr val="E4100E"/>
                </a:solidFill>
                <a:latin typeface="Arial Black" panose="020B0A04020102020204" pitchFamily="34" charset="0"/>
              </a:rPr>
              <a:t>OFFICIAL: Sensitive</a:t>
            </a:r>
          </a:p>
        </p:txBody>
      </p:sp>
    </p:spTree>
    <p:extLst>
      <p:ext uri="{BB962C8B-B14F-4D97-AF65-F5344CB8AC3E}">
        <p14:creationId xmlns:p14="http://schemas.microsoft.com/office/powerpoint/2010/main" val="284244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609585" rtl="0" eaLnBrk="1" fontAlgn="base" hangingPunct="1">
        <a:lnSpc>
          <a:spcPct val="110000"/>
        </a:lnSpc>
        <a:spcBef>
          <a:spcPts val="800"/>
        </a:spcBef>
        <a:spcAft>
          <a:spcPts val="800"/>
        </a:spcAft>
        <a:defRPr sz="2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252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•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04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–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56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»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9669" y="0"/>
            <a:ext cx="8640000" cy="14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19667" y="1723691"/>
            <a:ext cx="8640001" cy="458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0991851" y="6486525"/>
            <a:ext cx="719667" cy="374651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ED7680F9-C0BF-4CC2-A043-27BA3E10BB14}" type="slidenum">
              <a:rPr lang="en-AU" altLang="en-US" smtClean="0"/>
              <a:pPr/>
              <a:t>‹#›</a:t>
            </a:fld>
            <a:endParaRPr lang="en-AU" altLang="en-US"/>
          </a:p>
        </p:txBody>
      </p:sp>
      <p:sp>
        <p:nvSpPr>
          <p:cNvPr id="6" name="MSIPCMContentMarking" descr="{&quot;HashCode&quot;:1368741547,&quot;Placement&quot;:&quot;Footer&quot;,&quot;Top&quot;:517.4484,&quot;Left&quot;:413.6567,&quot;SlideWidth&quot;:960,&quot;SlideHeight&quot;:540}">
            <a:extLst>
              <a:ext uri="{FF2B5EF4-FFF2-40B4-BE49-F238E27FC236}">
                <a16:creationId xmlns:a16="http://schemas.microsoft.com/office/drawing/2014/main" id="{AFA1B792-B07C-420C-88E0-04592E8635BD}"/>
              </a:ext>
            </a:extLst>
          </p:cNvPr>
          <p:cNvSpPr txBox="1"/>
          <p:nvPr userDrawn="1"/>
        </p:nvSpPr>
        <p:spPr>
          <a:xfrm>
            <a:off x="5253440" y="6571595"/>
            <a:ext cx="1685120" cy="28640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AU" sz="1000">
                <a:solidFill>
                  <a:srgbClr val="E4100E"/>
                </a:solidFill>
                <a:latin typeface="Arial Black" panose="020B0A04020102020204" pitchFamily="34" charset="0"/>
              </a:rPr>
              <a:t>OFFICIAL: Sensitive</a:t>
            </a:r>
          </a:p>
        </p:txBody>
      </p:sp>
    </p:spTree>
    <p:extLst>
      <p:ext uri="{BB962C8B-B14F-4D97-AF65-F5344CB8AC3E}">
        <p14:creationId xmlns:p14="http://schemas.microsoft.com/office/powerpoint/2010/main" val="67181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  <p:sldLayoutId id="2147483938" r:id="rId12"/>
    <p:sldLayoutId id="2147483939" r:id="rId13"/>
    <p:sldLayoutId id="2147483940" r:id="rId14"/>
    <p:sldLayoutId id="2147483941" r:id="rId15"/>
    <p:sldLayoutId id="2147483942" r:id="rId16"/>
    <p:sldLayoutId id="2147483943" r:id="rId17"/>
    <p:sldLayoutId id="2147483944" r:id="rId18"/>
    <p:sldLayoutId id="2147483945" r:id="rId19"/>
    <p:sldLayoutId id="2147483946" r:id="rId20"/>
    <p:sldLayoutId id="2147483947" r:id="rId21"/>
    <p:sldLayoutId id="2147483948" r:id="rId22"/>
    <p:sldLayoutId id="2147483949" r:id="rId23"/>
    <p:sldLayoutId id="2147483950" r:id="rId24"/>
    <p:sldLayoutId id="2147483951" r:id="rId25"/>
  </p:sldLayoutIdLst>
  <p:hf hdr="0" ftr="0" dt="0"/>
  <p:txStyles>
    <p:titleStyle>
      <a:lvl1pPr algn="l" defTabSz="609585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2pPr>
      <a:lvl3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3pPr>
      <a:lvl4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4pPr>
      <a:lvl5pPr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  <a:ea typeface="ＭＳ Ｐゴシック" charset="0"/>
          <a:cs typeface="Arial" pitchFamily="34" charset="0"/>
        </a:defRPr>
      </a:lvl5pPr>
      <a:lvl6pPr marL="609585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1219170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828754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2438339" algn="l" defTabSz="609585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609585" rtl="0" eaLnBrk="1" fontAlgn="base" hangingPunct="1">
        <a:lnSpc>
          <a:spcPct val="110000"/>
        </a:lnSpc>
        <a:spcBef>
          <a:spcPts val="800"/>
        </a:spcBef>
        <a:spcAft>
          <a:spcPts val="800"/>
        </a:spcAft>
        <a:defRPr sz="2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252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•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04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–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56000" indent="-252000" algn="l" defTabSz="609585" rtl="0" eaLnBrk="1" fontAlgn="base" hangingPunct="1">
        <a:lnSpc>
          <a:spcPct val="110000"/>
        </a:lnSpc>
        <a:spcBef>
          <a:spcPct val="0"/>
        </a:spcBef>
        <a:spcAft>
          <a:spcPts val="800"/>
        </a:spcAft>
        <a:buFont typeface="Arial" charset="0"/>
        <a:buChar char="»"/>
        <a:defRPr sz="1800" kern="1200">
          <a:solidFill>
            <a:srgbClr val="000000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BD14CC-343B-B143-2CC1-612D2811CB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888" y="1692998"/>
            <a:ext cx="8585200" cy="862107"/>
          </a:xfrm>
        </p:spPr>
        <p:txBody>
          <a:bodyPr/>
          <a:lstStyle/>
          <a:p>
            <a:r>
              <a:rPr lang="en-AU" b="1">
                <a:latin typeface="VIC" panose="00000500000000000000" pitchFamily="2" charset="0"/>
                <a:ea typeface="Verdana"/>
              </a:rPr>
              <a:t>Regional Housing Fund Delivery</a:t>
            </a:r>
            <a:br>
              <a:rPr lang="en-AU" b="1">
                <a:latin typeface="VIC" panose="00000500000000000000" pitchFamily="2" charset="0"/>
                <a:ea typeface="Verdana"/>
              </a:rPr>
            </a:br>
            <a:endParaRPr lang="en-AU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490F881-0B87-1574-B18E-24F8C718AA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888" y="2555105"/>
            <a:ext cx="5956300" cy="1295400"/>
          </a:xfrm>
        </p:spPr>
        <p:txBody>
          <a:bodyPr/>
          <a:lstStyle/>
          <a:p>
            <a:r>
              <a:rPr lang="en-AU">
                <a:latin typeface="VIC" panose="00000500000000000000" pitchFamily="2" charset="0"/>
                <a:ea typeface="Verdana"/>
              </a:rPr>
              <a:t>Simon Newport, CEO, Homes Victoria</a:t>
            </a:r>
            <a:br>
              <a:rPr lang="en-AU">
                <a:latin typeface="VIC" panose="00000500000000000000" pitchFamily="2" charset="0"/>
                <a:ea typeface="Verdana"/>
              </a:rPr>
            </a:br>
            <a:r>
              <a:rPr lang="en-AU">
                <a:latin typeface="VIC" panose="00000500000000000000" pitchFamily="2" charset="0"/>
                <a:ea typeface="Verdana"/>
              </a:rPr>
              <a:t>7 February 2025</a:t>
            </a:r>
          </a:p>
        </p:txBody>
      </p:sp>
    </p:spTree>
    <p:extLst>
      <p:ext uri="{BB962C8B-B14F-4D97-AF65-F5344CB8AC3E}">
        <p14:creationId xmlns:p14="http://schemas.microsoft.com/office/powerpoint/2010/main" val="920386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E375C21-B2E4-BBD6-A611-8E9986AD4D9A}"/>
              </a:ext>
            </a:extLst>
          </p:cNvPr>
          <p:cNvSpPr txBox="1">
            <a:spLocks/>
          </p:cNvSpPr>
          <p:nvPr/>
        </p:nvSpPr>
        <p:spPr bwMode="auto">
          <a:xfrm>
            <a:off x="903514" y="2299960"/>
            <a:ext cx="4570308" cy="299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l" defTabSz="609585" rtl="0" eaLnBrk="1" fontAlgn="base" hangingPunct="1">
              <a:lnSpc>
                <a:spcPct val="110000"/>
              </a:lnSpc>
              <a:spcBef>
                <a:spcPts val="800"/>
              </a:spcBef>
              <a:spcAft>
                <a:spcPts val="800"/>
              </a:spcAft>
              <a:defRPr sz="22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52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•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504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–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756000" indent="-252000"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800"/>
              </a:spcAft>
              <a:buFont typeface="Arial" charset="0"/>
              <a:buChar char="»"/>
              <a:defRPr sz="1800" kern="120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400" b="0">
                <a:solidFill>
                  <a:schemeClr val="tx1"/>
                </a:solidFill>
                <a:latin typeface="VIC"/>
                <a:ea typeface="ＭＳ Ｐゴシック"/>
              </a:rPr>
              <a:t>I acknowledge the Traditional Owners of the lands on which we meet and work, and pay my respects to Elders past and present.</a:t>
            </a:r>
            <a:endParaRPr lang="en-AU" sz="2400" b="0">
              <a:solidFill>
                <a:schemeClr val="bg1"/>
              </a:solidFill>
              <a:latin typeface="VIC" panose="00000500000000000000" pitchFamily="2" charset="0"/>
              <a:ea typeface="ＭＳ Ｐゴシック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46B06D-5D46-1BCF-55B3-D4F608B971C6}"/>
              </a:ext>
            </a:extLst>
          </p:cNvPr>
          <p:cNvSpPr txBox="1">
            <a:spLocks/>
          </p:cNvSpPr>
          <p:nvPr/>
        </p:nvSpPr>
        <p:spPr bwMode="auto">
          <a:xfrm>
            <a:off x="872549" y="206040"/>
            <a:ext cx="1041593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09585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400" b="1" kern="1200" baseline="0">
                <a:solidFill>
                  <a:srgbClr val="03283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2pPr>
            <a:lvl3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3pPr>
            <a:lvl4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4pPr>
            <a:lvl5pPr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charset="0"/>
                <a:cs typeface="Arial" pitchFamily="34" charset="0"/>
              </a:defRPr>
            </a:lvl5pPr>
            <a:lvl6pPr marL="609585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219170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828754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438339" algn="l" defTabSz="609585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AU" sz="2800">
                <a:latin typeface="VIC" panose="00000500000000000000" pitchFamily="2" charset="0"/>
              </a:rPr>
              <a:t>Acknowledgement </a:t>
            </a:r>
          </a:p>
        </p:txBody>
      </p:sp>
      <p:pic>
        <p:nvPicPr>
          <p:cNvPr id="6" name="Google Shape;164;p2">
            <a:extLst>
              <a:ext uri="{FF2B5EF4-FFF2-40B4-BE49-F238E27FC236}">
                <a16:creationId xmlns:a16="http://schemas.microsoft.com/office/drawing/2014/main" id="{C55D4556-67B8-F662-35FC-858755A00D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8178" y="2345837"/>
            <a:ext cx="4570308" cy="2769641"/>
          </a:xfrm>
          <a:prstGeom prst="rect">
            <a:avLst/>
          </a:prstGeom>
          <a:noFill/>
          <a:ln w="762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63FCC6-E1C9-4269-AC52-FCEBE9089355}"/>
              </a:ext>
            </a:extLst>
          </p:cNvPr>
          <p:cNvSpPr txBox="1"/>
          <p:nvPr/>
        </p:nvSpPr>
        <p:spPr>
          <a:xfrm>
            <a:off x="5204980" y="6515255"/>
            <a:ext cx="1512000" cy="3240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AU" sz="1400" b="1" i="0" u="none" strike="noStrike">
                <a:solidFill>
                  <a:srgbClr val="FF0000"/>
                </a:solidFill>
                <a:effectLst/>
                <a:latin typeface="VIC" panose="00000500000000000000" pitchFamily="2" charset="0"/>
              </a:rPr>
              <a:t>CONFIDENTIAL</a:t>
            </a:r>
            <a:r>
              <a:rPr lang="en-AU" sz="1800" b="0" i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​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1175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1B6A0-F7C5-84F1-DA2A-F6668576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>
                <a:latin typeface="VIC"/>
                <a:ea typeface="Verdana"/>
              </a:rPr>
              <a:t>Delivering the Regional Housing Fund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4A4E2-ADF6-1819-7AFD-6D479B0C4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3</a:t>
            </a:fld>
            <a:endParaRPr lang="en-AU" alt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552DE8-CBB3-F4CE-B1E1-91825146A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9" y="1326772"/>
            <a:ext cx="6893243" cy="4838700"/>
          </a:xfrm>
        </p:spPr>
        <p:txBody>
          <a:bodyPr/>
          <a:lstStyle/>
          <a:p>
            <a:pPr marL="285750" indent="-285750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400" b="0" dirty="0">
                <a:latin typeface="VIC"/>
                <a:ea typeface="Verdana"/>
              </a:rPr>
              <a:t>We will deliver more than 1,300 new and upgraded social and affordable homes for people most in need across regional and rural Victoria. </a:t>
            </a:r>
          </a:p>
          <a:p>
            <a:pPr marL="285750" indent="-285750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400" b="0" dirty="0">
                <a:latin typeface="VIC"/>
                <a:ea typeface="Verdana"/>
              </a:rPr>
              <a:t>The RHF delivery program was finalised in October 2024 and is forecast for completion by 30 June 2028.</a:t>
            </a:r>
          </a:p>
          <a:p>
            <a:pPr marL="285750" indent="-285750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400" b="0" dirty="0">
                <a:latin typeface="VIC"/>
                <a:ea typeface="Verdana"/>
              </a:rPr>
              <a:t>A range of proven delivery methods are being used </a:t>
            </a:r>
            <a:r>
              <a:rPr lang="en-AU" sz="1400" b="0" dirty="0">
                <a:solidFill>
                  <a:srgbClr val="000000"/>
                </a:solidFill>
                <a:latin typeface="VIC"/>
                <a:ea typeface="Verdana"/>
              </a:rPr>
              <a:t>to</a:t>
            </a:r>
            <a:r>
              <a:rPr lang="en-AU" sz="1400" b="0" i="0" dirty="0">
                <a:solidFill>
                  <a:srgbClr val="000000"/>
                </a:solidFill>
                <a:effectLst/>
                <a:latin typeface="VIC"/>
                <a:ea typeface="Verdana"/>
              </a:rPr>
              <a:t> deliver the homes as quickly and efficiently as possible in areas of greatest demand. </a:t>
            </a:r>
            <a:br>
              <a:rPr lang="en-AU" sz="1400" b="0" i="0" dirty="0">
                <a:effectLst/>
                <a:latin typeface="VIC"/>
                <a:ea typeface="Verdana"/>
              </a:rPr>
            </a:br>
            <a:r>
              <a:rPr lang="en-AU" sz="1400" b="0" dirty="0">
                <a:solidFill>
                  <a:srgbClr val="000000"/>
                </a:solidFill>
                <a:latin typeface="VIC"/>
                <a:ea typeface="Verdana"/>
              </a:rPr>
              <a:t>These include:</a:t>
            </a:r>
            <a:endParaRPr lang="en-AU" sz="1400" b="0" i="0" dirty="0">
              <a:solidFill>
                <a:srgbClr val="000000"/>
              </a:solidFill>
              <a:effectLst/>
              <a:latin typeface="VIC"/>
              <a:ea typeface="Verdana"/>
            </a:endParaRPr>
          </a:p>
          <a:p>
            <a:pPr marL="789305" lvl="3" indent="-285750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sz="1400" dirty="0">
                <a:latin typeface="VIC"/>
                <a:ea typeface="Verdana"/>
              </a:rPr>
              <a:t>acquiring</a:t>
            </a:r>
            <a:r>
              <a:rPr lang="en-AU" sz="1400" b="0" i="0" dirty="0">
                <a:solidFill>
                  <a:srgbClr val="000000"/>
                </a:solidFill>
                <a:effectLst/>
                <a:latin typeface="VIC"/>
                <a:ea typeface="Verdana"/>
              </a:rPr>
              <a:t> homes in new developments</a:t>
            </a:r>
          </a:p>
          <a:p>
            <a:pPr marL="789305" lvl="3" indent="-285750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sz="1400" b="0" i="0" dirty="0">
                <a:solidFill>
                  <a:srgbClr val="000000"/>
                </a:solidFill>
                <a:effectLst/>
                <a:latin typeface="VIC"/>
                <a:ea typeface="Verdana"/>
              </a:rPr>
              <a:t>using modern methods of construction</a:t>
            </a:r>
          </a:p>
          <a:p>
            <a:pPr marL="789305" lvl="3" indent="-285750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sz="1400" b="0" i="0" dirty="0">
                <a:solidFill>
                  <a:srgbClr val="000000"/>
                </a:solidFill>
                <a:effectLst/>
                <a:latin typeface="VIC"/>
                <a:ea typeface="Verdana"/>
              </a:rPr>
              <a:t>redeveloping existing social housing stock</a:t>
            </a:r>
          </a:p>
          <a:p>
            <a:pPr marL="789305" lvl="3" indent="-285750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sz="1400" b="0" i="0" dirty="0">
                <a:solidFill>
                  <a:srgbClr val="000000"/>
                </a:solidFill>
                <a:effectLst/>
                <a:latin typeface="VIC"/>
                <a:ea typeface="Verdana"/>
              </a:rPr>
              <a:t>partnerships with the community housing sector</a:t>
            </a:r>
          </a:p>
          <a:p>
            <a:pPr marL="789305" lvl="3" indent="-285750">
              <a:lnSpc>
                <a:spcPts val="1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AU" sz="1400" dirty="0">
                <a:latin typeface="VIC"/>
                <a:ea typeface="Verdana"/>
              </a:rPr>
              <a:t>immediate refurbishment of old stock to bring it back online for new renters.</a:t>
            </a:r>
          </a:p>
          <a:p>
            <a:pPr marL="285750" indent="-285750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rgbClr val="000000"/>
                </a:solidFill>
                <a:latin typeface="VIC"/>
                <a:ea typeface="Verdana"/>
              </a:rPr>
              <a:t>The</a:t>
            </a:r>
            <a:r>
              <a:rPr lang="en-AU" sz="1400" b="0" i="0" dirty="0">
                <a:solidFill>
                  <a:srgbClr val="000000"/>
                </a:solidFill>
                <a:effectLst/>
                <a:latin typeface="VIC"/>
                <a:ea typeface="Verdana"/>
              </a:rPr>
              <a:t> Social Housing Growth Fund Affordable Housing Partnership Program will deliver up to 270 affordable housing dwellings</a:t>
            </a:r>
            <a:r>
              <a:rPr lang="en-AU" sz="1400" b="0" dirty="0">
                <a:solidFill>
                  <a:srgbClr val="000000"/>
                </a:solidFill>
                <a:latin typeface="VIC"/>
                <a:ea typeface="Verdana"/>
              </a:rPr>
              <a:t> towards the Regional Housing Fund delivery program.</a:t>
            </a:r>
            <a:endParaRPr lang="en-AU" sz="1400" b="0" i="0" dirty="0">
              <a:solidFill>
                <a:srgbClr val="000000"/>
              </a:solidFill>
              <a:effectLst/>
              <a:latin typeface="VIC"/>
              <a:ea typeface="Verdana"/>
            </a:endParaRPr>
          </a:p>
          <a:p>
            <a:pPr marL="285750" indent="-285750" algn="l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400" b="0" i="0" dirty="0">
                <a:solidFill>
                  <a:srgbClr val="000000"/>
                </a:solidFill>
                <a:effectLst/>
                <a:latin typeface="VIC"/>
                <a:ea typeface="Verdana"/>
              </a:rPr>
              <a:t>In addition, a $25 million Rapid Housing Procurement program will secure homes for people experiencing homelessness or at risk of homelessness.</a:t>
            </a:r>
          </a:p>
          <a:p>
            <a:pPr marL="285750" indent="-285750">
              <a:lnSpc>
                <a:spcPts val="14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1400" b="0" dirty="0">
                <a:solidFill>
                  <a:srgbClr val="000000"/>
                </a:solidFill>
                <a:latin typeface="VIC"/>
                <a:ea typeface="Verdana"/>
              </a:rPr>
              <a:t>We are partnering</a:t>
            </a:r>
            <a:r>
              <a:rPr lang="en-AU" sz="1400" b="0" i="0" dirty="0">
                <a:solidFill>
                  <a:srgbClr val="000000"/>
                </a:solidFill>
                <a:effectLst/>
                <a:latin typeface="VIC"/>
                <a:ea typeface="Verdana"/>
              </a:rPr>
              <a:t> with Development Victoria to deliver new social and affordable homes in Geelong and Bendigo at former Commonwealth Game Athletes’ Village sites.</a:t>
            </a:r>
            <a:endParaRPr lang="en-AU" sz="1400" b="0" dirty="0">
              <a:solidFill>
                <a:schemeClr val="tx1"/>
              </a:solidFill>
              <a:latin typeface="VIC"/>
              <a:ea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4F06C-A680-20D7-E8E1-669A32C6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73" r="7631" b="10139"/>
          <a:stretch/>
        </p:blipFill>
        <p:spPr>
          <a:xfrm>
            <a:off x="8006108" y="3762375"/>
            <a:ext cx="4023968" cy="24098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4730AE-F7E1-E4C4-472E-EAF092197C55}"/>
              </a:ext>
            </a:extLst>
          </p:cNvPr>
          <p:cNvSpPr txBox="1"/>
          <p:nvPr/>
        </p:nvSpPr>
        <p:spPr>
          <a:xfrm>
            <a:off x="8010524" y="6172200"/>
            <a:ext cx="40239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i="1"/>
              <a:t>New social housing in Macedon Ranges (top) and Greater Geelong.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B996AF-BA0B-3348-F380-EA6DCF8E43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" t="-1748" r="-55" b="5546"/>
          <a:stretch/>
        </p:blipFill>
        <p:spPr>
          <a:xfrm>
            <a:off x="8009814" y="914400"/>
            <a:ext cx="4020262" cy="290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67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092A0-D1C9-34D0-41A4-06F235D82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-236909"/>
            <a:ext cx="10991849" cy="1458000"/>
          </a:xfrm>
        </p:spPr>
        <p:txBody>
          <a:bodyPr/>
          <a:lstStyle/>
          <a:p>
            <a:r>
              <a:rPr lang="en-AU">
                <a:latin typeface="VIC"/>
                <a:ea typeface="Verdana"/>
              </a:rPr>
              <a:t>State-wide snapshot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C51D0-DDFB-5A74-E8D7-906E1E68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4</a:t>
            </a:fld>
            <a:endParaRPr lang="en-AU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69D4551-DA3A-8D7F-E78C-79ABA835F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1071" y="-149196"/>
            <a:ext cx="3900853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AU"/>
            </a:defPPr>
            <a:lvl1pPr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  <a:lvl2pPr marL="609585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1219170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828754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2438339" algn="l" defTabSz="609585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3047924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3657509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4267093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4876678" algn="l" defTabSz="121917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 defTabSz="914400"/>
            <a:endParaRPr lang="en-AU" sz="1600" b="1">
              <a:latin typeface="VIC"/>
              <a:ea typeface="Times" panose="02020603050405020304" pitchFamily="18" charset="0"/>
              <a:cs typeface="Times New Roman"/>
            </a:endParaRPr>
          </a:p>
          <a:p>
            <a:pPr defTabSz="914400"/>
            <a:endParaRPr lang="en-AU" sz="1600" b="1">
              <a:latin typeface="VIC"/>
              <a:ea typeface="Times" panose="02020603050405020304" pitchFamily="18" charset="0"/>
              <a:cs typeface="Times New Roman"/>
            </a:endParaRPr>
          </a:p>
          <a:p>
            <a:pPr defTabSz="914400"/>
            <a:endParaRPr lang="en-AU" sz="1600" b="1">
              <a:latin typeface="VIC"/>
              <a:ea typeface="Times" panose="02020603050405020304" pitchFamily="18" charset="0"/>
              <a:cs typeface="Times New Roman"/>
            </a:endParaRPr>
          </a:p>
          <a:p>
            <a:pPr defTabSz="914400"/>
            <a:endParaRPr lang="en-AU" sz="1600" b="1">
              <a:latin typeface="VIC"/>
              <a:ea typeface="Times" panose="02020603050405020304" pitchFamily="18" charset="0"/>
              <a:cs typeface="Times New Roman"/>
            </a:endParaRPr>
          </a:p>
          <a:p>
            <a:pPr defTabSz="914400"/>
            <a:endParaRPr lang="en-AU" sz="1600" b="1">
              <a:latin typeface="VIC"/>
              <a:ea typeface="Times" panose="02020603050405020304" pitchFamily="18" charset="0"/>
              <a:cs typeface="Times New Roman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600" b="1">
                <a:latin typeface="VIC"/>
                <a:ea typeface="Times" panose="02020603050405020304" pitchFamily="18" charset="0"/>
                <a:cs typeface="Times New Roman"/>
              </a:rPr>
              <a:t>Indicative regional distribution:</a:t>
            </a:r>
            <a:endParaRPr lang="en-AU">
              <a:cs typeface="Arial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600" b="1">
              <a:latin typeface="VIC"/>
              <a:ea typeface="Times" panose="02020603050405020304" pitchFamily="18" charset="0"/>
              <a:cs typeface="Times New Roman"/>
            </a:endParaRP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AU" sz="1600">
                <a:solidFill>
                  <a:srgbClr val="000000"/>
                </a:solidFill>
                <a:latin typeface="VIC"/>
                <a:ea typeface="Times" panose="02020603050405020304" pitchFamily="18" charset="0"/>
                <a:cs typeface="Times New Roman"/>
              </a:rPr>
              <a:t>So far, the government has announced more than 1,000 new homes based on demand, local engagement and availability of sites including developments at Colac and Wodonga; flood recovery homes in Shepparton, </a:t>
            </a:r>
            <a:r>
              <a:rPr lang="en-AU" sz="1600">
                <a:solidFill>
                  <a:srgbClr val="000000"/>
                </a:solidFill>
                <a:latin typeface="VIC" panose="00000500000000000000" pitchFamily="2" charset="0"/>
                <a:ea typeface="Times" panose="02020603050405020304" pitchFamily="18" charset="0"/>
                <a:cs typeface="Times New Roman"/>
              </a:rPr>
              <a:t>Seymour, and Rochester; as well as the former Commonwealth Games athlete's villages at Bendigo and Greater Geelong.  </a:t>
            </a:r>
          </a:p>
          <a:p>
            <a:pPr marL="171450" indent="-171450" defTabSz="914400">
              <a:buFont typeface="Arial" panose="020B0604020202020204" pitchFamily="34" charset="0"/>
              <a:buChar char="•"/>
            </a:pPr>
            <a:r>
              <a:rPr lang="en-AU" sz="1600">
                <a:effectLst/>
                <a:latin typeface="VIC" panose="00000500000000000000" pitchFamily="2" charset="0"/>
              </a:rPr>
              <a:t>More projects will be confirmed as future programs are finalised, such as the </a:t>
            </a:r>
            <a:r>
              <a:rPr kumimoji="0" lang="en-AU" sz="1600">
                <a:latin typeface="VIC" panose="00000500000000000000" pitchFamily="2" charset="0"/>
                <a:ea typeface="Times" panose="02020603050405020304" pitchFamily="18" charset="0"/>
                <a:cs typeface="Times New Roman"/>
              </a:rPr>
              <a:t>Rapid Homelessness Grant and Social Housing Growth Fund projects.</a:t>
            </a:r>
            <a:endParaRPr lang="en-AU" sz="1600">
              <a:latin typeface="VIC" panose="00000500000000000000" pitchFamily="2" charset="0"/>
              <a:ea typeface="Times" panose="02020603050405020304" pitchFamily="18" charset="0"/>
              <a:cs typeface="Times New Roman"/>
            </a:endParaRP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F0296E3A-4151-823D-C470-EEBFE1028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0482" y="793716"/>
            <a:ext cx="6632699" cy="6001584"/>
          </a:xfrm>
        </p:spPr>
      </p:pic>
    </p:spTree>
    <p:extLst>
      <p:ext uri="{BB962C8B-B14F-4D97-AF65-F5344CB8AC3E}">
        <p14:creationId xmlns:p14="http://schemas.microsoft.com/office/powerpoint/2010/main" val="3668648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91A018A-4451-3821-D305-41E6B7B6F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83" y="1118854"/>
            <a:ext cx="10318092" cy="502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0ED39-D340-8880-3850-5076D335F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VIC" panose="00000500000000000000" pitchFamily="2" charset="0"/>
                <a:ea typeface="Verdana"/>
              </a:rPr>
              <a:t>Progress on Regional Housing Fund delivery</a:t>
            </a:r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E2DA1-653F-2B77-729A-F8615A66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9E5EE-9843-45A7-B324-3EFD7322EDFC}" type="slidenum">
              <a:rPr lang="en-AU" altLang="en-US" smtClean="0"/>
              <a:pPr/>
              <a:t>5</a:t>
            </a:fld>
            <a:endParaRPr lang="en-AU" alt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31256C-FCD0-7DFC-B4AE-FAC26FD33F53}"/>
              </a:ext>
            </a:extLst>
          </p:cNvPr>
          <p:cNvSpPr/>
          <p:nvPr/>
        </p:nvSpPr>
        <p:spPr>
          <a:xfrm>
            <a:off x="1724890" y="5161279"/>
            <a:ext cx="1613733" cy="309497"/>
          </a:xfrm>
          <a:prstGeom prst="roundRect">
            <a:avLst/>
          </a:prstGeom>
          <a:solidFill>
            <a:srgbClr val="6140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schemeClr val="bg1"/>
                </a:solidFill>
                <a:latin typeface="Aptos" panose="020B0004020202020204" pitchFamily="34" charset="0"/>
              </a:rPr>
              <a:t>North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D30FBA6-8146-A834-6292-EE9A9A32885D}"/>
              </a:ext>
            </a:extLst>
          </p:cNvPr>
          <p:cNvSpPr/>
          <p:nvPr/>
        </p:nvSpPr>
        <p:spPr>
          <a:xfrm>
            <a:off x="3581204" y="5161279"/>
            <a:ext cx="1809632" cy="309497"/>
          </a:xfrm>
          <a:prstGeom prst="roundRect">
            <a:avLst/>
          </a:prstGeom>
          <a:solidFill>
            <a:srgbClr val="1AB1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schemeClr val="bg1"/>
                </a:solidFill>
                <a:latin typeface="Aptos" panose="020B0004020202020204" pitchFamily="34" charset="0"/>
              </a:rPr>
              <a:t>East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DFB219-81DC-54E4-1235-7282FF20EA65}"/>
              </a:ext>
            </a:extLst>
          </p:cNvPr>
          <p:cNvSpPr/>
          <p:nvPr/>
        </p:nvSpPr>
        <p:spPr>
          <a:xfrm>
            <a:off x="5709665" y="5161279"/>
            <a:ext cx="1823947" cy="309497"/>
          </a:xfrm>
          <a:prstGeom prst="roundRect">
            <a:avLst/>
          </a:prstGeom>
          <a:solidFill>
            <a:srgbClr val="0093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schemeClr val="bg1"/>
                </a:solidFill>
                <a:latin typeface="Aptos" panose="020B0004020202020204" pitchFamily="34" charset="0"/>
              </a:rPr>
              <a:t>South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2CF3E82-7D9A-2E00-BE57-A3FAE9BCC6E4}"/>
              </a:ext>
            </a:extLst>
          </p:cNvPr>
          <p:cNvSpPr/>
          <p:nvPr/>
        </p:nvSpPr>
        <p:spPr>
          <a:xfrm>
            <a:off x="7775499" y="5161279"/>
            <a:ext cx="2717012" cy="309497"/>
          </a:xfrm>
          <a:prstGeom prst="roundRect">
            <a:avLst/>
          </a:prstGeom>
          <a:solidFill>
            <a:srgbClr val="4CC3C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>
                <a:solidFill>
                  <a:schemeClr val="bg1"/>
                </a:solidFill>
                <a:latin typeface="Aptos" panose="020B0004020202020204" pitchFamily="34" charset="0"/>
              </a:rPr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108232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10308"/>
      </p:ext>
    </p:extLst>
  </p:cSld>
  <p:clrMapOvr>
    <a:masterClrMapping/>
  </p:clrMapOvr>
</p:sld>
</file>

<file path=ppt/theme/theme1.xml><?xml version="1.0" encoding="utf-8"?>
<a:theme xmlns:a="http://schemas.openxmlformats.org/drawingml/2006/main" name="Homes Victoria 16x9">
  <a:themeElements>
    <a:clrScheme name="Home Victoria v1">
      <a:dk1>
        <a:srgbClr val="032833"/>
      </a:dk1>
      <a:lt1>
        <a:sysClr val="window" lastClr="FFFFFF"/>
      </a:lt1>
      <a:dk2>
        <a:srgbClr val="032833"/>
      </a:dk2>
      <a:lt2>
        <a:srgbClr val="EFE5DC"/>
      </a:lt2>
      <a:accent1>
        <a:srgbClr val="0F8194"/>
      </a:accent1>
      <a:accent2>
        <a:srgbClr val="CCA1CB"/>
      </a:accent2>
      <a:accent3>
        <a:srgbClr val="F9B63C"/>
      </a:accent3>
      <a:accent4>
        <a:srgbClr val="DC6426"/>
      </a:accent4>
      <a:accent5>
        <a:srgbClr val="57C9EB"/>
      </a:accent5>
      <a:accent6>
        <a:srgbClr val="8761A9"/>
      </a:accent6>
      <a:hlink>
        <a:srgbClr val="00865C"/>
      </a:hlink>
      <a:folHlink>
        <a:srgbClr val="8761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mes Victoria 16x9 presentation.pptx" id="{49CEE0D5-D248-4367-B7F5-60B9515D9825}" vid="{1F600FA0-E22A-409C-9FC5-BF2692009DC2}"/>
    </a:ext>
  </a:extLst>
</a:theme>
</file>

<file path=ppt/theme/theme2.xml><?xml version="1.0" encoding="utf-8"?>
<a:theme xmlns:a="http://schemas.openxmlformats.org/drawingml/2006/main" name="1_Homes Victoria 16x9">
  <a:themeElements>
    <a:clrScheme name="Home Victoria v1">
      <a:dk1>
        <a:srgbClr val="032833"/>
      </a:dk1>
      <a:lt1>
        <a:sysClr val="window" lastClr="FFFFFF"/>
      </a:lt1>
      <a:dk2>
        <a:srgbClr val="032833"/>
      </a:dk2>
      <a:lt2>
        <a:srgbClr val="EFE5DC"/>
      </a:lt2>
      <a:accent1>
        <a:srgbClr val="0F8194"/>
      </a:accent1>
      <a:accent2>
        <a:srgbClr val="CCA1CB"/>
      </a:accent2>
      <a:accent3>
        <a:srgbClr val="F9B63C"/>
      </a:accent3>
      <a:accent4>
        <a:srgbClr val="DC6426"/>
      </a:accent4>
      <a:accent5>
        <a:srgbClr val="57C9EB"/>
      </a:accent5>
      <a:accent6>
        <a:srgbClr val="8761A9"/>
      </a:accent6>
      <a:hlink>
        <a:srgbClr val="00865C"/>
      </a:hlink>
      <a:folHlink>
        <a:srgbClr val="8761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V_16x9 presentation.potx  -  Read-Only" id="{33914086-A8C1-43DF-AC3F-784C4A2948E9}" vid="{A951349E-53A0-4B04-BE70-95859F0AB38F}"/>
    </a:ext>
  </a:extLst>
</a:theme>
</file>

<file path=ppt/theme/theme3.xml><?xml version="1.0" encoding="utf-8"?>
<a:theme xmlns:a="http://schemas.openxmlformats.org/drawingml/2006/main" name="2_Homes Victoria 16x9">
  <a:themeElements>
    <a:clrScheme name="Home Victoria v1">
      <a:dk1>
        <a:srgbClr val="032833"/>
      </a:dk1>
      <a:lt1>
        <a:sysClr val="window" lastClr="FFFFFF"/>
      </a:lt1>
      <a:dk2>
        <a:srgbClr val="032833"/>
      </a:dk2>
      <a:lt2>
        <a:srgbClr val="EFE5DC"/>
      </a:lt2>
      <a:accent1>
        <a:srgbClr val="0F8194"/>
      </a:accent1>
      <a:accent2>
        <a:srgbClr val="CCA1CB"/>
      </a:accent2>
      <a:accent3>
        <a:srgbClr val="F9B63C"/>
      </a:accent3>
      <a:accent4>
        <a:srgbClr val="DC6426"/>
      </a:accent4>
      <a:accent5>
        <a:srgbClr val="57C9EB"/>
      </a:accent5>
      <a:accent6>
        <a:srgbClr val="8761A9"/>
      </a:accent6>
      <a:hlink>
        <a:srgbClr val="00865C"/>
      </a:hlink>
      <a:folHlink>
        <a:srgbClr val="8761A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mes Victoria 16x9 presentation.pptx" id="{49CEE0D5-D248-4367-B7F5-60B9515D9825}" vid="{1F600FA0-E22A-409C-9FC5-BF2692009DC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Committee Transcript Document" ma:contentTypeID="0x010100A6113086DC73B842B7D060591F1D1F2D020200C0720D9A5485ED45ADC2FF5EDE309FA7" ma:contentTypeVersion="36" ma:contentTypeDescription="Create a new document." ma:contentTypeScope="" ma:versionID="e52877d7feab36bfeddb7f8cc9f5d553">
  <xsd:schema xmlns:xsd="http://www.w3.org/2001/XMLSchema" xmlns:xs="http://www.w3.org/2001/XMLSchema" xmlns:p="http://schemas.microsoft.com/office/2006/metadata/properties" xmlns:ns2="46c61757-ad04-49d5-a16a-4020ae46aeb3" xmlns:ns3="c35bed46-8fc3-45b8-8dd6-aacfd9839516" targetNamespace="http://schemas.microsoft.com/office/2006/metadata/properties" ma:root="true" ma:fieldsID="5fb501309d8927c6d13cd514116a9ed7" ns2:_="" ns3:_="">
    <xsd:import namespace="46c61757-ad04-49d5-a16a-4020ae46aeb3"/>
    <xsd:import namespace="c35bed46-8fc3-45b8-8dd6-aacfd9839516"/>
    <xsd:element name="properties">
      <xsd:complexType>
        <xsd:sequence>
          <xsd:element name="documentManagement">
            <xsd:complexType>
              <xsd:all>
                <xsd:element ref="ns2:Business_x005f_x0020_Identifier" minOccurs="0"/>
                <xsd:element ref="ns2:m3eeb9610e9c4640880ac1fecc69d01a" minOccurs="0"/>
                <xsd:element ref="ns2:TaxCatchAll" minOccurs="0"/>
                <xsd:element ref="ns2:TaxCatchAllLabel" minOccurs="0"/>
                <xsd:element ref="ns2:Committee_x0020_Start_x0020_Date" minOccurs="0"/>
                <xsd:element ref="ns2:Committee_x0020_End_x0020_Date" minOccurs="0"/>
                <xsd:element ref="ns2:DocumentKey" minOccurs="0"/>
                <xsd:element ref="ns2:PublishStatus" minOccurs="0"/>
                <xsd:element ref="ns2:Committee_x0020_Inquiry_x0020_Start_x0020_Date" minOccurs="0"/>
                <xsd:element ref="ns2:Committee_x0020_Inquiry_x0020_End_x0020_Date" minOccurs="0"/>
                <xsd:element ref="ns3:MemberTaxHTField0" minOccurs="0"/>
                <xsd:element ref="ns2:Witness_x005f_x0020_Id" minOccurs="0"/>
                <xsd:element ref="ns2:g6a0eebaf0724e87b07e787b0a6687af" minOccurs="0"/>
                <xsd:element ref="ns2:a559cadfb9a242f5b73f63650095a147" minOccurs="0"/>
                <xsd:element ref="ns2:pf0be3ffd4e84049b08b651cf27bfd30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61757-ad04-49d5-a16a-4020ae46aeb3" elementFormDefault="qualified">
    <xsd:import namespace="http://schemas.microsoft.com/office/2006/documentManagement/types"/>
    <xsd:import namespace="http://schemas.microsoft.com/office/infopath/2007/PartnerControls"/>
    <xsd:element name="Business_x005f_x0020_Identifier" ma:index="8" nillable="true" ma:displayName="Business Identifier" ma:indexed="true" ma:internalName="Business_x0020_Identifier" ma:readOnly="false">
      <xsd:simpleType>
        <xsd:restriction base="dms:Text"/>
      </xsd:simpleType>
    </xsd:element>
    <xsd:element name="m3eeb9610e9c4640880ac1fecc69d01a" ma:index="9" nillable="true" ma:taxonomy="true" ma:internalName="m3eeb9610e9c4640880ac1fecc69d01a" ma:taxonomyFieldName="House" ma:displayName="House" ma:indexed="true" ma:fieldId="{63eeb961-0e9c-4640-880a-c1fecc69d01a}" ma:sspId="64323c1c-cbf1-4b15-a593-91e189a21d22" ma:termSetId="57944e1a-04b1-4712-99d3-3d76444853b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84609796-0e07-4ed4-af15-6fdaafe780e0}" ma:internalName="TaxCatchAll" ma:showField="CatchAllData" ma:web="c35bed46-8fc3-45b8-8dd6-aacfd9839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84609796-0e07-4ed4-af15-6fdaafe780e0}" ma:internalName="TaxCatchAllLabel" ma:readOnly="true" ma:showField="CatchAllDataLabel" ma:web="c35bed46-8fc3-45b8-8dd6-aacfd98395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ommittee_x0020_Start_x0020_Date" ma:index="13" nillable="true" ma:displayName="Committee Start Date" ma:format="DateOnly" ma:indexed="true" ma:internalName="Committee_x0020_Start_x0020_Date">
      <xsd:simpleType>
        <xsd:restriction base="dms:DateTime"/>
      </xsd:simpleType>
    </xsd:element>
    <xsd:element name="Committee_x0020_End_x0020_Date" ma:index="14" nillable="true" ma:displayName="Committee End Date" ma:format="DateOnly" ma:indexed="true" ma:internalName="Committee_x0020_End_x0020_Date">
      <xsd:simpleType>
        <xsd:restriction base="dms:DateTime"/>
      </xsd:simpleType>
    </xsd:element>
    <xsd:element name="DocumentKey" ma:index="15" nillable="true" ma:displayName="Document Key" ma:indexed="true" ma:internalName="DocumentKey">
      <xsd:simpleType>
        <xsd:restriction base="dms:Choice">
          <xsd:enumeration value="thumbnail"/>
          <xsd:enumeration value="photo"/>
          <xsd:enumeration value="attachment"/>
          <xsd:enumeration value="inaugural-speech"/>
          <xsd:enumeration value="digests"/>
          <xsd:enumeration value="minute-extracts"/>
          <xsd:enumeration value="introductory-document"/>
          <xsd:enumeration value="resolution-document"/>
          <xsd:enumeration value="terms-of-reference"/>
          <xsd:enumeration value="submissions"/>
          <xsd:enumeration value="transcripts"/>
          <xsd:enumeration value="schedule"/>
          <xsd:enumeration value="witness-transcripts"/>
          <xsd:enumeration value="reports-and-gov-responses"/>
          <xsd:enumeration value="other-documents"/>
          <xsd:enumeration value="attachments"/>
          <xsd:enumeration value="proof"/>
          <xsd:enumeration value="revised"/>
          <xsd:enumeration value="corrected"/>
          <xsd:enumeration value="question"/>
          <xsd:enumeration value="answer"/>
          <xsd:enumeration value="tabled-document"/>
          <xsd:enumeration value="not-tabled-document-la"/>
          <xsd:enumeration value="not-tabled-document-lc"/>
          <xsd:enumeration value="not-tabled-document-dispute"/>
          <xsd:enumeration value="petition-response"/>
        </xsd:restriction>
      </xsd:simpleType>
    </xsd:element>
    <xsd:element name="PublishStatus" ma:index="16" nillable="true" ma:displayName="Publish Status" ma:internalName="PublishStatus">
      <xsd:simpleType>
        <xsd:restriction base="dms:Choice">
          <xsd:enumeration value="Draft"/>
          <xsd:enumeration value="Published"/>
        </xsd:restriction>
      </xsd:simpleType>
    </xsd:element>
    <xsd:element name="Committee_x0020_Inquiry_x0020_Start_x0020_Date" ma:index="17" nillable="true" ma:displayName="Committee Inquiry Start Date" ma:format="DateOnly" ma:indexed="true" ma:internalName="Committee_x0020_Inquiry_x0020_Start_x0020_Date">
      <xsd:simpleType>
        <xsd:restriction base="dms:DateTime"/>
      </xsd:simpleType>
    </xsd:element>
    <xsd:element name="Committee_x0020_Inquiry_x0020_End_x0020_Date" ma:index="18" nillable="true" ma:displayName="Committee Inquiry End Date" ma:format="DateOnly" ma:indexed="true" ma:internalName="Committee_x0020_Inquiry_x0020_End_x0020_Date">
      <xsd:simpleType>
        <xsd:restriction base="dms:DateTime"/>
      </xsd:simpleType>
    </xsd:element>
    <xsd:element name="Witness_x005f_x0020_Id" ma:index="21" nillable="true" ma:displayName="Witness Id" ma:internalName="Witness_x0020_Id">
      <xsd:simpleType>
        <xsd:restriction base="dms:Text"/>
      </xsd:simpleType>
    </xsd:element>
    <xsd:element name="g6a0eebaf0724e87b07e787b0a6687af" ma:index="22" nillable="true" ma:taxonomy="true" ma:internalName="g6a0eebaf0724e87b07e787b0a6687af" ma:taxonomyFieldName="Committee" ma:displayName="Committee" ma:indexed="true" ma:fieldId="{06a0eeba-f072-4e87-b07e-787b0a6687af}" ma:sspId="64323c1c-cbf1-4b15-a593-91e189a21d22" ma:termSetId="b4046d15-f576-48c6-ad5e-8cba09d6eae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559cadfb9a242f5b73f63650095a147" ma:index="24" nillable="true" ma:taxonomy="true" ma:internalName="a559cadfb9a242f5b73f63650095a147" ma:taxonomyFieldName="Committee_x0020_Type" ma:displayName="Committee Type" ma:indexed="true" ma:fieldId="{a559cadf-b9a2-42f5-b73f-63650095a147}" ma:sspId="64323c1c-cbf1-4b15-a593-91e189a21d22" ma:termSetId="09e68001-ef80-4fd0-87ea-36e067212e9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f0be3ffd4e84049b08b651cf27bfd30" ma:index="26" nillable="true" ma:taxonomy="true" ma:internalName="pf0be3ffd4e84049b08b651cf27bfd30" ma:taxonomyFieldName="Committee_x0020_Inquiry" ma:displayName="Committee Inquiry" ma:indexed="true" ma:fieldId="{9f0be3ff-d4e8-4049-b08b-651cf27bfd30}" ma:sspId="64323c1c-cbf1-4b15-a593-91e189a21d22" ma:termSetId="fd240bf8-7a44-4aff-9475-1a702056b2b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5bed46-8fc3-45b8-8dd6-aacfd9839516" elementFormDefault="qualified">
    <xsd:import namespace="http://schemas.microsoft.com/office/2006/documentManagement/types"/>
    <xsd:import namespace="http://schemas.microsoft.com/office/infopath/2007/PartnerControls"/>
    <xsd:element name="MemberTaxHTField0" ma:index="19" nillable="true" ma:taxonomy="true" ma:internalName="MemberTaxHTField0" ma:taxonomyFieldName="Hansard_x0020_Member" ma:displayName="Member" ma:default="" ma:fieldId="{c9fb69e6-177b-49ec-8627-96a823362ebd}" ma:taxonomyMulti="true" ma:sspId="64323c1c-cbf1-4b15-a593-91e189a21d22" ma:termSetId="5f9a1aad-f9d3-47b9-8812-cebc1c537bd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c61757-ad04-49d5-a16a-4020ae46aeb3">
      <Value>196</Value>
      <Value>197</Value>
      <Value>1</Value>
      <Value>3</Value>
    </TaxCatchAll>
    <Business_x005f_x0020_Identifier xmlns="46c61757-ad04-49d5-a16a-4020ae46aeb3">10868</Business_x005f_x0020_Identifier>
    <MemberTaxHTField0 xmlns="c35bed46-8fc3-45b8-8dd6-aacfd9839516">
      <Terms xmlns="http://schemas.microsoft.com/office/infopath/2007/PartnerControls"/>
    </MemberTaxHTField0>
    <Witness_x005f_x0020_Id xmlns="46c61757-ad04-49d5-a16a-4020ae46aeb3">12446,12447</Witness_x005f_x0020_Id>
    <Committee_x0020_Start_x0020_Date xmlns="46c61757-ad04-49d5-a16a-4020ae46aeb3">2023-08-02T00:00:00+00:00</Committee_x0020_Start_x0020_Date>
    <PublishStatus xmlns="46c61757-ad04-49d5-a16a-4020ae46aeb3">Published</PublishStatus>
    <Committee_x0020_End_x0020_Date xmlns="46c61757-ad04-49d5-a16a-4020ae46aeb3" xsi:nil="true"/>
    <a559cadfb9a242f5b73f63650095a147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Select</TermName>
          <TermId xmlns="http://schemas.microsoft.com/office/infopath/2007/PartnerControls">40f0a745-7b49-4bd7-9d1f-efe648d87638</TermId>
        </TermInfo>
      </Terms>
    </a559cadfb9a242f5b73f63650095a147>
    <g6a0eebaf0724e87b07e787b0a6687af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Select Committee on the 2026 Commonwealth Games Bid</TermName>
          <TermId xmlns="http://schemas.microsoft.com/office/infopath/2007/PartnerControls">ace84c29-723d-450e-be25-3c4a62431c85</TermId>
        </TermInfo>
      </Terms>
    </g6a0eebaf0724e87b07e787b0a6687af>
    <m3eeb9610e9c4640880ac1fecc69d01a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Legislative Council</TermName>
          <TermId xmlns="http://schemas.microsoft.com/office/infopath/2007/PartnerControls">6c85d7f4-b2da-4436-92e1-7df20d4cb55e</TermId>
        </TermInfo>
      </Terms>
    </m3eeb9610e9c4640880ac1fecc69d01a>
    <Committee_x0020_Inquiry_x0020_Start_x0020_Date xmlns="46c61757-ad04-49d5-a16a-4020ae46aeb3">2023-08-02T00:00:00+00:00</Committee_x0020_Inquiry_x0020_Start_x0020_Date>
    <Committee_x0020_Inquiry_x0020_End_x0020_Date xmlns="46c61757-ad04-49d5-a16a-4020ae46aeb3" xsi:nil="true"/>
    <pf0be3ffd4e84049b08b651cf27bfd30 xmlns="46c61757-ad04-49d5-a16a-4020ae46aeb3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Inquiry into the 2026 Commonwealth Games Bid</TermName>
          <TermId xmlns="http://schemas.microsoft.com/office/infopath/2007/PartnerControls">a70af7de-6f00-4eb6-b46c-08de016928f5</TermId>
        </TermInfo>
      </Terms>
    </pf0be3ffd4e84049b08b651cf27bfd30>
    <DocumentKey xmlns="46c61757-ad04-49d5-a16a-4020ae46aeb3">witness-transcripts</DocumentKey>
    <_dlc_DocId xmlns="c35bed46-8fc3-45b8-8dd6-aacfd9839516">HKNRK37FCK6T-1016873845-7061</_dlc_DocId>
    <_dlc_DocIdUrl xmlns="c35bed46-8fc3-45b8-8dd6-aacfd9839516">
      <Url>https://pims-docs.parliament.vic.gov.au/lcdocs/_layouts/15/DocIdRedir.aspx?ID=HKNRK37FCK6T-1016873845-7061</Url>
      <Description>HKNRK37FCK6T-1016873845-7061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64323c1c-cbf1-4b15-a593-91e189a21d22" ContentTypeId="0x010100A6113086DC73B842B7D060591F1D1F2D0202" PreviousValue="false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6E053A3-FA24-46E8-9738-C05317FD261E}"/>
</file>

<file path=customXml/itemProps2.xml><?xml version="1.0" encoding="utf-8"?>
<ds:datastoreItem xmlns:ds="http://schemas.openxmlformats.org/officeDocument/2006/customXml" ds:itemID="{0FD6E653-FA3A-4DE1-98A1-B817A69BCAC2}">
  <ds:schemaRefs>
    <ds:schemaRef ds:uri="5ce0f2b5-5be5-4508-bce9-d7011ece0659"/>
    <ds:schemaRef ds:uri="http://purl.org/dc/elements/1.1/"/>
    <ds:schemaRef ds:uri="http://schemas.microsoft.com/office/2006/metadata/properties"/>
    <ds:schemaRef ds:uri="http://schemas.microsoft.com/office/infopath/2007/PartnerControls"/>
    <ds:schemaRef ds:uri="4e6cfa50-9814-4036-b2f8-54bb7ef1e7f8"/>
    <ds:schemaRef ds:uri="http://schemas.microsoft.com/sharepoint/v3"/>
    <ds:schemaRef ds:uri="http://schemas.microsoft.com/sharepoint/v4"/>
    <ds:schemaRef ds:uri="http://purl.org/dc/terms/"/>
    <ds:schemaRef ds:uri="http://schemas.openxmlformats.org/package/2006/metadata/core-properties"/>
    <ds:schemaRef ds:uri="9bb0acc9-d7bd-4cdf-ad2b-ac1699117d04"/>
    <ds:schemaRef ds:uri="http://schemas.microsoft.com/office/2006/documentManagement/types"/>
    <ds:schemaRef ds:uri="59098f23-3ca6-4eec-8c4e-6f77ceae2d9e"/>
    <ds:schemaRef ds:uri="131e7afd-8cb4-4255-a884-cbcde2747e4c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13387DD-3BBB-43FE-8970-8A47B0D481F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CB351B1-018F-44C1-9637-19D4DF7B31B5}"/>
</file>

<file path=customXml/itemProps5.xml><?xml version="1.0" encoding="utf-8"?>
<ds:datastoreItem xmlns:ds="http://schemas.openxmlformats.org/officeDocument/2006/customXml" ds:itemID="{AC07D80A-A6F5-4023-B786-B7504D9E1E67}"/>
</file>

<file path=docProps/app.xml><?xml version="1.0" encoding="utf-8"?>
<Properties xmlns="http://schemas.openxmlformats.org/officeDocument/2006/extended-properties" xmlns:vt="http://schemas.openxmlformats.org/officeDocument/2006/docPropsVTypes">
  <Template>Homes Victoria 16x9 presentation</Template>
  <TotalTime>0</TotalTime>
  <Words>339</Words>
  <Application>Microsoft Office PowerPoint</Application>
  <PresentationFormat>Widescreen</PresentationFormat>
  <Paragraphs>40</Paragraphs>
  <Slides>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Homes Victoria 16x9</vt:lpstr>
      <vt:lpstr>1_Homes Victoria 16x9</vt:lpstr>
      <vt:lpstr>2_Homes Victoria 16x9</vt:lpstr>
      <vt:lpstr>Regional Housing Fund Delivery </vt:lpstr>
      <vt:lpstr>PowerPoint Presentation</vt:lpstr>
      <vt:lpstr>Delivering the Regional Housing Fund</vt:lpstr>
      <vt:lpstr>State-wide snapshot</vt:lpstr>
      <vt:lpstr>Progress on Regional Housing Fund delivery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Housing Statement Report Back – Housing Portfolio</dc:title>
  <dc:subject/>
  <dc:creator>Olwyn Redshaw (Homes Victoria)</dc:creator>
  <cp:keywords/>
  <dc:description/>
  <cp:lastModifiedBy>Madeline Di Pietrantonio (Homes Victoria)</cp:lastModifiedBy>
  <cp:revision>10</cp:revision>
  <cp:lastPrinted>2024-06-03T04:16:38Z</cp:lastPrinted>
  <dcterms:created xsi:type="dcterms:W3CDTF">2023-11-12T22:07:54Z</dcterms:created>
  <dcterms:modified xsi:type="dcterms:W3CDTF">2025-02-06T07:42:50Z</dcterms:modified>
  <cp:category>Homes Victoria 16x9 presentation</cp:category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version">
    <vt:lpwstr>2022v1 15032022 sbv1 11072022</vt:lpwstr>
  </property>
  <property fmtid="{D5CDD505-2E9C-101B-9397-08002B2CF9AE}" pid="4" name="O365portals">
    <vt:lpwstr>, </vt:lpwstr>
  </property>
  <property fmtid="{D5CDD505-2E9C-101B-9397-08002B2CF9AE}" pid="5" name="xd_ProgID">
    <vt:lpwstr/>
  </property>
  <property fmtid="{D5CDD505-2E9C-101B-9397-08002B2CF9AE}" pid="6" name="Daysbeforethenextreview">
    <vt:i4>365</vt:i4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Format">
    <vt:lpwstr>Presentation</vt:lpwstr>
  </property>
  <property fmtid="{D5CDD505-2E9C-101B-9397-08002B2CF9AE}" pid="10" name="_ExtendedDescription">
    <vt:lpwstr/>
  </property>
  <property fmtid="{D5CDD505-2E9C-101B-9397-08002B2CF9AE}" pid="11" name="Style">
    <vt:lpwstr>Visual style</vt:lpwstr>
  </property>
  <property fmtid="{D5CDD505-2E9C-101B-9397-08002B2CF9AE}" pid="12" name="Hyperlink Base">
    <vt:lpwstr>https://dhhsvicgovau.sharepoint.com/:p:/s/dffh/ESmO87X6bQJBojl_ZnGG9vgByehVKq0g2lTsU9VN3HNbdA</vt:lpwstr>
  </property>
  <property fmtid="{D5CDD505-2E9C-101B-9397-08002B2CF9AE}" pid="13" name="Link">
    <vt:lpwstr>https://dhhsvicgovau.sharepoint.com/:p:/s/dffh/ESmO87X6bQJBojl_ZnGG9vgByehVKq0g2lTsU9VN3HNbdA, https://dhhsvicgovau.sharepoint.com/:p:/s/dffh/ESmO87X6bQJBojl_ZnGG9vgByehVKq0g2lTsU9VN3HNbdA</vt:lpwstr>
  </property>
  <property fmtid="{D5CDD505-2E9C-101B-9397-08002B2CF9AE}" pid="14" name="xd_Signature">
    <vt:bool>false</vt:bool>
  </property>
  <property fmtid="{D5CDD505-2E9C-101B-9397-08002B2CF9AE}" pid="15" name="ContentTypeId">
    <vt:lpwstr>0x010100A6113086DC73B842B7D060591F1D1F2D020200C0720D9A5485ED45ADC2FF5EDE309FA7</vt:lpwstr>
  </property>
  <property fmtid="{D5CDD505-2E9C-101B-9397-08002B2CF9AE}" pid="16" name="MediaServiceImageTags">
    <vt:lpwstr/>
  </property>
  <property fmtid="{D5CDD505-2E9C-101B-9397-08002B2CF9AE}" pid="17" name="MSIP_Label_f6c7d016-c0e8-4bc1-9071-158a5ecbe94b_Enabled">
    <vt:lpwstr>true</vt:lpwstr>
  </property>
  <property fmtid="{D5CDD505-2E9C-101B-9397-08002B2CF9AE}" pid="18" name="MSIP_Label_f6c7d016-c0e8-4bc1-9071-158a5ecbe94b_SetDate">
    <vt:lpwstr>2024-02-15T02:15:13Z</vt:lpwstr>
  </property>
  <property fmtid="{D5CDD505-2E9C-101B-9397-08002B2CF9AE}" pid="19" name="MSIP_Label_f6c7d016-c0e8-4bc1-9071-158a5ecbe94b_Method">
    <vt:lpwstr>Privileged</vt:lpwstr>
  </property>
  <property fmtid="{D5CDD505-2E9C-101B-9397-08002B2CF9AE}" pid="20" name="MSIP_Label_f6c7d016-c0e8-4bc1-9071-158a5ecbe94b_Name">
    <vt:lpwstr>f6c7d016-c0e8-4bc1-9071-158a5ecbe94b</vt:lpwstr>
  </property>
  <property fmtid="{D5CDD505-2E9C-101B-9397-08002B2CF9AE}" pid="21" name="MSIP_Label_f6c7d016-c0e8-4bc1-9071-158a5ecbe94b_SiteId">
    <vt:lpwstr>c0e0601f-0fac-449c-9c88-a104c4eb9f28</vt:lpwstr>
  </property>
  <property fmtid="{D5CDD505-2E9C-101B-9397-08002B2CF9AE}" pid="22" name="MSIP_Label_f6c7d016-c0e8-4bc1-9071-158a5ecbe94b_ActionId">
    <vt:lpwstr>10291fca-84bb-42c8-be0e-2d00fb856577</vt:lpwstr>
  </property>
  <property fmtid="{D5CDD505-2E9C-101B-9397-08002B2CF9AE}" pid="23" name="MSIP_Label_f6c7d016-c0e8-4bc1-9071-158a5ecbe94b_ContentBits">
    <vt:lpwstr>2</vt:lpwstr>
  </property>
  <property fmtid="{D5CDD505-2E9C-101B-9397-08002B2CF9AE}" pid="24" name="ClassificationContentMarkingFooterLocations">
    <vt:lpwstr>Homes Victoria 16x9:6</vt:lpwstr>
  </property>
  <property fmtid="{D5CDD505-2E9C-101B-9397-08002B2CF9AE}" pid="25" name="ClassificationContentMarkingFooterText">
    <vt:lpwstr>OFFICIAL: Sensitive</vt:lpwstr>
  </property>
  <property fmtid="{D5CDD505-2E9C-101B-9397-08002B2CF9AE}" pid="26" name="TriggerFlowInfo">
    <vt:lpwstr/>
  </property>
  <property fmtid="{D5CDD505-2E9C-101B-9397-08002B2CF9AE}" pid="27" name="lcf76f155ced4ddcb4097134ff3c332f">
    <vt:lpwstr/>
  </property>
  <property fmtid="{D5CDD505-2E9C-101B-9397-08002B2CF9AE}" pid="28" name="Hansard Member">
    <vt:lpwstr/>
  </property>
  <property fmtid="{D5CDD505-2E9C-101B-9397-08002B2CF9AE}" pid="29" name="Committee Inquiry">
    <vt:lpwstr>196;#Inquiry into the 2026 Commonwealth Games Bid|a70af7de-6f00-4eb6-b46c-08de016928f5</vt:lpwstr>
  </property>
  <property fmtid="{D5CDD505-2E9C-101B-9397-08002B2CF9AE}" pid="30" name="House">
    <vt:lpwstr>1;#Legislative Council|6c85d7f4-b2da-4436-92e1-7df20d4cb55e</vt:lpwstr>
  </property>
  <property fmtid="{D5CDD505-2E9C-101B-9397-08002B2CF9AE}" pid="31" name="Committee">
    <vt:lpwstr>197;#Select Committee on the 2026 Commonwealth Games Bid|ace84c29-723d-450e-be25-3c4a62431c85</vt:lpwstr>
  </property>
  <property fmtid="{D5CDD505-2E9C-101B-9397-08002B2CF9AE}" pid="32" name="Committee Type">
    <vt:lpwstr>3;#Select|40f0a745-7b49-4bd7-9d1f-efe648d87638</vt:lpwstr>
  </property>
  <property fmtid="{D5CDD505-2E9C-101B-9397-08002B2CF9AE}" pid="33" name="_dlc_DocIdItemGuid">
    <vt:lpwstr>2881be69-26eb-43a4-9c44-7de85bb3410f</vt:lpwstr>
  </property>
</Properties>
</file>