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7" r:id="rId2"/>
    <p:sldId id="285" r:id="rId3"/>
    <p:sldId id="359" r:id="rId4"/>
    <p:sldId id="358" r:id="rId5"/>
    <p:sldId id="355" r:id="rId6"/>
    <p:sldId id="357" r:id="rId7"/>
    <p:sldId id="356" r:id="rId8"/>
    <p:sldId id="360" r:id="rId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Livingstone" initials="JL" lastIdx="2" clrIdx="0">
    <p:extLst>
      <p:ext uri="{19B8F6BF-5375-455C-9EA6-DF929625EA0E}">
        <p15:presenceInfo xmlns:p15="http://schemas.microsoft.com/office/powerpoint/2012/main" userId="S-1-5-21-4186573263-3310055890-477183249-97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8" autoAdjust="0"/>
    <p:restoredTop sz="61621" autoAdjust="0"/>
  </p:normalViewPr>
  <p:slideViewPr>
    <p:cSldViewPr snapToGrid="0">
      <p:cViewPr varScale="1">
        <p:scale>
          <a:sx n="41" d="100"/>
          <a:sy n="41" d="100"/>
        </p:scale>
        <p:origin x="162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20" Type="http://schemas.openxmlformats.org/officeDocument/2006/relationships/customXml" Target="../customXml/item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Youth offender rate</a:t>
            </a:r>
            <a:r>
              <a:rPr lang="en-US" b="1" baseline="0" dirty="0">
                <a:solidFill>
                  <a:schemeClr val="tx1"/>
                </a:solidFill>
              </a:rPr>
              <a:t> - Victoria</a:t>
            </a:r>
            <a:endParaRPr lang="en-US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 cmpd="sng" algn="ctr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</c:strCache>
            </c:strRef>
          </c:cat>
          <c:val>
            <c:numRef>
              <c:f>Sheet1!$B$2:$B$8</c:f>
              <c:numCache>
                <c:formatCode>#,##0.0</c:formatCode>
                <c:ptCount val="7"/>
                <c:pt idx="0">
                  <c:v>2734.5</c:v>
                </c:pt>
                <c:pt idx="1">
                  <c:v>2509.6999999999998</c:v>
                </c:pt>
                <c:pt idx="2">
                  <c:v>2321.1</c:v>
                </c:pt>
                <c:pt idx="3">
                  <c:v>2139.1999999999998</c:v>
                </c:pt>
                <c:pt idx="4">
                  <c:v>1801.8</c:v>
                </c:pt>
                <c:pt idx="5">
                  <c:v>1640.5</c:v>
                </c:pt>
                <c:pt idx="6">
                  <c:v>1573.2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FD-4A15-A7AB-7D47CF75F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92136056"/>
        <c:axId val="388800288"/>
      </c:lineChart>
      <c:catAx>
        <c:axId val="392136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800288"/>
        <c:crosses val="autoZero"/>
        <c:auto val="1"/>
        <c:lblAlgn val="ctr"/>
        <c:lblOffset val="100"/>
        <c:noMultiLvlLbl val="0"/>
      </c:catAx>
      <c:valAx>
        <c:axId val="388800288"/>
        <c:scaling>
          <c:orientation val="minMax"/>
          <c:min val="1000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13605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41BB076-F087-4BA4-B9AF-B586FB5BF51D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163F2B92-3150-4E94-8FF2-3C1645A4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33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13" indent="-174913"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4913" indent="-174913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4913" indent="-174913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AU" dirty="0"/>
          </a:p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274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780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13" indent="-174913" fontAlgn="base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961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540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13" indent="-174913" fontAlgn="base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0137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13" indent="-174913" fontAlgn="base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328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013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6050" y="1163638"/>
            <a:ext cx="4187825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48F2D-4331-4BC9-A65A-42B6C2CEED37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425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9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5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8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8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4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4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0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9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52AD-6735-4DD2-B3F5-ABE09F5AB07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4A081-7B0E-4004-9A2D-270E0D7D2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5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88132" y="980729"/>
            <a:ext cx="8567739" cy="444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en-AU" sz="4000" b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AU" sz="40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Julie Edwards</a:t>
            </a:r>
          </a:p>
          <a:p>
            <a:pPr algn="ctr">
              <a:spcBef>
                <a:spcPct val="0"/>
              </a:spcBef>
              <a:buNone/>
            </a:pPr>
            <a:endParaRPr lang="en-AU" sz="4000" b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AU" sz="4000" b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AU" sz="4000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 – Jesuit Social Services</a:t>
            </a:r>
            <a:endParaRPr lang="en-US" i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AU" sz="3000" i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AU" sz="2300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AU" sz="3000" i="1" dirty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19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-247184" y="1022051"/>
            <a:ext cx="8570913" cy="225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AU" altLang="en-US" sz="2600" dirty="0">
                <a:solidFill>
                  <a:schemeClr val="tx2"/>
                </a:solidFill>
              </a:rPr>
              <a:t>In Victoria 6 per cent (42) of postcodes accounted for half of all prison admissions (DOTE 2015)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2"/>
                </a:solidFill>
              </a:rPr>
              <a:t>25 per cent of children on youth justice orders in 2010 came from 2.6 per cent of Victorian postcodes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altLang="en-US" sz="26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03711" y="372942"/>
            <a:ext cx="81365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en-US" sz="3600" b="1" dirty="0">
                <a:solidFill>
                  <a:srgbClr val="004C97"/>
                </a:solidFill>
                <a:latin typeface="Arial" panose="020B0604020202020204" pitchFamily="34" charset="0"/>
              </a:rPr>
              <a:t>Entrenched disadvantage</a:t>
            </a:r>
            <a:endParaRPr lang="en-AU" altLang="en-US" sz="36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 descr="C:\Users\Glenn.jessop\AppData\Local\Microsoft\Windows\Temporary Internet Files\Content.Outlook\G8HLRJBG\VIC-locations-prison-admission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42" y="2814257"/>
            <a:ext cx="4148976" cy="3769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27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193092596"/>
              </p:ext>
            </p:extLst>
          </p:nvPr>
        </p:nvGraphicFramePr>
        <p:xfrm>
          <a:off x="969819" y="663070"/>
          <a:ext cx="7051964" cy="4435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139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3711" y="372942"/>
            <a:ext cx="81365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en-US" sz="2800" b="1" dirty="0">
                <a:solidFill>
                  <a:srgbClr val="004C97"/>
                </a:solidFill>
                <a:latin typeface="Arial" panose="020B0604020202020204" pitchFamily="34" charset="0"/>
              </a:rPr>
              <a:t>Too many children and young people on bail</a:t>
            </a:r>
            <a:endParaRPr lang="en-AU" altLang="en-US" sz="28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6141" y="1372291"/>
            <a:ext cx="7691717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486" indent="-571486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300" dirty="0">
                <a:solidFill>
                  <a:srgbClr val="004C97"/>
                </a:solidFill>
                <a:latin typeface="Arial" panose="020B0604020202020204" pitchFamily="34" charset="0"/>
              </a:rPr>
              <a:t>The number of </a:t>
            </a:r>
            <a:r>
              <a:rPr lang="en-AU" sz="2300" dirty="0" err="1">
                <a:solidFill>
                  <a:srgbClr val="004C97"/>
                </a:solidFill>
                <a:latin typeface="Arial" panose="020B0604020202020204" pitchFamily="34" charset="0"/>
              </a:rPr>
              <a:t>unsentenced</a:t>
            </a:r>
            <a:r>
              <a:rPr lang="en-AU" sz="2300" dirty="0">
                <a:solidFill>
                  <a:srgbClr val="004C97"/>
                </a:solidFill>
                <a:latin typeface="Arial" panose="020B0604020202020204" pitchFamily="34" charset="0"/>
              </a:rPr>
              <a:t> young people in detention in Victoria has doubled over the past 5 years</a:t>
            </a:r>
          </a:p>
          <a:p>
            <a:pPr marL="571486" indent="-571486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300" dirty="0">
                <a:solidFill>
                  <a:srgbClr val="004C97"/>
                </a:solidFill>
                <a:latin typeface="Arial" panose="020B0604020202020204" pitchFamily="34" charset="0"/>
              </a:rPr>
              <a:t>80 per cent of young people in detention are now on remand</a:t>
            </a:r>
          </a:p>
          <a:p>
            <a:pPr marL="571486" indent="-571486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300" dirty="0">
                <a:solidFill>
                  <a:srgbClr val="004C97"/>
                </a:solidFill>
                <a:latin typeface="Arial" panose="020B0604020202020204" pitchFamily="34" charset="0"/>
              </a:rPr>
              <a:t>We must continue to ensure that children and young people are not unnecessarily detained while </a:t>
            </a:r>
            <a:r>
              <a:rPr lang="en-AU" sz="2300" dirty="0" err="1">
                <a:solidFill>
                  <a:srgbClr val="004C97"/>
                </a:solidFill>
                <a:latin typeface="Arial" panose="020B0604020202020204" pitchFamily="34" charset="0"/>
              </a:rPr>
              <a:t>unsentenced</a:t>
            </a:r>
            <a:endParaRPr lang="en-AU" sz="2300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marL="571486" indent="-571486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300" dirty="0">
                <a:solidFill>
                  <a:srgbClr val="004C97"/>
                </a:solidFill>
                <a:latin typeface="Arial" panose="020B0604020202020204" pitchFamily="34" charset="0"/>
              </a:rPr>
              <a:t>A range of evidence-based alternatives to youth custodial remand must be introduced or expanded, particularly covering out-of-hours support. </a:t>
            </a:r>
            <a:endParaRPr lang="en-US" sz="2300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marL="571486" indent="-571486" fontAlgn="base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77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03708" y="411930"/>
            <a:ext cx="813658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en-US" sz="3900" b="1" dirty="0">
                <a:solidFill>
                  <a:srgbClr val="004C97"/>
                </a:solidFill>
                <a:latin typeface="Arial" panose="020B0604020202020204" pitchFamily="34" charset="0"/>
              </a:rPr>
              <a:t>Key principles of youth justice</a:t>
            </a:r>
            <a:endParaRPr lang="en-AU" altLang="en-US" sz="39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41907" y="1390945"/>
            <a:ext cx="846018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Address the underlying causes of crime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Invest in prevention and early intervention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Divert and rehabilitate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A strong network of support and accountability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Ensure young people on remand are not unnecessarily detained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000" dirty="0">
                <a:solidFill>
                  <a:srgbClr val="004C97"/>
                </a:solidFill>
                <a:latin typeface="Arial" panose="020B0604020202020204" pitchFamily="34" charset="0"/>
              </a:rPr>
              <a:t>Detention as a last resort</a:t>
            </a:r>
          </a:p>
        </p:txBody>
      </p:sp>
    </p:spTree>
    <p:extLst>
      <p:ext uri="{BB962C8B-B14F-4D97-AF65-F5344CB8AC3E}">
        <p14:creationId xmlns:p14="http://schemas.microsoft.com/office/powerpoint/2010/main" val="269736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496512"/>
              </p:ext>
            </p:extLst>
          </p:nvPr>
        </p:nvGraphicFramePr>
        <p:xfrm>
          <a:off x="622039" y="955933"/>
          <a:ext cx="7995488" cy="1287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0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85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51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AUS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NZ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CAN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ENG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USA**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FRA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GER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SWE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NED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CHN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JPN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10-14*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6-12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A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92727" y="327224"/>
            <a:ext cx="7538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400" b="1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Age of criminal responsibility: international comparison</a:t>
            </a:r>
            <a:r>
              <a:rPr kumimoji="0" lang="en-AU" altLang="en-US" sz="1400" b="0" i="1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AU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1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Hazel 2008, </a:t>
            </a:r>
            <a:r>
              <a:rPr kumimoji="0" lang="en-AU" altLang="en-US" sz="800" b="1" i="1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Cross-national comparison of youth justice</a:t>
            </a:r>
            <a:r>
              <a:rPr kumimoji="0" lang="en-AU" altLang="en-US" sz="800" b="0" i="1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Youth Justice Board for England and Wales</a:t>
            </a:r>
            <a:endParaRPr kumimoji="0" lang="en-AU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8982" y="2423431"/>
            <a:ext cx="775854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Four “R’s” of Closing Youth Prisons</a:t>
            </a:r>
          </a:p>
          <a:p>
            <a:r>
              <a:rPr lang="en-US" sz="2400" b="1" dirty="0"/>
              <a:t>REDUCE</a:t>
            </a:r>
            <a:r>
              <a:rPr lang="en-US" sz="2000" b="1" dirty="0"/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pipeline into youth prisons </a:t>
            </a:r>
          </a:p>
          <a:p>
            <a:r>
              <a:rPr lang="en-US" sz="2400" b="1" dirty="0"/>
              <a:t>REFORM</a:t>
            </a:r>
            <a:r>
              <a:rPr lang="en-US" sz="2000" b="1" dirty="0"/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 culture that wrongly assumes locking up kids makes us safer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/>
              <a:t>REPLACE</a:t>
            </a:r>
            <a:r>
              <a:rPr lang="en-US" sz="2000" b="1" dirty="0"/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youth prisons with small, homelike facilities because youth prisons don’t work and harm young people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/>
              <a:t>REINVEST</a:t>
            </a:r>
            <a:r>
              <a:rPr lang="en-US" sz="2000" b="1" dirty="0"/>
              <a:t>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savings into a range of community services, supports and opportunities</a:t>
            </a:r>
            <a:endParaRPr lang="en-AU" sz="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3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03711" y="737393"/>
            <a:ext cx="813658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en-US" sz="3900" b="1" dirty="0">
                <a:solidFill>
                  <a:srgbClr val="004C97"/>
                </a:solidFill>
                <a:latin typeface="Arial" panose="020B0604020202020204" pitchFamily="34" charset="0"/>
              </a:rPr>
              <a:t>New youth prison</a:t>
            </a:r>
            <a:endParaRPr lang="en-AU" altLang="en-US" sz="39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88132" y="1821520"/>
            <a:ext cx="8758886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86" indent="-571486">
              <a:spcBef>
                <a:spcPct val="0"/>
              </a:spcBef>
              <a:defRPr/>
            </a:pPr>
            <a:r>
              <a:rPr lang="en-AU" altLang="en-US" sz="3600" dirty="0">
                <a:solidFill>
                  <a:srgbClr val="004C97"/>
                </a:solidFill>
                <a:latin typeface="Arial" panose="020B0604020202020204" pitchFamily="34" charset="0"/>
              </a:rPr>
              <a:t>Due process?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600" dirty="0">
                <a:solidFill>
                  <a:srgbClr val="004C97"/>
                </a:solidFill>
                <a:latin typeface="Arial" panose="020B0604020202020204" pitchFamily="34" charset="0"/>
              </a:rPr>
              <a:t>Lack of consultation with sector and experts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600" dirty="0">
                <a:solidFill>
                  <a:srgbClr val="004C97"/>
                </a:solidFill>
                <a:latin typeface="Arial" panose="020B0604020202020204" pitchFamily="34" charset="0"/>
              </a:rPr>
              <a:t>Significant cost implications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sz="3600" dirty="0">
                <a:solidFill>
                  <a:srgbClr val="004C97"/>
                </a:solidFill>
                <a:latin typeface="Arial" panose="020B0604020202020204" pitchFamily="34" charset="0"/>
              </a:rPr>
              <a:t>Victoria is not following best practice</a:t>
            </a:r>
          </a:p>
          <a:p>
            <a:pPr marL="571486" indent="-571486">
              <a:spcBef>
                <a:spcPct val="0"/>
              </a:spcBef>
              <a:defRPr/>
            </a:pPr>
            <a:endParaRPr lang="en-AU" altLang="en-US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9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525"/>
            <a:ext cx="9144000" cy="11588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03711" y="737393"/>
            <a:ext cx="813658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AU" altLang="en-US" sz="3900" b="1" dirty="0">
                <a:solidFill>
                  <a:srgbClr val="004C97"/>
                </a:solidFill>
                <a:latin typeface="Arial" panose="020B0604020202020204" pitchFamily="34" charset="0"/>
              </a:rPr>
              <a:t>Non-negotiables under threat</a:t>
            </a:r>
            <a:endParaRPr lang="en-AU" altLang="en-US" sz="39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2" y="5347855"/>
            <a:ext cx="3327904" cy="1236172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88132" y="1821520"/>
            <a:ext cx="875888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486" indent="-571486"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4C97"/>
                </a:solidFill>
                <a:latin typeface="Arial" panose="020B0604020202020204" pitchFamily="34" charset="0"/>
              </a:rPr>
              <a:t>No child in an adult prison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4C97"/>
                </a:solidFill>
                <a:latin typeface="Arial" panose="020B0604020202020204" pitchFamily="34" charset="0"/>
              </a:rPr>
              <a:t>Detention as a last resort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4C97"/>
                </a:solidFill>
                <a:latin typeface="Arial" panose="020B0604020202020204" pitchFamily="34" charset="0"/>
              </a:rPr>
              <a:t>Child/youth specific response (do not treat as adults)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4C97"/>
                </a:solidFill>
                <a:latin typeface="Arial" panose="020B0604020202020204" pitchFamily="34" charset="0"/>
              </a:rPr>
              <a:t>Dual track</a:t>
            </a:r>
          </a:p>
          <a:p>
            <a:pPr marL="571486" indent="-571486">
              <a:spcBef>
                <a:spcPct val="0"/>
              </a:spcBef>
              <a:defRPr/>
            </a:pPr>
            <a:r>
              <a:rPr lang="en-AU" altLang="en-US" dirty="0">
                <a:solidFill>
                  <a:srgbClr val="004C97"/>
                </a:solidFill>
                <a:latin typeface="Arial" panose="020B0604020202020204" pitchFamily="34" charset="0"/>
              </a:rPr>
              <a:t>Judicial discretion</a:t>
            </a:r>
          </a:p>
        </p:txBody>
      </p:sp>
    </p:spTree>
    <p:extLst>
      <p:ext uri="{BB962C8B-B14F-4D97-AF65-F5344CB8AC3E}">
        <p14:creationId xmlns:p14="http://schemas.microsoft.com/office/powerpoint/2010/main" val="80299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mmittee Transcript Document" ma:contentTypeID="0x010100A6113086DC73B842B7D060591F1D1F2D020200C0720D9A5485ED45ADC2FF5EDE309FA7" ma:contentTypeVersion="36" ma:contentTypeDescription="Create a new document." ma:contentTypeScope="" ma:versionID="e52877d7feab36bfeddb7f8cc9f5d553">
  <xsd:schema xmlns:xsd="http://www.w3.org/2001/XMLSchema" xmlns:xs="http://www.w3.org/2001/XMLSchema" xmlns:p="http://schemas.microsoft.com/office/2006/metadata/properties" xmlns:ns2="46c61757-ad04-49d5-a16a-4020ae46aeb3" xmlns:ns3="c35bed46-8fc3-45b8-8dd6-aacfd9839516" targetNamespace="http://schemas.microsoft.com/office/2006/metadata/properties" ma:root="true" ma:fieldsID="5fb501309d8927c6d13cd514116a9ed7" ns2:_="" ns3:_="">
    <xsd:import namespace="46c61757-ad04-49d5-a16a-4020ae46aeb3"/>
    <xsd:import namespace="c35bed46-8fc3-45b8-8dd6-aacfd9839516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Witness_x005f_x0020_Id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4609796-0e07-4ed4-af15-6fdaafe780e0}" ma:internalName="TaxCatchAll" ma:showField="CatchAllData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4609796-0e07-4ed4-af15-6fdaafe780e0}" ma:internalName="TaxCatchAllLabel" ma:readOnly="true" ma:showField="CatchAllDataLabel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Witness_x005f_x0020_Id" ma:index="21" nillable="true" ma:displayName="Witness Id" ma:internalName="Witness_x0020_Id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bed46-8fc3-45b8-8dd6-aacfd9839516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64323c1c-cbf1-4b15-a593-91e189a21d22" ContentTypeId="0x010100A6113086DC73B842B7D060591F1D1F2D0202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5f_x0020_Identifier xmlns="46c61757-ad04-49d5-a16a-4020ae46aeb3">4243</Business_x005f_x0020_Identifier>
    <MemberTaxHTField0 xmlns="c35bed46-8fc3-45b8-8dd6-aacfd9839516">
      <Terms xmlns="http://schemas.microsoft.com/office/infopath/2007/PartnerControls"/>
    </MemberTaxHTField0>
    <Witness_x005f_x0020_Id xmlns="46c61757-ad04-49d5-a16a-4020ae46aeb3">5637,5639</Witness_x005f_x0020_Id>
    <Committee_x0020_Start_x0020_Date xmlns="46c61757-ad04-49d5-a16a-4020ae46aeb3">2011-02-08T00:00:00+00:00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Standing</TermName>
          <TermId xmlns="http://schemas.microsoft.com/office/infopath/2007/PartnerControls">c6eac104-10be-430c-9143-8ced1c7c473c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 Legal and Social Issues Committee</TermName>
          <TermId xmlns="http://schemas.microsoft.com/office/infopath/2007/PartnerControls">6dfd0079-43dc-4beb-a803-c5397f518775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6c85d7f4-b2da-4436-92e1-7df20d4cb55e</TermId>
        </TermInfo>
      </Terms>
    </m3eeb9610e9c4640880ac1fecc69d01a>
    <Committee_x0020_Inquiry_x0020_Start_x0020_Date xmlns="46c61757-ad04-49d5-a16a-4020ae46aeb3">2016-11-10T00:00:00+00:00</Committee_x0020_Inquiry_x0020_Start_x0020_Date>
    <Committee_x0020_Inquiry_x0020_End_x0020_Date xmlns="46c61757-ad04-49d5-a16a-4020ae46aeb3">2018-09-30T00:00:00+00:00</Committee_x0020_Inquiry_x0020_End_x0020_Date>
    <TaxCatchAll xmlns="46c61757-ad04-49d5-a16a-4020ae46aeb3">
      <Value>82</Value>
      <Value>60</Value>
      <Value>1</Value>
      <Value>182</Value>
    </TaxCatchAll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Youth Justice Centres in Victoria</TermName>
          <TermId xmlns="http://schemas.microsoft.com/office/infopath/2007/PartnerControls">d5bd80f5-f65a-43f9-9a20-190b71debe14</TermId>
        </TermInfo>
      </Terms>
    </pf0be3ffd4e84049b08b651cf27bfd30>
    <DocumentKey xmlns="46c61757-ad04-49d5-a16a-4020ae46aeb3">witness-transcripts</DocumentKey>
    <_dlc_DocId xmlns="c35bed46-8fc3-45b8-8dd6-aacfd9839516">HKNRK37FCK6T-1016873845-1278</_dlc_DocId>
    <_dlc_DocIdUrl xmlns="c35bed46-8fc3-45b8-8dd6-aacfd9839516">
      <Url>https://pims-docs.parliament.vic.gov.au/lcdocs/_layouts/15/DocIdRedir.aspx?ID=HKNRK37FCK6T-1016873845-1278</Url>
      <Description>HKNRK37FCK6T-1016873845-1278</Description>
    </_dlc_DocIdUrl>
  </documentManagement>
</p:properties>
</file>

<file path=customXml/itemProps1.xml><?xml version="1.0" encoding="utf-8"?>
<ds:datastoreItem xmlns:ds="http://schemas.openxmlformats.org/officeDocument/2006/customXml" ds:itemID="{3C50AD66-A65F-4C30-A2E8-4C7F5AB15471}"/>
</file>

<file path=customXml/itemProps2.xml><?xml version="1.0" encoding="utf-8"?>
<ds:datastoreItem xmlns:ds="http://schemas.openxmlformats.org/officeDocument/2006/customXml" ds:itemID="{18511E7A-4D7A-4E99-BA87-DCAACF97490B}"/>
</file>

<file path=customXml/itemProps3.xml><?xml version="1.0" encoding="utf-8"?>
<ds:datastoreItem xmlns:ds="http://schemas.openxmlformats.org/officeDocument/2006/customXml" ds:itemID="{2786731A-FFD3-4899-BB16-E0C4D20A405F}"/>
</file>

<file path=customXml/itemProps4.xml><?xml version="1.0" encoding="utf-8"?>
<ds:datastoreItem xmlns:ds="http://schemas.openxmlformats.org/officeDocument/2006/customXml" ds:itemID="{0F9D3398-12A6-464F-BC40-C47566D29A57}"/>
</file>

<file path=customXml/itemProps5.xml><?xml version="1.0" encoding="utf-8"?>
<ds:datastoreItem xmlns:ds="http://schemas.openxmlformats.org/officeDocument/2006/customXml" ds:itemID="{97EAC0F1-8C93-4CE9-80F4-752104C7B14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333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Madeleine Calleja</dc:creator>
  <cp:lastModifiedBy>Susan Sweeney</cp:lastModifiedBy>
  <cp:revision>188</cp:revision>
  <cp:lastPrinted>2017-04-13T05:42:43Z</cp:lastPrinted>
  <dcterms:created xsi:type="dcterms:W3CDTF">2017-01-17T02:40:01Z</dcterms:created>
  <dcterms:modified xsi:type="dcterms:W3CDTF">2023-07-06T05:28:42Z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0x010100A6113086DC73B842B7D060591F1D1F2D020200C0720D9A5485ED45ADC2FF5EDE309FA7</vt:lpwstr>
  </property>
  <property fmtid="{D5CDD505-2E9C-101B-9397-08002B2CF9AE}" pid="3" name="Hansard Member">
    <vt:lpwstr/>
  </property>
  <property fmtid="{D5CDD505-2E9C-101B-9397-08002B2CF9AE}" pid="4" name="Committee Type">
    <vt:lpwstr>82;#Standing|c6eac104-10be-430c-9143-8ced1c7c473c</vt:lpwstr>
  </property>
  <property fmtid="{D5CDD505-2E9C-101B-9397-08002B2CF9AE}" pid="5" name="Committee Inquiry">
    <vt:lpwstr>182;#Inquiry into Youth Justice Centres in Victoria|d5bd80f5-f65a-43f9-9a20-190b71debe14</vt:lpwstr>
  </property>
  <property fmtid="{D5CDD505-2E9C-101B-9397-08002B2CF9AE}" pid="6" name="House">
    <vt:lpwstr>1;#Legislative Council|6c85d7f4-b2da-4436-92e1-7df20d4cb55e</vt:lpwstr>
  </property>
  <property fmtid="{D5CDD505-2E9C-101B-9397-08002B2CF9AE}" pid="7" name="Committee">
    <vt:lpwstr>60;#Legislative Council Legal and Social Issues Committee|6dfd0079-43dc-4beb-a803-c5397f518775</vt:lpwstr>
  </property>
  <property fmtid="{D5CDD505-2E9C-101B-9397-08002B2CF9AE}" pid="8" name="_dlc_DocIdItemGuid">
    <vt:lpwstr>b4e14290-f335-49bc-8344-5895a5141c42</vt:lpwstr>
  </property>
</Properties>
</file>