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2.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71" r:id="rId3"/>
    <p:sldId id="306" r:id="rId4"/>
    <p:sldId id="295" r:id="rId5"/>
    <p:sldId id="294" r:id="rId6"/>
    <p:sldId id="302" r:id="rId7"/>
    <p:sldId id="304" r:id="rId8"/>
    <p:sldId id="310" r:id="rId9"/>
    <p:sldId id="311" r:id="rId10"/>
    <p:sldId id="314" r:id="rId11"/>
    <p:sldId id="315" r:id="rId12"/>
    <p:sldId id="316" r:id="rId13"/>
    <p:sldId id="313" r:id="rId14"/>
    <p:sldId id="322" r:id="rId15"/>
    <p:sldId id="305"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guide id="3" orient="horz"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8BE"/>
    <a:srgbClr val="00928B"/>
    <a:srgbClr val="007670"/>
    <a:srgbClr val="00827C"/>
    <a:srgbClr val="00B2A9"/>
    <a:srgbClr val="C1A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2" d="100"/>
          <a:sy n="62" d="100"/>
        </p:scale>
        <p:origin x="140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50" y="-90"/>
      </p:cViewPr>
      <p:guideLst>
        <p:guide orient="horz" pos="3128"/>
        <p:guide pos="2141"/>
        <p:guide orient="horz"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5.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1685F-5734-4295-A237-A964A4B0A325}" type="doc">
      <dgm:prSet loTypeId="urn:microsoft.com/office/officeart/2005/8/layout/hChevron3" loCatId="process" qsTypeId="urn:microsoft.com/office/officeart/2005/8/quickstyle/simple1" qsCatId="simple" csTypeId="urn:microsoft.com/office/officeart/2005/8/colors/accent3_5" csCatId="accent3" phldr="1"/>
      <dgm:spPr/>
    </dgm:pt>
    <dgm:pt modelId="{30959E5A-ED17-46F2-A30C-728D9409D6BE}">
      <dgm:prSet phldrT="[Text]"/>
      <dgm:spPr/>
      <dgm:t>
        <a:bodyPr/>
        <a:lstStyle/>
        <a:p>
          <a:r>
            <a:rPr lang="en-AU" dirty="0">
              <a:latin typeface="Calibri" panose="020F0502020204030204" pitchFamily="34" charset="0"/>
            </a:rPr>
            <a:t>Briefings</a:t>
          </a:r>
        </a:p>
      </dgm:t>
    </dgm:pt>
    <dgm:pt modelId="{3C66B652-ED2F-4E34-8EAB-837F6B7A6BA5}" type="parTrans" cxnId="{8FB38094-6A7A-4E11-BF14-CA35417404A7}">
      <dgm:prSet/>
      <dgm:spPr/>
      <dgm:t>
        <a:bodyPr/>
        <a:lstStyle/>
        <a:p>
          <a:endParaRPr lang="en-AU">
            <a:latin typeface="Calibri" panose="020F0502020204030204" pitchFamily="34" charset="0"/>
          </a:endParaRPr>
        </a:p>
      </dgm:t>
    </dgm:pt>
    <dgm:pt modelId="{C1448ACE-DBE0-494C-A708-03CA63E96B40}" type="sibTrans" cxnId="{8FB38094-6A7A-4E11-BF14-CA35417404A7}">
      <dgm:prSet/>
      <dgm:spPr/>
      <dgm:t>
        <a:bodyPr/>
        <a:lstStyle/>
        <a:p>
          <a:endParaRPr lang="en-AU">
            <a:latin typeface="Calibri" panose="020F0502020204030204" pitchFamily="34" charset="0"/>
          </a:endParaRPr>
        </a:p>
      </dgm:t>
    </dgm:pt>
    <dgm:pt modelId="{B1B5F619-10BF-4429-936A-B8F07D525B87}">
      <dgm:prSet phldrT="[Text]"/>
      <dgm:spPr/>
      <dgm:t>
        <a:bodyPr/>
        <a:lstStyle/>
        <a:p>
          <a:r>
            <a:rPr lang="en-AU" dirty="0">
              <a:latin typeface="Calibri" panose="020F0502020204030204" pitchFamily="34" charset="0"/>
            </a:rPr>
            <a:t>Exhibition</a:t>
          </a:r>
        </a:p>
      </dgm:t>
    </dgm:pt>
    <dgm:pt modelId="{D6BBF0D4-FF66-49B2-8076-FE50CC6275E8}" type="parTrans" cxnId="{0AD47CD2-5B52-43ED-9F50-4E1B2E33C753}">
      <dgm:prSet/>
      <dgm:spPr/>
      <dgm:t>
        <a:bodyPr/>
        <a:lstStyle/>
        <a:p>
          <a:endParaRPr lang="en-AU">
            <a:latin typeface="Calibri" panose="020F0502020204030204" pitchFamily="34" charset="0"/>
          </a:endParaRPr>
        </a:p>
      </dgm:t>
    </dgm:pt>
    <dgm:pt modelId="{9CF3E199-8996-43B9-B72F-721A0BBBD97A}" type="sibTrans" cxnId="{0AD47CD2-5B52-43ED-9F50-4E1B2E33C753}">
      <dgm:prSet/>
      <dgm:spPr/>
      <dgm:t>
        <a:bodyPr/>
        <a:lstStyle/>
        <a:p>
          <a:endParaRPr lang="en-AU">
            <a:latin typeface="Calibri" panose="020F0502020204030204" pitchFamily="34" charset="0"/>
          </a:endParaRPr>
        </a:p>
      </dgm:t>
    </dgm:pt>
    <dgm:pt modelId="{69B8407F-E202-4C19-9662-26DFF435583C}">
      <dgm:prSet phldrT="[Text]"/>
      <dgm:spPr/>
      <dgm:t>
        <a:bodyPr/>
        <a:lstStyle/>
        <a:p>
          <a:r>
            <a:rPr lang="en-AU" dirty="0">
              <a:latin typeface="Calibri" panose="020F0502020204030204" pitchFamily="34" charset="0"/>
            </a:rPr>
            <a:t>Public Hearings</a:t>
          </a:r>
        </a:p>
      </dgm:t>
    </dgm:pt>
    <dgm:pt modelId="{038DCFEB-33DD-4229-8A25-742719453DCD}" type="parTrans" cxnId="{41E98557-8B24-426A-92B9-4B770079BF55}">
      <dgm:prSet/>
      <dgm:spPr/>
      <dgm:t>
        <a:bodyPr/>
        <a:lstStyle/>
        <a:p>
          <a:endParaRPr lang="en-AU">
            <a:latin typeface="Calibri" panose="020F0502020204030204" pitchFamily="34" charset="0"/>
          </a:endParaRPr>
        </a:p>
      </dgm:t>
    </dgm:pt>
    <dgm:pt modelId="{31DC9A78-8D87-4254-859F-9E7230FE6228}" type="sibTrans" cxnId="{41E98557-8B24-426A-92B9-4B770079BF55}">
      <dgm:prSet/>
      <dgm:spPr/>
      <dgm:t>
        <a:bodyPr/>
        <a:lstStyle/>
        <a:p>
          <a:endParaRPr lang="en-AU">
            <a:latin typeface="Calibri" panose="020F0502020204030204" pitchFamily="34" charset="0"/>
          </a:endParaRPr>
        </a:p>
      </dgm:t>
    </dgm:pt>
    <dgm:pt modelId="{9A523F8A-4E8E-438C-999F-2FE085737BB9}">
      <dgm:prSet phldrT="[Text]"/>
      <dgm:spPr/>
      <dgm:t>
        <a:bodyPr/>
        <a:lstStyle/>
        <a:p>
          <a:r>
            <a:rPr lang="en-AU" dirty="0">
              <a:latin typeface="Calibri" panose="020F0502020204030204" pitchFamily="34" charset="0"/>
            </a:rPr>
            <a:t>Report</a:t>
          </a:r>
        </a:p>
      </dgm:t>
    </dgm:pt>
    <dgm:pt modelId="{D6A10888-2390-4F53-8E37-E97422047BA9}" type="parTrans" cxnId="{F827ECF3-336C-4C73-A7DF-A7CC391567B3}">
      <dgm:prSet/>
      <dgm:spPr/>
      <dgm:t>
        <a:bodyPr/>
        <a:lstStyle/>
        <a:p>
          <a:endParaRPr lang="en-AU">
            <a:latin typeface="Calibri" panose="020F0502020204030204" pitchFamily="34" charset="0"/>
          </a:endParaRPr>
        </a:p>
      </dgm:t>
    </dgm:pt>
    <dgm:pt modelId="{4A251868-3E58-4B58-B14F-F579A7229A52}" type="sibTrans" cxnId="{F827ECF3-336C-4C73-A7DF-A7CC391567B3}">
      <dgm:prSet/>
      <dgm:spPr/>
      <dgm:t>
        <a:bodyPr/>
        <a:lstStyle/>
        <a:p>
          <a:endParaRPr lang="en-AU">
            <a:latin typeface="Calibri" panose="020F0502020204030204" pitchFamily="34" charset="0"/>
          </a:endParaRPr>
        </a:p>
      </dgm:t>
    </dgm:pt>
    <dgm:pt modelId="{6491661E-CE4D-4FFA-86E4-70A8B07FAFD5}" type="pres">
      <dgm:prSet presAssocID="{FD61685F-5734-4295-A237-A964A4B0A325}" presName="Name0" presStyleCnt="0">
        <dgm:presLayoutVars>
          <dgm:dir/>
          <dgm:resizeHandles val="exact"/>
        </dgm:presLayoutVars>
      </dgm:prSet>
      <dgm:spPr/>
    </dgm:pt>
    <dgm:pt modelId="{FCE3525C-7A02-49EA-8EC5-C57BFE9CB440}" type="pres">
      <dgm:prSet presAssocID="{30959E5A-ED17-46F2-A30C-728D9409D6BE}" presName="parTxOnly" presStyleLbl="node1" presStyleIdx="0" presStyleCnt="4">
        <dgm:presLayoutVars>
          <dgm:bulletEnabled val="1"/>
        </dgm:presLayoutVars>
      </dgm:prSet>
      <dgm:spPr/>
    </dgm:pt>
    <dgm:pt modelId="{787FA58E-D582-4B37-BCB8-E1DA991FA130}" type="pres">
      <dgm:prSet presAssocID="{C1448ACE-DBE0-494C-A708-03CA63E96B40}" presName="parSpace" presStyleCnt="0"/>
      <dgm:spPr/>
    </dgm:pt>
    <dgm:pt modelId="{B7C3ED1D-05BC-467C-93E1-A9C5775AF705}" type="pres">
      <dgm:prSet presAssocID="{B1B5F619-10BF-4429-936A-B8F07D525B87}" presName="parTxOnly" presStyleLbl="node1" presStyleIdx="1" presStyleCnt="4">
        <dgm:presLayoutVars>
          <dgm:bulletEnabled val="1"/>
        </dgm:presLayoutVars>
      </dgm:prSet>
      <dgm:spPr/>
    </dgm:pt>
    <dgm:pt modelId="{7313621D-D0BE-423F-AA6A-4E08A75AC84B}" type="pres">
      <dgm:prSet presAssocID="{9CF3E199-8996-43B9-B72F-721A0BBBD97A}" presName="parSpace" presStyleCnt="0"/>
      <dgm:spPr/>
    </dgm:pt>
    <dgm:pt modelId="{09E07873-0225-46A6-80E4-CF1487518F24}" type="pres">
      <dgm:prSet presAssocID="{69B8407F-E202-4C19-9662-26DFF435583C}" presName="parTxOnly" presStyleLbl="node1" presStyleIdx="2" presStyleCnt="4">
        <dgm:presLayoutVars>
          <dgm:bulletEnabled val="1"/>
        </dgm:presLayoutVars>
      </dgm:prSet>
      <dgm:spPr/>
    </dgm:pt>
    <dgm:pt modelId="{1DE827F7-8514-4AC5-A9BC-D1F2A89C4542}" type="pres">
      <dgm:prSet presAssocID="{31DC9A78-8D87-4254-859F-9E7230FE6228}" presName="parSpace" presStyleCnt="0"/>
      <dgm:spPr/>
    </dgm:pt>
    <dgm:pt modelId="{28581AAA-6D1C-41EC-892A-1FE0BF1F7108}" type="pres">
      <dgm:prSet presAssocID="{9A523F8A-4E8E-438C-999F-2FE085737BB9}" presName="parTxOnly" presStyleLbl="node1" presStyleIdx="3" presStyleCnt="4">
        <dgm:presLayoutVars>
          <dgm:bulletEnabled val="1"/>
        </dgm:presLayoutVars>
      </dgm:prSet>
      <dgm:spPr/>
    </dgm:pt>
  </dgm:ptLst>
  <dgm:cxnLst>
    <dgm:cxn modelId="{17A0A237-6B1E-448C-82B3-179656919AD6}" type="presOf" srcId="{B1B5F619-10BF-4429-936A-B8F07D525B87}" destId="{B7C3ED1D-05BC-467C-93E1-A9C5775AF705}" srcOrd="0" destOrd="0" presId="urn:microsoft.com/office/officeart/2005/8/layout/hChevron3"/>
    <dgm:cxn modelId="{204E7A69-3E43-4516-B1DE-E54ED8F8775B}" type="presOf" srcId="{69B8407F-E202-4C19-9662-26DFF435583C}" destId="{09E07873-0225-46A6-80E4-CF1487518F24}" srcOrd="0" destOrd="0" presId="urn:microsoft.com/office/officeart/2005/8/layout/hChevron3"/>
    <dgm:cxn modelId="{9F69E54B-15A2-4244-A1B7-D9078251A774}" type="presOf" srcId="{FD61685F-5734-4295-A237-A964A4B0A325}" destId="{6491661E-CE4D-4FFA-86E4-70A8B07FAFD5}" srcOrd="0" destOrd="0" presId="urn:microsoft.com/office/officeart/2005/8/layout/hChevron3"/>
    <dgm:cxn modelId="{41E98557-8B24-426A-92B9-4B770079BF55}" srcId="{FD61685F-5734-4295-A237-A964A4B0A325}" destId="{69B8407F-E202-4C19-9662-26DFF435583C}" srcOrd="2" destOrd="0" parTransId="{038DCFEB-33DD-4229-8A25-742719453DCD}" sibTransId="{31DC9A78-8D87-4254-859F-9E7230FE6228}"/>
    <dgm:cxn modelId="{8FB38094-6A7A-4E11-BF14-CA35417404A7}" srcId="{FD61685F-5734-4295-A237-A964A4B0A325}" destId="{30959E5A-ED17-46F2-A30C-728D9409D6BE}" srcOrd="0" destOrd="0" parTransId="{3C66B652-ED2F-4E34-8EAB-837F6B7A6BA5}" sibTransId="{C1448ACE-DBE0-494C-A708-03CA63E96B40}"/>
    <dgm:cxn modelId="{224FCECC-EE8E-4678-9E92-009F23C77EFF}" type="presOf" srcId="{30959E5A-ED17-46F2-A30C-728D9409D6BE}" destId="{FCE3525C-7A02-49EA-8EC5-C57BFE9CB440}" srcOrd="0" destOrd="0" presId="urn:microsoft.com/office/officeart/2005/8/layout/hChevron3"/>
    <dgm:cxn modelId="{0AD47CD2-5B52-43ED-9F50-4E1B2E33C753}" srcId="{FD61685F-5734-4295-A237-A964A4B0A325}" destId="{B1B5F619-10BF-4429-936A-B8F07D525B87}" srcOrd="1" destOrd="0" parTransId="{D6BBF0D4-FF66-49B2-8076-FE50CC6275E8}" sibTransId="{9CF3E199-8996-43B9-B72F-721A0BBBD97A}"/>
    <dgm:cxn modelId="{F65BF2D4-5883-4C37-99BB-98358CFEC8A0}" type="presOf" srcId="{9A523F8A-4E8E-438C-999F-2FE085737BB9}" destId="{28581AAA-6D1C-41EC-892A-1FE0BF1F7108}" srcOrd="0" destOrd="0" presId="urn:microsoft.com/office/officeart/2005/8/layout/hChevron3"/>
    <dgm:cxn modelId="{F827ECF3-336C-4C73-A7DF-A7CC391567B3}" srcId="{FD61685F-5734-4295-A237-A964A4B0A325}" destId="{9A523F8A-4E8E-438C-999F-2FE085737BB9}" srcOrd="3" destOrd="0" parTransId="{D6A10888-2390-4F53-8E37-E97422047BA9}" sibTransId="{4A251868-3E58-4B58-B14F-F579A7229A52}"/>
    <dgm:cxn modelId="{D030E7CA-C8A8-4FD6-9B2D-3062F692A88C}" type="presParOf" srcId="{6491661E-CE4D-4FFA-86E4-70A8B07FAFD5}" destId="{FCE3525C-7A02-49EA-8EC5-C57BFE9CB440}" srcOrd="0" destOrd="0" presId="urn:microsoft.com/office/officeart/2005/8/layout/hChevron3"/>
    <dgm:cxn modelId="{85A372A3-429E-4C71-9F0D-38479E01E02F}" type="presParOf" srcId="{6491661E-CE4D-4FFA-86E4-70A8B07FAFD5}" destId="{787FA58E-D582-4B37-BCB8-E1DA991FA130}" srcOrd="1" destOrd="0" presId="urn:microsoft.com/office/officeart/2005/8/layout/hChevron3"/>
    <dgm:cxn modelId="{3F71732D-3AB2-467F-B798-CB5C39EFD910}" type="presParOf" srcId="{6491661E-CE4D-4FFA-86E4-70A8B07FAFD5}" destId="{B7C3ED1D-05BC-467C-93E1-A9C5775AF705}" srcOrd="2" destOrd="0" presId="urn:microsoft.com/office/officeart/2005/8/layout/hChevron3"/>
    <dgm:cxn modelId="{B753CF80-5DD1-4ABF-9738-8F0F36E82279}" type="presParOf" srcId="{6491661E-CE4D-4FFA-86E4-70A8B07FAFD5}" destId="{7313621D-D0BE-423F-AA6A-4E08A75AC84B}" srcOrd="3" destOrd="0" presId="urn:microsoft.com/office/officeart/2005/8/layout/hChevron3"/>
    <dgm:cxn modelId="{35D2CAB8-1465-428C-925D-DFA7F5C52D71}" type="presParOf" srcId="{6491661E-CE4D-4FFA-86E4-70A8B07FAFD5}" destId="{09E07873-0225-46A6-80E4-CF1487518F24}" srcOrd="4" destOrd="0" presId="urn:microsoft.com/office/officeart/2005/8/layout/hChevron3"/>
    <dgm:cxn modelId="{DC6474E7-8602-44F1-B25B-4CD3FC9270A6}" type="presParOf" srcId="{6491661E-CE4D-4FFA-86E4-70A8B07FAFD5}" destId="{1DE827F7-8514-4AC5-A9BC-D1F2A89C4542}" srcOrd="5" destOrd="0" presId="urn:microsoft.com/office/officeart/2005/8/layout/hChevron3"/>
    <dgm:cxn modelId="{085B27BB-2718-4153-A88F-406BD757FA38}" type="presParOf" srcId="{6491661E-CE4D-4FFA-86E4-70A8B07FAFD5}" destId="{28581AAA-6D1C-41EC-892A-1FE0BF1F7108}"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DD68E-6CF5-48F0-8D4A-8CA1A51EE357}" type="doc">
      <dgm:prSet loTypeId="urn:microsoft.com/office/officeart/2005/8/layout/hProcess9" loCatId="process" qsTypeId="urn:microsoft.com/office/officeart/2005/8/quickstyle/simple1" qsCatId="simple" csTypeId="urn:microsoft.com/office/officeart/2005/8/colors/accent3_5" csCatId="accent3" phldr="1"/>
      <dgm:spPr/>
    </dgm:pt>
    <dgm:pt modelId="{C24CA7C4-3AD8-412B-A2C5-7452A59FE726}">
      <dgm:prSet phldrT="[Text]" custT="1"/>
      <dgm:spPr/>
      <dgm:t>
        <a:bodyPr/>
        <a:lstStyle/>
        <a:p>
          <a:r>
            <a:rPr lang="en-AU" sz="1400" b="1" dirty="0"/>
            <a:t>Briefings </a:t>
          </a:r>
          <a:br>
            <a:rPr lang="en-AU" sz="1400" b="1" dirty="0"/>
          </a:br>
          <a:r>
            <a:rPr lang="en-AU" sz="1400" b="0" i="1" dirty="0"/>
            <a:t>[cl: 21&amp;22]</a:t>
          </a:r>
        </a:p>
        <a:p>
          <a:endParaRPr lang="en-AU" sz="1300" b="0" i="1" dirty="0"/>
        </a:p>
      </dgm:t>
    </dgm:pt>
    <dgm:pt modelId="{B85DF46C-2F70-493E-80FF-2B8BE345C2E9}" type="parTrans" cxnId="{FFB2B381-8B61-48DE-A6F3-9978411DB65A}">
      <dgm:prSet/>
      <dgm:spPr/>
      <dgm:t>
        <a:bodyPr/>
        <a:lstStyle/>
        <a:p>
          <a:endParaRPr lang="en-AU"/>
        </a:p>
      </dgm:t>
    </dgm:pt>
    <dgm:pt modelId="{7B1E56E6-9A31-42A2-AC68-6803C942F75B}" type="sibTrans" cxnId="{FFB2B381-8B61-48DE-A6F3-9978411DB65A}">
      <dgm:prSet/>
      <dgm:spPr/>
      <dgm:t>
        <a:bodyPr/>
        <a:lstStyle/>
        <a:p>
          <a:endParaRPr lang="en-AU"/>
        </a:p>
      </dgm:t>
    </dgm:pt>
    <dgm:pt modelId="{2C736AB5-1F3D-4067-AFF6-0C668FEEB9D2}">
      <dgm:prSet phldrT="[Text]" custT="1"/>
      <dgm:spPr/>
      <dgm:t>
        <a:bodyPr/>
        <a:lstStyle/>
        <a:p>
          <a:r>
            <a:rPr lang="en-AU" sz="1400" b="1" dirty="0"/>
            <a:t>Exhibition</a:t>
          </a:r>
        </a:p>
        <a:p>
          <a:r>
            <a:rPr lang="en-AU" sz="1400" b="0" i="1" dirty="0"/>
            <a:t>[cl: 23-30 ]</a:t>
          </a:r>
        </a:p>
      </dgm:t>
    </dgm:pt>
    <dgm:pt modelId="{583A53D7-84D3-4633-9143-485B244DC20C}" type="parTrans" cxnId="{EC6F6B26-DE40-4204-8D25-4334A63851A9}">
      <dgm:prSet/>
      <dgm:spPr/>
      <dgm:t>
        <a:bodyPr/>
        <a:lstStyle/>
        <a:p>
          <a:endParaRPr lang="en-AU"/>
        </a:p>
      </dgm:t>
    </dgm:pt>
    <dgm:pt modelId="{E6016802-87BF-4736-A4D1-B41A69422849}" type="sibTrans" cxnId="{EC6F6B26-DE40-4204-8D25-4334A63851A9}">
      <dgm:prSet/>
      <dgm:spPr/>
      <dgm:t>
        <a:bodyPr/>
        <a:lstStyle/>
        <a:p>
          <a:endParaRPr lang="en-AU"/>
        </a:p>
      </dgm:t>
    </dgm:pt>
    <dgm:pt modelId="{14716E10-E59F-4635-9692-66F2BF39C456}">
      <dgm:prSet/>
      <dgm:spPr/>
      <dgm:t>
        <a:bodyPr/>
        <a:lstStyle/>
        <a:p>
          <a:r>
            <a:rPr lang="en-AU" sz="1400" b="1" dirty="0"/>
            <a:t>Public</a:t>
          </a:r>
          <a:r>
            <a:rPr lang="en-AU" sz="1400" dirty="0"/>
            <a:t> </a:t>
          </a:r>
          <a:r>
            <a:rPr lang="en-AU" sz="1400" b="1" dirty="0"/>
            <a:t>Hearings</a:t>
          </a:r>
        </a:p>
        <a:p>
          <a:r>
            <a:rPr lang="en-AU" sz="1400" b="0" i="1" dirty="0"/>
            <a:t>[cl: 31-36 ]</a:t>
          </a:r>
          <a:endParaRPr lang="en-AU" sz="1400" b="1" dirty="0"/>
        </a:p>
      </dgm:t>
    </dgm:pt>
    <dgm:pt modelId="{87C46F1A-D29A-44C5-8E25-A01DBDE09432}" type="parTrans" cxnId="{BD5BA4CA-E497-4B1D-83BD-B77AA8D961E0}">
      <dgm:prSet/>
      <dgm:spPr/>
      <dgm:t>
        <a:bodyPr/>
        <a:lstStyle/>
        <a:p>
          <a:endParaRPr lang="en-AU"/>
        </a:p>
      </dgm:t>
    </dgm:pt>
    <dgm:pt modelId="{3CC6359F-9412-42B3-BF4D-D4803D576C93}" type="sibTrans" cxnId="{BD5BA4CA-E497-4B1D-83BD-B77AA8D961E0}">
      <dgm:prSet/>
      <dgm:spPr/>
      <dgm:t>
        <a:bodyPr/>
        <a:lstStyle/>
        <a:p>
          <a:endParaRPr lang="en-AU"/>
        </a:p>
      </dgm:t>
    </dgm:pt>
    <dgm:pt modelId="{E0021341-190A-4966-8052-4DD50BF460D4}">
      <dgm:prSet/>
      <dgm:spPr/>
      <dgm:t>
        <a:bodyPr/>
        <a:lstStyle/>
        <a:p>
          <a:r>
            <a:rPr lang="en-AU" sz="1400" b="1" dirty="0"/>
            <a:t>Report</a:t>
          </a:r>
          <a:br>
            <a:rPr lang="en-AU" sz="1400" b="1" dirty="0"/>
          </a:br>
          <a:r>
            <a:rPr lang="en-AU" sz="1400" b="0" i="1" dirty="0"/>
            <a:t>[cl: 39-41]</a:t>
          </a:r>
          <a:endParaRPr lang="en-AU" sz="1400" b="1" i="1" dirty="0"/>
        </a:p>
      </dgm:t>
    </dgm:pt>
    <dgm:pt modelId="{5C60C699-D99C-4D85-A43E-38A38E587D6C}" type="parTrans" cxnId="{CDF691F8-0DAB-47CD-9D3C-83791A76DA40}">
      <dgm:prSet/>
      <dgm:spPr/>
      <dgm:t>
        <a:bodyPr/>
        <a:lstStyle/>
        <a:p>
          <a:endParaRPr lang="en-AU"/>
        </a:p>
      </dgm:t>
    </dgm:pt>
    <dgm:pt modelId="{C6F89A87-50F0-4F0A-9543-72FEAA6B823F}" type="sibTrans" cxnId="{CDF691F8-0DAB-47CD-9D3C-83791A76DA40}">
      <dgm:prSet/>
      <dgm:spPr/>
      <dgm:t>
        <a:bodyPr/>
        <a:lstStyle/>
        <a:p>
          <a:endParaRPr lang="en-AU"/>
        </a:p>
      </dgm:t>
    </dgm:pt>
    <dgm:pt modelId="{6C5148AB-3314-4CBB-B915-15D1B9D169EA}">
      <dgm:prSet phldrT="[Text]" custT="1"/>
      <dgm:spPr/>
      <dgm:t>
        <a:bodyPr/>
        <a:lstStyle/>
        <a:p>
          <a:r>
            <a:rPr lang="en-US" sz="1300" b="0" i="0" dirty="0"/>
            <a:t>DELWP provides direct notice to Council, local government, servicing agencies and neighboring properties.</a:t>
          </a:r>
          <a:endParaRPr lang="en-AU" sz="1300" dirty="0"/>
        </a:p>
      </dgm:t>
    </dgm:pt>
    <dgm:pt modelId="{83C96ECA-2DA0-4651-BC6E-5D839E7BF3C5}" type="parTrans" cxnId="{85AAAAF5-A7E0-4558-AE5D-18D2B46D3E46}">
      <dgm:prSet/>
      <dgm:spPr/>
      <dgm:t>
        <a:bodyPr/>
        <a:lstStyle/>
        <a:p>
          <a:endParaRPr lang="en-AU"/>
        </a:p>
      </dgm:t>
    </dgm:pt>
    <dgm:pt modelId="{D77024B2-FF6A-44A5-A938-E5820B14C3DC}" type="sibTrans" cxnId="{85AAAAF5-A7E0-4558-AE5D-18D2B46D3E46}">
      <dgm:prSet/>
      <dgm:spPr/>
      <dgm:t>
        <a:bodyPr/>
        <a:lstStyle/>
        <a:p>
          <a:endParaRPr lang="en-AU"/>
        </a:p>
      </dgm:t>
    </dgm:pt>
    <dgm:pt modelId="{15B40685-83FD-4B32-9888-429170E4E0AF}">
      <dgm:prSet custT="1"/>
      <dgm:spPr/>
      <dgm:t>
        <a:bodyPr/>
        <a:lstStyle/>
        <a:p>
          <a:r>
            <a:rPr lang="en-US" sz="1300" b="0" i="0" dirty="0"/>
            <a:t>SAC holds a Directions Hearing within 20 business days of the close of exhibition.</a:t>
          </a:r>
          <a:endParaRPr lang="en-AU" sz="1300" dirty="0"/>
        </a:p>
      </dgm:t>
    </dgm:pt>
    <dgm:pt modelId="{024C068E-4495-4C48-BBCF-268B268A2F9E}" type="parTrans" cxnId="{9C93847A-B4C1-4764-9C64-2B63466980DD}">
      <dgm:prSet/>
      <dgm:spPr/>
      <dgm:t>
        <a:bodyPr/>
        <a:lstStyle/>
        <a:p>
          <a:endParaRPr lang="en-AU"/>
        </a:p>
      </dgm:t>
    </dgm:pt>
    <dgm:pt modelId="{24D78941-CF31-496A-B6F6-5F0A378E0E81}" type="sibTrans" cxnId="{9C93847A-B4C1-4764-9C64-2B63466980DD}">
      <dgm:prSet/>
      <dgm:spPr/>
      <dgm:t>
        <a:bodyPr/>
        <a:lstStyle/>
        <a:p>
          <a:endParaRPr lang="en-AU"/>
        </a:p>
      </dgm:t>
    </dgm:pt>
    <dgm:pt modelId="{F986CE0E-7C2D-482A-ADAF-2842505BD1F7}">
      <dgm:prSet custT="1"/>
      <dgm:spPr/>
      <dgm:t>
        <a:bodyPr/>
        <a:lstStyle/>
        <a:p>
          <a:r>
            <a:rPr lang="en-AU" sz="1300" dirty="0"/>
            <a:t>SAC Report submitted to the Minister for Planning for consideration 20 business days from the completion of its Hearing.</a:t>
          </a:r>
          <a:br>
            <a:rPr lang="en-AU" sz="1200" dirty="0"/>
          </a:br>
          <a:endParaRPr lang="en-AU" sz="1200" dirty="0"/>
        </a:p>
      </dgm:t>
    </dgm:pt>
    <dgm:pt modelId="{9BF23E62-95AB-43D7-BC86-88595D1A7449}" type="parTrans" cxnId="{CBE24BE0-77A4-4D93-8806-28B34275FDB5}">
      <dgm:prSet/>
      <dgm:spPr/>
      <dgm:t>
        <a:bodyPr/>
        <a:lstStyle/>
        <a:p>
          <a:endParaRPr lang="en-AU"/>
        </a:p>
      </dgm:t>
    </dgm:pt>
    <dgm:pt modelId="{889FDA5B-E4AC-4C85-A015-1D6918DC2C72}" type="sibTrans" cxnId="{CBE24BE0-77A4-4D93-8806-28B34275FDB5}">
      <dgm:prSet/>
      <dgm:spPr/>
      <dgm:t>
        <a:bodyPr/>
        <a:lstStyle/>
        <a:p>
          <a:endParaRPr lang="en-AU"/>
        </a:p>
      </dgm:t>
    </dgm:pt>
    <dgm:pt modelId="{8DE56A27-5FF8-4315-AC49-3C9002BA1CE8}">
      <dgm:prSet custT="1"/>
      <dgm:spPr/>
      <dgm:t>
        <a:bodyPr/>
        <a:lstStyle/>
        <a:p>
          <a:r>
            <a:rPr lang="en-AU" sz="1300" dirty="0"/>
            <a:t>SAC can request briefing from DHHS prior to the commencement of a proposal.</a:t>
          </a:r>
        </a:p>
      </dgm:t>
    </dgm:pt>
    <dgm:pt modelId="{10743463-614F-4CBC-9D30-E2502424D14D}" type="sibTrans" cxnId="{A9A258BF-04CD-427D-AD42-0B33560BE827}">
      <dgm:prSet/>
      <dgm:spPr/>
      <dgm:t>
        <a:bodyPr/>
        <a:lstStyle/>
        <a:p>
          <a:endParaRPr lang="en-AU"/>
        </a:p>
      </dgm:t>
    </dgm:pt>
    <dgm:pt modelId="{5507949F-9A1B-4293-82FC-8F9F2AF9E26F}" type="parTrans" cxnId="{A9A258BF-04CD-427D-AD42-0B33560BE827}">
      <dgm:prSet/>
      <dgm:spPr/>
      <dgm:t>
        <a:bodyPr/>
        <a:lstStyle/>
        <a:p>
          <a:endParaRPr lang="en-AU"/>
        </a:p>
      </dgm:t>
    </dgm:pt>
    <dgm:pt modelId="{F9CA5451-91F7-4094-B6F4-37067196C539}">
      <dgm:prSet phldrT="[Text]" custT="1"/>
      <dgm:spPr/>
      <dgm:t>
        <a:bodyPr/>
        <a:lstStyle/>
        <a:p>
          <a:r>
            <a:rPr lang="en-AU" sz="1300" dirty="0"/>
            <a:t>Written submissions made over a 20 business day notice period.</a:t>
          </a:r>
        </a:p>
      </dgm:t>
    </dgm:pt>
    <dgm:pt modelId="{F880A36F-593F-469A-81B3-1609C93C4ABC}" type="parTrans" cxnId="{C034992C-0BC7-496D-B367-3A153CF81959}">
      <dgm:prSet/>
      <dgm:spPr/>
      <dgm:t>
        <a:bodyPr/>
        <a:lstStyle/>
        <a:p>
          <a:endParaRPr lang="en-AU"/>
        </a:p>
      </dgm:t>
    </dgm:pt>
    <dgm:pt modelId="{03263EC0-0A4F-44DD-A768-96E9F5A5EE6C}" type="sibTrans" cxnId="{C034992C-0BC7-496D-B367-3A153CF81959}">
      <dgm:prSet/>
      <dgm:spPr/>
      <dgm:t>
        <a:bodyPr/>
        <a:lstStyle/>
        <a:p>
          <a:endParaRPr lang="en-AU"/>
        </a:p>
      </dgm:t>
    </dgm:pt>
    <dgm:pt modelId="{C2A56E52-F817-4E89-93E1-95785DBC1A59}">
      <dgm:prSet/>
      <dgm:spPr/>
      <dgm:t>
        <a:bodyPr/>
        <a:lstStyle/>
        <a:p>
          <a:endParaRPr lang="en-AU" sz="1100" dirty="0"/>
        </a:p>
      </dgm:t>
    </dgm:pt>
    <dgm:pt modelId="{A7A84F79-AC9C-4D7F-9ECC-D3365A5E442F}" type="parTrans" cxnId="{71E5D108-03B9-4A37-B9C8-876192292210}">
      <dgm:prSet/>
      <dgm:spPr/>
      <dgm:t>
        <a:bodyPr/>
        <a:lstStyle/>
        <a:p>
          <a:endParaRPr lang="en-AU"/>
        </a:p>
      </dgm:t>
    </dgm:pt>
    <dgm:pt modelId="{6AC5B67A-A004-4A8D-A31C-7AA675CD19B2}" type="sibTrans" cxnId="{71E5D108-03B9-4A37-B9C8-876192292210}">
      <dgm:prSet/>
      <dgm:spPr/>
      <dgm:t>
        <a:bodyPr/>
        <a:lstStyle/>
        <a:p>
          <a:endParaRPr lang="en-AU"/>
        </a:p>
      </dgm:t>
    </dgm:pt>
    <dgm:pt modelId="{34AD55EF-EE25-4446-BB0A-087C3E13B333}">
      <dgm:prSet custT="1"/>
      <dgm:spPr/>
      <dgm:t>
        <a:bodyPr/>
        <a:lstStyle/>
        <a:p>
          <a:r>
            <a:rPr lang="en-AU" sz="1300" dirty="0"/>
            <a:t>SAC holds a Public Hearing. Submitters are invited to present at the Public Hearing</a:t>
          </a:r>
          <a:r>
            <a:rPr lang="en-AU" sz="1200" dirty="0"/>
            <a:t>.</a:t>
          </a:r>
        </a:p>
      </dgm:t>
    </dgm:pt>
    <dgm:pt modelId="{ED0FA37B-403D-45FA-87BE-3294F3F21A79}" type="parTrans" cxnId="{5ECDA8F5-5CDC-46DF-B237-FE28117AB1AD}">
      <dgm:prSet/>
      <dgm:spPr/>
      <dgm:t>
        <a:bodyPr/>
        <a:lstStyle/>
        <a:p>
          <a:endParaRPr lang="en-AU"/>
        </a:p>
      </dgm:t>
    </dgm:pt>
    <dgm:pt modelId="{9A2BB7EB-E92E-4416-8152-5FD331583727}" type="sibTrans" cxnId="{5ECDA8F5-5CDC-46DF-B237-FE28117AB1AD}">
      <dgm:prSet/>
      <dgm:spPr/>
      <dgm:t>
        <a:bodyPr/>
        <a:lstStyle/>
        <a:p>
          <a:endParaRPr lang="en-AU"/>
        </a:p>
      </dgm:t>
    </dgm:pt>
    <dgm:pt modelId="{4611C609-0631-4B62-9194-228608741DA6}">
      <dgm:prSet phldrT="[Text]" custT="1"/>
      <dgm:spPr/>
      <dgm:t>
        <a:bodyPr/>
        <a:lstStyle/>
        <a:p>
          <a:r>
            <a:rPr lang="en-US" sz="1300" b="0" i="0" dirty="0"/>
            <a:t>The proposal is available to view publicly.</a:t>
          </a:r>
          <a:endParaRPr lang="en-AU" sz="1300" dirty="0"/>
        </a:p>
      </dgm:t>
    </dgm:pt>
    <dgm:pt modelId="{1B99A9DC-DEEC-4F10-8F85-D080AA7F1828}" type="parTrans" cxnId="{4F25B524-D4FF-4E6A-9F89-DA3AB1FF9D11}">
      <dgm:prSet/>
      <dgm:spPr/>
      <dgm:t>
        <a:bodyPr/>
        <a:lstStyle/>
        <a:p>
          <a:endParaRPr lang="en-AU"/>
        </a:p>
      </dgm:t>
    </dgm:pt>
    <dgm:pt modelId="{D729C2DE-4872-4C69-B57A-C65E1E50BC32}" type="sibTrans" cxnId="{4F25B524-D4FF-4E6A-9F89-DA3AB1FF9D11}">
      <dgm:prSet/>
      <dgm:spPr/>
      <dgm:t>
        <a:bodyPr/>
        <a:lstStyle/>
        <a:p>
          <a:endParaRPr lang="en-AU"/>
        </a:p>
      </dgm:t>
    </dgm:pt>
    <dgm:pt modelId="{6B413A8C-7E66-4113-A4A4-01E2C52AFDAE}">
      <dgm:prSet custT="1"/>
      <dgm:spPr/>
      <dgm:t>
        <a:bodyPr/>
        <a:lstStyle/>
        <a:p>
          <a:r>
            <a:rPr lang="en-AU" sz="1300" dirty="0"/>
            <a:t>SAC Report prepared  in response to ‘Matters to be considered’ at Cl 39 of the TOR.</a:t>
          </a:r>
        </a:p>
      </dgm:t>
    </dgm:pt>
    <dgm:pt modelId="{49504BC6-172F-43D9-AAC6-94CA506B5103}" type="parTrans" cxnId="{A5C35DC0-D134-4CDD-8CF4-5BBA496FE376}">
      <dgm:prSet/>
      <dgm:spPr/>
      <dgm:t>
        <a:bodyPr/>
        <a:lstStyle/>
        <a:p>
          <a:endParaRPr lang="en-AU"/>
        </a:p>
      </dgm:t>
    </dgm:pt>
    <dgm:pt modelId="{02CA541F-7908-40CC-BDC7-2D416580338D}" type="sibTrans" cxnId="{A5C35DC0-D134-4CDD-8CF4-5BBA496FE376}">
      <dgm:prSet/>
      <dgm:spPr/>
      <dgm:t>
        <a:bodyPr/>
        <a:lstStyle/>
        <a:p>
          <a:endParaRPr lang="en-AU"/>
        </a:p>
      </dgm:t>
    </dgm:pt>
    <dgm:pt modelId="{EC7FFAB5-F89A-4551-AFCE-25AD9189BEFA}" type="pres">
      <dgm:prSet presAssocID="{30EDD68E-6CF5-48F0-8D4A-8CA1A51EE357}" presName="CompostProcess" presStyleCnt="0">
        <dgm:presLayoutVars>
          <dgm:dir/>
          <dgm:resizeHandles val="exact"/>
        </dgm:presLayoutVars>
      </dgm:prSet>
      <dgm:spPr/>
    </dgm:pt>
    <dgm:pt modelId="{1D972DDE-02BB-4535-B350-20A6E9447628}" type="pres">
      <dgm:prSet presAssocID="{30EDD68E-6CF5-48F0-8D4A-8CA1A51EE357}" presName="arrow" presStyleLbl="bgShp" presStyleIdx="0" presStyleCnt="1" custLinFactNeighborX="781"/>
      <dgm:spPr/>
    </dgm:pt>
    <dgm:pt modelId="{D06F425A-48AC-49E5-9C8A-93F61D58746D}" type="pres">
      <dgm:prSet presAssocID="{30EDD68E-6CF5-48F0-8D4A-8CA1A51EE357}" presName="linearProcess" presStyleCnt="0"/>
      <dgm:spPr/>
    </dgm:pt>
    <dgm:pt modelId="{2EC67237-7A8E-498E-9940-1307D7746142}" type="pres">
      <dgm:prSet presAssocID="{C24CA7C4-3AD8-412B-A2C5-7452A59FE726}" presName="textNode" presStyleLbl="node1" presStyleIdx="0" presStyleCnt="4" custScaleY="134615" custLinFactNeighborX="98477">
        <dgm:presLayoutVars>
          <dgm:bulletEnabled val="1"/>
        </dgm:presLayoutVars>
      </dgm:prSet>
      <dgm:spPr/>
    </dgm:pt>
    <dgm:pt modelId="{65A9D91F-C3DA-46FA-BCE4-6E836C21EBA7}" type="pres">
      <dgm:prSet presAssocID="{7B1E56E6-9A31-42A2-AC68-6803C942F75B}" presName="sibTrans" presStyleCnt="0"/>
      <dgm:spPr/>
    </dgm:pt>
    <dgm:pt modelId="{E0064F10-578B-46EE-B8FE-C01EDD74A2E2}" type="pres">
      <dgm:prSet presAssocID="{2C736AB5-1F3D-4067-AFF6-0C668FEEB9D2}" presName="textNode" presStyleLbl="node1" presStyleIdx="1" presStyleCnt="4" custScaleX="131197" custScaleY="136389" custLinFactNeighborX="44550" custLinFactNeighborY="887">
        <dgm:presLayoutVars>
          <dgm:bulletEnabled val="1"/>
        </dgm:presLayoutVars>
      </dgm:prSet>
      <dgm:spPr/>
    </dgm:pt>
    <dgm:pt modelId="{B5010605-9779-4D3E-A64C-499118D536B3}" type="pres">
      <dgm:prSet presAssocID="{E6016802-87BF-4736-A4D1-B41A69422849}" presName="sibTrans" presStyleCnt="0"/>
      <dgm:spPr/>
    </dgm:pt>
    <dgm:pt modelId="{541BFBDD-9E3E-404F-B913-A7F128DAF7CC}" type="pres">
      <dgm:prSet presAssocID="{14716E10-E59F-4635-9692-66F2BF39C456}" presName="textNode" presStyleLbl="node1" presStyleIdx="2" presStyleCnt="4" custScaleX="111613" custScaleY="135405" custLinFactNeighborY="395">
        <dgm:presLayoutVars>
          <dgm:bulletEnabled val="1"/>
        </dgm:presLayoutVars>
      </dgm:prSet>
      <dgm:spPr/>
    </dgm:pt>
    <dgm:pt modelId="{A2F2F419-C05A-4D96-8D25-BD364456B6DB}" type="pres">
      <dgm:prSet presAssocID="{3CC6359F-9412-42B3-BF4D-D4803D576C93}" presName="sibTrans" presStyleCnt="0"/>
      <dgm:spPr/>
    </dgm:pt>
    <dgm:pt modelId="{01699AFB-2F58-4F05-822C-F97CC9DC738B}" type="pres">
      <dgm:prSet presAssocID="{E0021341-190A-4966-8052-4DD50BF460D4}" presName="textNode" presStyleLbl="node1" presStyleIdx="3" presStyleCnt="4" custScaleX="113978" custScaleY="135405" custLinFactNeighborX="-29276" custLinFactNeighborY="395">
        <dgm:presLayoutVars>
          <dgm:bulletEnabled val="1"/>
        </dgm:presLayoutVars>
      </dgm:prSet>
      <dgm:spPr/>
    </dgm:pt>
  </dgm:ptLst>
  <dgm:cxnLst>
    <dgm:cxn modelId="{71E5D108-03B9-4A37-B9C8-876192292210}" srcId="{14716E10-E59F-4635-9692-66F2BF39C456}" destId="{C2A56E52-F817-4E89-93E1-95785DBC1A59}" srcOrd="2" destOrd="0" parTransId="{A7A84F79-AC9C-4D7F-9ECC-D3365A5E442F}" sibTransId="{6AC5B67A-A004-4A8D-A31C-7AA675CD19B2}"/>
    <dgm:cxn modelId="{70EB160B-1D42-4D58-8303-D27B6CD391CB}" type="presOf" srcId="{C24CA7C4-3AD8-412B-A2C5-7452A59FE726}" destId="{2EC67237-7A8E-498E-9940-1307D7746142}" srcOrd="0" destOrd="0" presId="urn:microsoft.com/office/officeart/2005/8/layout/hProcess9"/>
    <dgm:cxn modelId="{56998619-3B4A-4919-8536-CD1DEA530E91}" type="presOf" srcId="{E0021341-190A-4966-8052-4DD50BF460D4}" destId="{01699AFB-2F58-4F05-822C-F97CC9DC738B}" srcOrd="0" destOrd="0" presId="urn:microsoft.com/office/officeart/2005/8/layout/hProcess9"/>
    <dgm:cxn modelId="{0792C71A-75E8-44B7-8D13-D556F58BCD61}" type="presOf" srcId="{6B413A8C-7E66-4113-A4A4-01E2C52AFDAE}" destId="{01699AFB-2F58-4F05-822C-F97CC9DC738B}" srcOrd="0" destOrd="1" presId="urn:microsoft.com/office/officeart/2005/8/layout/hProcess9"/>
    <dgm:cxn modelId="{4F25B524-D4FF-4E6A-9F89-DA3AB1FF9D11}" srcId="{2C736AB5-1F3D-4067-AFF6-0C668FEEB9D2}" destId="{4611C609-0631-4B62-9194-228608741DA6}" srcOrd="0" destOrd="0" parTransId="{1B99A9DC-DEEC-4F10-8F85-D080AA7F1828}" sibTransId="{D729C2DE-4872-4C69-B57A-C65E1E50BC32}"/>
    <dgm:cxn modelId="{EC6F6B26-DE40-4204-8D25-4334A63851A9}" srcId="{30EDD68E-6CF5-48F0-8D4A-8CA1A51EE357}" destId="{2C736AB5-1F3D-4067-AFF6-0C668FEEB9D2}" srcOrd="1" destOrd="0" parTransId="{583A53D7-84D3-4633-9143-485B244DC20C}" sibTransId="{E6016802-87BF-4736-A4D1-B41A69422849}"/>
    <dgm:cxn modelId="{C034992C-0BC7-496D-B367-3A153CF81959}" srcId="{2C736AB5-1F3D-4067-AFF6-0C668FEEB9D2}" destId="{F9CA5451-91F7-4094-B6F4-37067196C539}" srcOrd="1" destOrd="0" parTransId="{F880A36F-593F-469A-81B3-1609C93C4ABC}" sibTransId="{03263EC0-0A4F-44DD-A768-96E9F5A5EE6C}"/>
    <dgm:cxn modelId="{866C703D-FA29-4869-97E5-4F5B6DB1D307}" type="presOf" srcId="{F9CA5451-91F7-4094-B6F4-37067196C539}" destId="{E0064F10-578B-46EE-B8FE-C01EDD74A2E2}" srcOrd="0" destOrd="2" presId="urn:microsoft.com/office/officeart/2005/8/layout/hProcess9"/>
    <dgm:cxn modelId="{82DEF260-0A65-4C9A-95FF-3146AC0BA50A}" type="presOf" srcId="{30EDD68E-6CF5-48F0-8D4A-8CA1A51EE357}" destId="{EC7FFAB5-F89A-4551-AFCE-25AD9189BEFA}" srcOrd="0" destOrd="0" presId="urn:microsoft.com/office/officeart/2005/8/layout/hProcess9"/>
    <dgm:cxn modelId="{E174E154-4FB0-4D3E-BE25-341AAE8438FF}" type="presOf" srcId="{F986CE0E-7C2D-482A-ADAF-2842505BD1F7}" destId="{01699AFB-2F58-4F05-822C-F97CC9DC738B}" srcOrd="0" destOrd="2" presId="urn:microsoft.com/office/officeart/2005/8/layout/hProcess9"/>
    <dgm:cxn modelId="{9C93847A-B4C1-4764-9C64-2B63466980DD}" srcId="{14716E10-E59F-4635-9692-66F2BF39C456}" destId="{15B40685-83FD-4B32-9888-429170E4E0AF}" srcOrd="0" destOrd="0" parTransId="{024C068E-4495-4C48-BBCF-268B268A2F9E}" sibTransId="{24D78941-CF31-496A-B6F6-5F0A378E0E81}"/>
    <dgm:cxn modelId="{C776277B-A2D3-4050-97A6-BA3C08323AE5}" type="presOf" srcId="{14716E10-E59F-4635-9692-66F2BF39C456}" destId="{541BFBDD-9E3E-404F-B913-A7F128DAF7CC}" srcOrd="0" destOrd="0" presId="urn:microsoft.com/office/officeart/2005/8/layout/hProcess9"/>
    <dgm:cxn modelId="{FFB2B381-8B61-48DE-A6F3-9978411DB65A}" srcId="{30EDD68E-6CF5-48F0-8D4A-8CA1A51EE357}" destId="{C24CA7C4-3AD8-412B-A2C5-7452A59FE726}" srcOrd="0" destOrd="0" parTransId="{B85DF46C-2F70-493E-80FF-2B8BE345C2E9}" sibTransId="{7B1E56E6-9A31-42A2-AC68-6803C942F75B}"/>
    <dgm:cxn modelId="{C11BB082-D464-479E-8E5F-D7071E2EBD44}" type="presOf" srcId="{34AD55EF-EE25-4446-BB0A-087C3E13B333}" destId="{541BFBDD-9E3E-404F-B913-A7F128DAF7CC}" srcOrd="0" destOrd="2" presId="urn:microsoft.com/office/officeart/2005/8/layout/hProcess9"/>
    <dgm:cxn modelId="{B42E1483-9D5E-4CE9-9E1F-B4CD8F5E8867}" type="presOf" srcId="{8DE56A27-5FF8-4315-AC49-3C9002BA1CE8}" destId="{2EC67237-7A8E-498E-9940-1307D7746142}" srcOrd="0" destOrd="1" presId="urn:microsoft.com/office/officeart/2005/8/layout/hProcess9"/>
    <dgm:cxn modelId="{E4834989-69F2-48AE-94AB-50520416FB9E}" type="presOf" srcId="{C2A56E52-F817-4E89-93E1-95785DBC1A59}" destId="{541BFBDD-9E3E-404F-B913-A7F128DAF7CC}" srcOrd="0" destOrd="3" presId="urn:microsoft.com/office/officeart/2005/8/layout/hProcess9"/>
    <dgm:cxn modelId="{1DE3F7B9-0D28-43C4-9C2D-1EF5E4DC9FDC}" type="presOf" srcId="{4611C609-0631-4B62-9194-228608741DA6}" destId="{E0064F10-578B-46EE-B8FE-C01EDD74A2E2}" srcOrd="0" destOrd="1" presId="urn:microsoft.com/office/officeart/2005/8/layout/hProcess9"/>
    <dgm:cxn modelId="{B9054FBA-35CC-423E-9DA2-56AC29103B63}" type="presOf" srcId="{6C5148AB-3314-4CBB-B915-15D1B9D169EA}" destId="{E0064F10-578B-46EE-B8FE-C01EDD74A2E2}" srcOrd="0" destOrd="3" presId="urn:microsoft.com/office/officeart/2005/8/layout/hProcess9"/>
    <dgm:cxn modelId="{A9A258BF-04CD-427D-AD42-0B33560BE827}" srcId="{C24CA7C4-3AD8-412B-A2C5-7452A59FE726}" destId="{8DE56A27-5FF8-4315-AC49-3C9002BA1CE8}" srcOrd="0" destOrd="0" parTransId="{5507949F-9A1B-4293-82FC-8F9F2AF9E26F}" sibTransId="{10743463-614F-4CBC-9D30-E2502424D14D}"/>
    <dgm:cxn modelId="{A5C35DC0-D134-4CDD-8CF4-5BBA496FE376}" srcId="{E0021341-190A-4966-8052-4DD50BF460D4}" destId="{6B413A8C-7E66-4113-A4A4-01E2C52AFDAE}" srcOrd="0" destOrd="0" parTransId="{49504BC6-172F-43D9-AAC6-94CA506B5103}" sibTransId="{02CA541F-7908-40CC-BDC7-2D416580338D}"/>
    <dgm:cxn modelId="{CA3107C2-4541-4BFE-BD0B-8749E9A4D69D}" type="presOf" srcId="{2C736AB5-1F3D-4067-AFF6-0C668FEEB9D2}" destId="{E0064F10-578B-46EE-B8FE-C01EDD74A2E2}" srcOrd="0" destOrd="0" presId="urn:microsoft.com/office/officeart/2005/8/layout/hProcess9"/>
    <dgm:cxn modelId="{BD5BA4CA-E497-4B1D-83BD-B77AA8D961E0}" srcId="{30EDD68E-6CF5-48F0-8D4A-8CA1A51EE357}" destId="{14716E10-E59F-4635-9692-66F2BF39C456}" srcOrd="2" destOrd="0" parTransId="{87C46F1A-D29A-44C5-8E25-A01DBDE09432}" sibTransId="{3CC6359F-9412-42B3-BF4D-D4803D576C93}"/>
    <dgm:cxn modelId="{CBE24BE0-77A4-4D93-8806-28B34275FDB5}" srcId="{E0021341-190A-4966-8052-4DD50BF460D4}" destId="{F986CE0E-7C2D-482A-ADAF-2842505BD1F7}" srcOrd="1" destOrd="0" parTransId="{9BF23E62-95AB-43D7-BC86-88595D1A7449}" sibTransId="{889FDA5B-E4AC-4C85-A015-1D6918DC2C72}"/>
    <dgm:cxn modelId="{472D53F5-71AB-4373-957D-1AAEFD2FE18D}" type="presOf" srcId="{15B40685-83FD-4B32-9888-429170E4E0AF}" destId="{541BFBDD-9E3E-404F-B913-A7F128DAF7CC}" srcOrd="0" destOrd="1" presId="urn:microsoft.com/office/officeart/2005/8/layout/hProcess9"/>
    <dgm:cxn modelId="{5ECDA8F5-5CDC-46DF-B237-FE28117AB1AD}" srcId="{14716E10-E59F-4635-9692-66F2BF39C456}" destId="{34AD55EF-EE25-4446-BB0A-087C3E13B333}" srcOrd="1" destOrd="0" parTransId="{ED0FA37B-403D-45FA-87BE-3294F3F21A79}" sibTransId="{9A2BB7EB-E92E-4416-8152-5FD331583727}"/>
    <dgm:cxn modelId="{85AAAAF5-A7E0-4558-AE5D-18D2B46D3E46}" srcId="{2C736AB5-1F3D-4067-AFF6-0C668FEEB9D2}" destId="{6C5148AB-3314-4CBB-B915-15D1B9D169EA}" srcOrd="2" destOrd="0" parTransId="{83C96ECA-2DA0-4651-BC6E-5D839E7BF3C5}" sibTransId="{D77024B2-FF6A-44A5-A938-E5820B14C3DC}"/>
    <dgm:cxn modelId="{CDF691F8-0DAB-47CD-9D3C-83791A76DA40}" srcId="{30EDD68E-6CF5-48F0-8D4A-8CA1A51EE357}" destId="{E0021341-190A-4966-8052-4DD50BF460D4}" srcOrd="3" destOrd="0" parTransId="{5C60C699-D99C-4D85-A43E-38A38E587D6C}" sibTransId="{C6F89A87-50F0-4F0A-9543-72FEAA6B823F}"/>
    <dgm:cxn modelId="{0B7A2755-AEE6-4626-9038-7FFE0D747448}" type="presParOf" srcId="{EC7FFAB5-F89A-4551-AFCE-25AD9189BEFA}" destId="{1D972DDE-02BB-4535-B350-20A6E9447628}" srcOrd="0" destOrd="0" presId="urn:microsoft.com/office/officeart/2005/8/layout/hProcess9"/>
    <dgm:cxn modelId="{199C3A70-9515-4DE2-93B5-844460031866}" type="presParOf" srcId="{EC7FFAB5-F89A-4551-AFCE-25AD9189BEFA}" destId="{D06F425A-48AC-49E5-9C8A-93F61D58746D}" srcOrd="1" destOrd="0" presId="urn:microsoft.com/office/officeart/2005/8/layout/hProcess9"/>
    <dgm:cxn modelId="{4DB92E94-447E-4E36-949F-AAC8AC8F6E16}" type="presParOf" srcId="{D06F425A-48AC-49E5-9C8A-93F61D58746D}" destId="{2EC67237-7A8E-498E-9940-1307D7746142}" srcOrd="0" destOrd="0" presId="urn:microsoft.com/office/officeart/2005/8/layout/hProcess9"/>
    <dgm:cxn modelId="{FC8D5704-F21F-433C-817D-60ECA3CB5F01}" type="presParOf" srcId="{D06F425A-48AC-49E5-9C8A-93F61D58746D}" destId="{65A9D91F-C3DA-46FA-BCE4-6E836C21EBA7}" srcOrd="1" destOrd="0" presId="urn:microsoft.com/office/officeart/2005/8/layout/hProcess9"/>
    <dgm:cxn modelId="{293AE5DC-07F9-482D-9678-4C8D9C39EC5D}" type="presParOf" srcId="{D06F425A-48AC-49E5-9C8A-93F61D58746D}" destId="{E0064F10-578B-46EE-B8FE-C01EDD74A2E2}" srcOrd="2" destOrd="0" presId="urn:microsoft.com/office/officeart/2005/8/layout/hProcess9"/>
    <dgm:cxn modelId="{482D6C7B-5D04-487E-8758-DDC6943F9A45}" type="presParOf" srcId="{D06F425A-48AC-49E5-9C8A-93F61D58746D}" destId="{B5010605-9779-4D3E-A64C-499118D536B3}" srcOrd="3" destOrd="0" presId="urn:microsoft.com/office/officeart/2005/8/layout/hProcess9"/>
    <dgm:cxn modelId="{A1AAFFFC-5E22-40A0-AED9-172D11D789D4}" type="presParOf" srcId="{D06F425A-48AC-49E5-9C8A-93F61D58746D}" destId="{541BFBDD-9E3E-404F-B913-A7F128DAF7CC}" srcOrd="4" destOrd="0" presId="urn:microsoft.com/office/officeart/2005/8/layout/hProcess9"/>
    <dgm:cxn modelId="{DF4AB643-A73E-40D6-874C-76C533AC0EE1}" type="presParOf" srcId="{D06F425A-48AC-49E5-9C8A-93F61D58746D}" destId="{A2F2F419-C05A-4D96-8D25-BD364456B6DB}" srcOrd="5" destOrd="0" presId="urn:microsoft.com/office/officeart/2005/8/layout/hProcess9"/>
    <dgm:cxn modelId="{CEBF0EF3-7ECD-4B3E-B57F-D2217781B9A9}" type="presParOf" srcId="{D06F425A-48AC-49E5-9C8A-93F61D58746D}" destId="{01699AFB-2F58-4F05-822C-F97CC9DC738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3525C-7A02-49EA-8EC5-C57BFE9CB440}">
      <dsp:nvSpPr>
        <dsp:cNvPr id="0" name=""/>
        <dsp:cNvSpPr/>
      </dsp:nvSpPr>
      <dsp:spPr>
        <a:xfrm>
          <a:off x="2362" y="1110048"/>
          <a:ext cx="2370638" cy="948255"/>
        </a:xfrm>
        <a:prstGeom prst="homePlate">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33338" bIns="66675" numCol="1" spcCol="1270" anchor="ctr" anchorCtr="0">
          <a:noAutofit/>
        </a:bodyPr>
        <a:lstStyle/>
        <a:p>
          <a:pPr marL="0" lvl="0" indent="0" algn="ctr" defTabSz="1111250">
            <a:lnSpc>
              <a:spcPct val="90000"/>
            </a:lnSpc>
            <a:spcBef>
              <a:spcPct val="0"/>
            </a:spcBef>
            <a:spcAft>
              <a:spcPct val="35000"/>
            </a:spcAft>
            <a:buNone/>
          </a:pPr>
          <a:r>
            <a:rPr lang="en-AU" sz="2500" kern="1200" dirty="0">
              <a:latin typeface="Calibri" panose="020F0502020204030204" pitchFamily="34" charset="0"/>
            </a:rPr>
            <a:t>Briefings</a:t>
          </a:r>
        </a:p>
      </dsp:txBody>
      <dsp:txXfrm>
        <a:off x="2362" y="1110048"/>
        <a:ext cx="2133574" cy="948255"/>
      </dsp:txXfrm>
    </dsp:sp>
    <dsp:sp modelId="{B7C3ED1D-05BC-467C-93E1-A9C5775AF705}">
      <dsp:nvSpPr>
        <dsp:cNvPr id="0" name=""/>
        <dsp:cNvSpPr/>
      </dsp:nvSpPr>
      <dsp:spPr>
        <a:xfrm>
          <a:off x="1898873" y="1110048"/>
          <a:ext cx="2370638" cy="948255"/>
        </a:xfrm>
        <a:prstGeom prst="chevron">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AU" sz="2500" kern="1200" dirty="0">
              <a:latin typeface="Calibri" panose="020F0502020204030204" pitchFamily="34" charset="0"/>
            </a:rPr>
            <a:t>Exhibition</a:t>
          </a:r>
        </a:p>
      </dsp:txBody>
      <dsp:txXfrm>
        <a:off x="2373001" y="1110048"/>
        <a:ext cx="1422383" cy="948255"/>
      </dsp:txXfrm>
    </dsp:sp>
    <dsp:sp modelId="{09E07873-0225-46A6-80E4-CF1487518F24}">
      <dsp:nvSpPr>
        <dsp:cNvPr id="0" name=""/>
        <dsp:cNvSpPr/>
      </dsp:nvSpPr>
      <dsp:spPr>
        <a:xfrm>
          <a:off x="3795384" y="1110048"/>
          <a:ext cx="2370638" cy="948255"/>
        </a:xfrm>
        <a:prstGeom prst="chevron">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AU" sz="2500" kern="1200" dirty="0">
              <a:latin typeface="Calibri" panose="020F0502020204030204" pitchFamily="34" charset="0"/>
            </a:rPr>
            <a:t>Public Hearings</a:t>
          </a:r>
        </a:p>
      </dsp:txBody>
      <dsp:txXfrm>
        <a:off x="4269512" y="1110048"/>
        <a:ext cx="1422383" cy="948255"/>
      </dsp:txXfrm>
    </dsp:sp>
    <dsp:sp modelId="{28581AAA-6D1C-41EC-892A-1FE0BF1F7108}">
      <dsp:nvSpPr>
        <dsp:cNvPr id="0" name=""/>
        <dsp:cNvSpPr/>
      </dsp:nvSpPr>
      <dsp:spPr>
        <a:xfrm>
          <a:off x="5691894" y="1110048"/>
          <a:ext cx="2370638" cy="948255"/>
        </a:xfrm>
        <a:prstGeom prst="chevron">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en-AU" sz="2500" kern="1200" dirty="0">
              <a:latin typeface="Calibri" panose="020F0502020204030204" pitchFamily="34" charset="0"/>
            </a:rPr>
            <a:t>Report</a:t>
          </a:r>
        </a:p>
      </dsp:txBody>
      <dsp:txXfrm>
        <a:off x="6166022" y="1110048"/>
        <a:ext cx="1422383" cy="948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72DDE-02BB-4535-B350-20A6E9447628}">
      <dsp:nvSpPr>
        <dsp:cNvPr id="0" name=""/>
        <dsp:cNvSpPr/>
      </dsp:nvSpPr>
      <dsp:spPr>
        <a:xfrm>
          <a:off x="734745" y="0"/>
          <a:ext cx="7649986" cy="568863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67237-7A8E-498E-9940-1307D7746142}">
      <dsp:nvSpPr>
        <dsp:cNvPr id="0" name=""/>
        <dsp:cNvSpPr/>
      </dsp:nvSpPr>
      <dsp:spPr>
        <a:xfrm>
          <a:off x="260634" y="1312765"/>
          <a:ext cx="1797075" cy="3063100"/>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b="1" kern="1200" dirty="0"/>
            <a:t>Briefings </a:t>
          </a:r>
          <a:br>
            <a:rPr lang="en-AU" sz="1400" b="1" kern="1200" dirty="0"/>
          </a:br>
          <a:r>
            <a:rPr lang="en-AU" sz="1400" b="0" i="1" kern="1200" dirty="0"/>
            <a:t>[cl: 21&amp;22]</a:t>
          </a:r>
        </a:p>
        <a:p>
          <a:pPr marL="0" lvl="0" indent="0" algn="l" defTabSz="622300">
            <a:lnSpc>
              <a:spcPct val="90000"/>
            </a:lnSpc>
            <a:spcBef>
              <a:spcPct val="0"/>
            </a:spcBef>
            <a:spcAft>
              <a:spcPct val="35000"/>
            </a:spcAft>
            <a:buNone/>
          </a:pPr>
          <a:endParaRPr lang="en-AU" sz="1300" b="0" i="1" kern="1200" dirty="0"/>
        </a:p>
        <a:p>
          <a:pPr marL="114300" lvl="1" indent="-114300" algn="l" defTabSz="577850">
            <a:lnSpc>
              <a:spcPct val="90000"/>
            </a:lnSpc>
            <a:spcBef>
              <a:spcPct val="0"/>
            </a:spcBef>
            <a:spcAft>
              <a:spcPct val="15000"/>
            </a:spcAft>
            <a:buChar char="•"/>
          </a:pPr>
          <a:r>
            <a:rPr lang="en-AU" sz="1300" kern="1200" dirty="0"/>
            <a:t>SAC can request briefing from DHHS prior to the commencement of a proposal.</a:t>
          </a:r>
        </a:p>
      </dsp:txBody>
      <dsp:txXfrm>
        <a:off x="348360" y="1400491"/>
        <a:ext cx="1621623" cy="2887648"/>
      </dsp:txXfrm>
    </dsp:sp>
    <dsp:sp modelId="{E0064F10-578B-46EE-B8FE-C01EDD74A2E2}">
      <dsp:nvSpPr>
        <dsp:cNvPr id="0" name=""/>
        <dsp:cNvSpPr/>
      </dsp:nvSpPr>
      <dsp:spPr>
        <a:xfrm>
          <a:off x="2178381" y="1312765"/>
          <a:ext cx="2357708" cy="3103467"/>
        </a:xfrm>
        <a:prstGeom prst="roundRect">
          <a:avLst/>
        </a:prstGeom>
        <a:solidFill>
          <a:schemeClr val="accent3">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b="1" kern="1200" dirty="0"/>
            <a:t>Exhibition</a:t>
          </a:r>
        </a:p>
        <a:p>
          <a:pPr marL="0" lvl="0" indent="0" algn="l" defTabSz="622300">
            <a:lnSpc>
              <a:spcPct val="90000"/>
            </a:lnSpc>
            <a:spcBef>
              <a:spcPct val="0"/>
            </a:spcBef>
            <a:spcAft>
              <a:spcPct val="35000"/>
            </a:spcAft>
            <a:buNone/>
          </a:pPr>
          <a:r>
            <a:rPr lang="en-AU" sz="1400" b="0" i="1" kern="1200" dirty="0"/>
            <a:t>[cl: 23-30 ]</a:t>
          </a:r>
        </a:p>
        <a:p>
          <a:pPr marL="114300" lvl="1" indent="-114300" algn="l" defTabSz="577850">
            <a:lnSpc>
              <a:spcPct val="90000"/>
            </a:lnSpc>
            <a:spcBef>
              <a:spcPct val="0"/>
            </a:spcBef>
            <a:spcAft>
              <a:spcPct val="15000"/>
            </a:spcAft>
            <a:buChar char="•"/>
          </a:pPr>
          <a:r>
            <a:rPr lang="en-US" sz="1300" b="0" i="0" kern="1200" dirty="0"/>
            <a:t>The proposal is available to view publicly.</a:t>
          </a:r>
          <a:endParaRPr lang="en-AU" sz="1300" kern="1200" dirty="0"/>
        </a:p>
        <a:p>
          <a:pPr marL="114300" lvl="1" indent="-114300" algn="l" defTabSz="577850">
            <a:lnSpc>
              <a:spcPct val="90000"/>
            </a:lnSpc>
            <a:spcBef>
              <a:spcPct val="0"/>
            </a:spcBef>
            <a:spcAft>
              <a:spcPct val="15000"/>
            </a:spcAft>
            <a:buChar char="•"/>
          </a:pPr>
          <a:r>
            <a:rPr lang="en-AU" sz="1300" kern="1200" dirty="0"/>
            <a:t>Written submissions made over a 20 business day notice period.</a:t>
          </a:r>
        </a:p>
        <a:p>
          <a:pPr marL="114300" lvl="1" indent="-114300" algn="l" defTabSz="577850">
            <a:lnSpc>
              <a:spcPct val="90000"/>
            </a:lnSpc>
            <a:spcBef>
              <a:spcPct val="0"/>
            </a:spcBef>
            <a:spcAft>
              <a:spcPct val="15000"/>
            </a:spcAft>
            <a:buChar char="•"/>
          </a:pPr>
          <a:r>
            <a:rPr lang="en-US" sz="1300" b="0" i="0" kern="1200" dirty="0"/>
            <a:t>DELWP provides direct notice to Council, local government, servicing agencies and neighboring properties.</a:t>
          </a:r>
          <a:endParaRPr lang="en-AU" sz="1300" kern="1200" dirty="0"/>
        </a:p>
      </dsp:txBody>
      <dsp:txXfrm>
        <a:off x="2293475" y="1427859"/>
        <a:ext cx="2127520" cy="2873279"/>
      </dsp:txXfrm>
    </dsp:sp>
    <dsp:sp modelId="{541BFBDD-9E3E-404F-B913-A7F128DAF7CC}">
      <dsp:nvSpPr>
        <dsp:cNvPr id="0" name=""/>
        <dsp:cNvSpPr/>
      </dsp:nvSpPr>
      <dsp:spPr>
        <a:xfrm>
          <a:off x="4681320" y="1312765"/>
          <a:ext cx="2005769" cy="3081076"/>
        </a:xfrm>
        <a:prstGeom prst="roundRect">
          <a:avLst/>
        </a:prstGeom>
        <a:solidFill>
          <a:schemeClr val="accent3">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622300">
            <a:lnSpc>
              <a:spcPct val="90000"/>
            </a:lnSpc>
            <a:spcBef>
              <a:spcPct val="0"/>
            </a:spcBef>
            <a:spcAft>
              <a:spcPct val="35000"/>
            </a:spcAft>
            <a:buNone/>
          </a:pPr>
          <a:r>
            <a:rPr lang="en-AU" sz="1400" b="1" kern="1200" dirty="0"/>
            <a:t>Public</a:t>
          </a:r>
          <a:r>
            <a:rPr lang="en-AU" sz="1400" kern="1200" dirty="0"/>
            <a:t> </a:t>
          </a:r>
          <a:r>
            <a:rPr lang="en-AU" sz="1400" b="1" kern="1200" dirty="0"/>
            <a:t>Hearings</a:t>
          </a:r>
        </a:p>
        <a:p>
          <a:pPr marL="0" lvl="0" indent="0" algn="l" defTabSz="622300">
            <a:lnSpc>
              <a:spcPct val="90000"/>
            </a:lnSpc>
            <a:spcBef>
              <a:spcPct val="0"/>
            </a:spcBef>
            <a:spcAft>
              <a:spcPct val="35000"/>
            </a:spcAft>
            <a:buNone/>
          </a:pPr>
          <a:r>
            <a:rPr lang="en-AU" sz="1400" b="0" i="1" kern="1200" dirty="0"/>
            <a:t>[cl: 31-36 ]</a:t>
          </a:r>
          <a:endParaRPr lang="en-AU" sz="1400" b="1" kern="1200" dirty="0"/>
        </a:p>
        <a:p>
          <a:pPr marL="114300" lvl="1" indent="-114300" algn="l" defTabSz="577850">
            <a:lnSpc>
              <a:spcPct val="90000"/>
            </a:lnSpc>
            <a:spcBef>
              <a:spcPct val="0"/>
            </a:spcBef>
            <a:spcAft>
              <a:spcPct val="15000"/>
            </a:spcAft>
            <a:buChar char="•"/>
          </a:pPr>
          <a:r>
            <a:rPr lang="en-US" sz="1300" b="0" i="0" kern="1200" dirty="0"/>
            <a:t>SAC holds a Directions Hearing within 20 business days of the close of exhibition.</a:t>
          </a:r>
          <a:endParaRPr lang="en-AU" sz="1300" kern="1200" dirty="0"/>
        </a:p>
        <a:p>
          <a:pPr marL="114300" lvl="1" indent="-114300" algn="l" defTabSz="577850">
            <a:lnSpc>
              <a:spcPct val="90000"/>
            </a:lnSpc>
            <a:spcBef>
              <a:spcPct val="0"/>
            </a:spcBef>
            <a:spcAft>
              <a:spcPct val="15000"/>
            </a:spcAft>
            <a:buChar char="•"/>
          </a:pPr>
          <a:r>
            <a:rPr lang="en-AU" sz="1300" kern="1200" dirty="0"/>
            <a:t>SAC holds a Public Hearing. Submitters are invited to present at the Public Hearing</a:t>
          </a:r>
          <a:r>
            <a:rPr lang="en-AU" sz="1200" kern="1200" dirty="0"/>
            <a:t>.</a:t>
          </a:r>
        </a:p>
        <a:p>
          <a:pPr marL="57150" lvl="1" indent="-57150" algn="l" defTabSz="488950">
            <a:lnSpc>
              <a:spcPct val="90000"/>
            </a:lnSpc>
            <a:spcBef>
              <a:spcPct val="0"/>
            </a:spcBef>
            <a:spcAft>
              <a:spcPct val="15000"/>
            </a:spcAft>
            <a:buChar char="•"/>
          </a:pPr>
          <a:endParaRPr lang="en-AU" sz="1100" kern="1200" dirty="0"/>
        </a:p>
      </dsp:txBody>
      <dsp:txXfrm>
        <a:off x="4779234" y="1410679"/>
        <a:ext cx="1809941" cy="2885248"/>
      </dsp:txXfrm>
    </dsp:sp>
    <dsp:sp modelId="{01699AFB-2F58-4F05-822C-F97CC9DC738B}">
      <dsp:nvSpPr>
        <dsp:cNvPr id="0" name=""/>
        <dsp:cNvSpPr/>
      </dsp:nvSpPr>
      <dsp:spPr>
        <a:xfrm>
          <a:off x="6872326" y="1312765"/>
          <a:ext cx="2048270" cy="3081076"/>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622300">
            <a:lnSpc>
              <a:spcPct val="90000"/>
            </a:lnSpc>
            <a:spcBef>
              <a:spcPct val="0"/>
            </a:spcBef>
            <a:spcAft>
              <a:spcPct val="35000"/>
            </a:spcAft>
            <a:buNone/>
          </a:pPr>
          <a:r>
            <a:rPr lang="en-AU" sz="1400" b="1" kern="1200" dirty="0"/>
            <a:t>Report</a:t>
          </a:r>
          <a:br>
            <a:rPr lang="en-AU" sz="1400" b="1" kern="1200" dirty="0"/>
          </a:br>
          <a:r>
            <a:rPr lang="en-AU" sz="1400" b="0" i="1" kern="1200" dirty="0"/>
            <a:t>[cl: 39-41]</a:t>
          </a:r>
          <a:endParaRPr lang="en-AU" sz="1400" b="1" i="1" kern="1200" dirty="0"/>
        </a:p>
        <a:p>
          <a:pPr marL="114300" lvl="1" indent="-114300" algn="l" defTabSz="577850">
            <a:lnSpc>
              <a:spcPct val="90000"/>
            </a:lnSpc>
            <a:spcBef>
              <a:spcPct val="0"/>
            </a:spcBef>
            <a:spcAft>
              <a:spcPct val="15000"/>
            </a:spcAft>
            <a:buChar char="•"/>
          </a:pPr>
          <a:r>
            <a:rPr lang="en-AU" sz="1300" kern="1200" dirty="0"/>
            <a:t>SAC Report prepared  in response to ‘Matters to be considered’ at Cl 39 of the TOR.</a:t>
          </a:r>
        </a:p>
        <a:p>
          <a:pPr marL="114300" lvl="1" indent="-114300" algn="l" defTabSz="577850">
            <a:lnSpc>
              <a:spcPct val="90000"/>
            </a:lnSpc>
            <a:spcBef>
              <a:spcPct val="0"/>
            </a:spcBef>
            <a:spcAft>
              <a:spcPct val="15000"/>
            </a:spcAft>
            <a:buChar char="•"/>
          </a:pPr>
          <a:r>
            <a:rPr lang="en-AU" sz="1300" kern="1200" dirty="0"/>
            <a:t>SAC Report submitted to the Minister for Planning for consideration 20 business days from the completion of its Hearing.</a:t>
          </a:r>
          <a:br>
            <a:rPr lang="en-AU" sz="1200" kern="1200" dirty="0"/>
          </a:br>
          <a:endParaRPr lang="en-AU" sz="1200" kern="1200" dirty="0"/>
        </a:p>
      </dsp:txBody>
      <dsp:txXfrm>
        <a:off x="6972314" y="1412753"/>
        <a:ext cx="1848294" cy="28811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D0CE8327-3917-4DAF-9486-560C87DE8A77}" type="datetimeFigureOut">
              <a:rPr lang="en-AU" smtClean="0"/>
              <a:t>3/07/2023</a:t>
            </a:fld>
            <a:endParaRPr lang="en-AU"/>
          </a:p>
        </p:txBody>
      </p:sp>
      <p:sp>
        <p:nvSpPr>
          <p:cNvPr id="4" name="Footer Placeholder 3"/>
          <p:cNvSpPr>
            <a:spLocks noGrp="1"/>
          </p:cNvSpPr>
          <p:nvPr>
            <p:ph type="ftr" sz="quarter" idx="2"/>
          </p:nvPr>
        </p:nvSpPr>
        <p:spPr>
          <a:xfrm>
            <a:off x="2" y="9428584"/>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1440" tIns="45720" rIns="91440" bIns="45720" rtlCol="0" anchor="b"/>
          <a:lstStyle>
            <a:lvl1pPr algn="r">
              <a:defRPr sz="1200"/>
            </a:lvl1pPr>
          </a:lstStyle>
          <a:p>
            <a:fld id="{BE41E6A5-50DB-4E7D-8F24-7A956F4E962F}" type="slidenum">
              <a:rPr lang="en-AU" smtClean="0"/>
              <a:t>‹#›</a:t>
            </a:fld>
            <a:endParaRPr lang="en-AU"/>
          </a:p>
        </p:txBody>
      </p:sp>
    </p:spTree>
    <p:extLst>
      <p:ext uri="{BB962C8B-B14F-4D97-AF65-F5344CB8AC3E}">
        <p14:creationId xmlns:p14="http://schemas.microsoft.com/office/powerpoint/2010/main" val="421413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D935BD4-16E3-4EA7-9F44-20B3E33A40A2}" type="datetimeFigureOut">
              <a:rPr lang="en-AU" smtClean="0"/>
              <a:t>3/07/2023</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4876"/>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F17A723-18C5-457E-94FD-FCC214DD562A}" type="slidenum">
              <a:rPr lang="en-AU" smtClean="0"/>
              <a:t>‹#›</a:t>
            </a:fld>
            <a:endParaRPr lang="en-AU"/>
          </a:p>
        </p:txBody>
      </p:sp>
    </p:spTree>
    <p:extLst>
      <p:ext uri="{BB962C8B-B14F-4D97-AF65-F5344CB8AC3E}">
        <p14:creationId xmlns:p14="http://schemas.microsoft.com/office/powerpoint/2010/main" val="141899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17A723-18C5-457E-94FD-FCC214DD562A}" type="slidenum">
              <a:rPr lang="en-AU" smtClean="0"/>
              <a:t>2</a:t>
            </a:fld>
            <a:endParaRPr lang="en-AU"/>
          </a:p>
        </p:txBody>
      </p:sp>
    </p:spTree>
    <p:extLst>
      <p:ext uri="{BB962C8B-B14F-4D97-AF65-F5344CB8AC3E}">
        <p14:creationId xmlns:p14="http://schemas.microsoft.com/office/powerpoint/2010/main" val="387051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17A723-18C5-457E-94FD-FCC214DD562A}" type="slidenum">
              <a:rPr lang="en-AU" smtClean="0"/>
              <a:t>5</a:t>
            </a:fld>
            <a:endParaRPr lang="en-AU"/>
          </a:p>
        </p:txBody>
      </p:sp>
    </p:spTree>
    <p:extLst>
      <p:ext uri="{BB962C8B-B14F-4D97-AF65-F5344CB8AC3E}">
        <p14:creationId xmlns:p14="http://schemas.microsoft.com/office/powerpoint/2010/main" val="1099662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Single Image">
    <p:spTree>
      <p:nvGrpSpPr>
        <p:cNvPr id="1" name=""/>
        <p:cNvGrpSpPr/>
        <p:nvPr/>
      </p:nvGrpSpPr>
      <p:grpSpPr>
        <a:xfrm>
          <a:off x="0" y="0"/>
          <a:ext cx="0" cy="0"/>
          <a:chOff x="0" y="0"/>
          <a:chExt cx="0" cy="0"/>
        </a:xfrm>
      </p:grpSpPr>
      <p:grpSp>
        <p:nvGrpSpPr>
          <p:cNvPr id="13" name="Group 12"/>
          <p:cNvGrpSpPr/>
          <p:nvPr userDrawn="1"/>
        </p:nvGrpSpPr>
        <p:grpSpPr>
          <a:xfrm>
            <a:off x="0" y="1511804"/>
            <a:ext cx="9144000" cy="3834392"/>
            <a:chOff x="0" y="1511804"/>
            <a:chExt cx="9144000" cy="3834392"/>
          </a:xfrm>
        </p:grpSpPr>
        <p:pic>
          <p:nvPicPr>
            <p:cNvPr id="4" name="Picture 3" descr="Untitled-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12000"/>
              <a:ext cx="2508982" cy="3834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6779" y="1511804"/>
              <a:ext cx="6617221" cy="3834392"/>
            </a:xfrm>
            <a:prstGeom prst="rect">
              <a:avLst/>
            </a:prstGeom>
          </p:spPr>
        </p:pic>
      </p:grp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3053" b="21308"/>
          <a:stretch/>
        </p:blipFill>
        <p:spPr>
          <a:xfrm>
            <a:off x="0" y="617757"/>
            <a:ext cx="9144000" cy="4968231"/>
          </a:xfrm>
          <a:prstGeom prst="rect">
            <a:avLst/>
          </a:prstGeom>
        </p:spPr>
      </p:pic>
      <p:sp>
        <p:nvSpPr>
          <p:cNvPr id="6" name="Rectangle 5"/>
          <p:cNvSpPr/>
          <p:nvPr userDrawn="1"/>
        </p:nvSpPr>
        <p:spPr>
          <a:xfrm>
            <a:off x="0" y="5346000"/>
            <a:ext cx="9144000" cy="151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a:p>
            <a:pPr algn="ctr"/>
            <a:endParaRPr lang="en-US" dirty="0">
              <a:ln>
                <a:noFill/>
              </a:ln>
              <a:solidFill>
                <a:schemeClr val="bg1"/>
              </a:solidFill>
            </a:endParaRPr>
          </a:p>
        </p:txBody>
      </p:sp>
      <p:sp>
        <p:nvSpPr>
          <p:cNvPr id="7" name="Rectangle 6"/>
          <p:cNvSpPr/>
          <p:nvPr userDrawn="1"/>
        </p:nvSpPr>
        <p:spPr>
          <a:xfrm>
            <a:off x="0" y="0"/>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p:cNvSpPr/>
          <p:nvPr userDrawn="1"/>
        </p:nvSpPr>
        <p:spPr>
          <a:xfrm flipV="1">
            <a:off x="0" y="0"/>
            <a:ext cx="14292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userDrawn="1"/>
        </p:nvSpPr>
        <p:spPr>
          <a:xfrm>
            <a:off x="0" y="5346000"/>
            <a:ext cx="3225600"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11" name="Isosceles Triangle 10"/>
          <p:cNvSpPr/>
          <p:nvPr userDrawn="1"/>
        </p:nvSpPr>
        <p:spPr>
          <a:xfrm flipV="1">
            <a:off x="2520000" y="5346000"/>
            <a:ext cx="1429200" cy="1512000"/>
          </a:xfrm>
          <a:prstGeom prst="triangle">
            <a:avLst/>
          </a:prstGeom>
          <a:solidFill>
            <a:srgbClr val="C1A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0272" y="5949280"/>
            <a:ext cx="1578462" cy="540000"/>
          </a:xfrm>
          <a:prstGeom prst="rect">
            <a:avLst/>
          </a:prstGeom>
        </p:spPr>
      </p:pic>
    </p:spTree>
    <p:extLst>
      <p:ext uri="{BB962C8B-B14F-4D97-AF65-F5344CB8AC3E}">
        <p14:creationId xmlns:p14="http://schemas.microsoft.com/office/powerpoint/2010/main" val="211860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lem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43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Single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866" b="15974"/>
          <a:stretch/>
        </p:blipFill>
        <p:spPr>
          <a:xfrm>
            <a:off x="11345" y="1289042"/>
            <a:ext cx="9155345" cy="4226884"/>
          </a:xfrm>
          <a:prstGeom prst="rect">
            <a:avLst/>
          </a:prstGeom>
        </p:spPr>
      </p:pic>
      <p:grpSp>
        <p:nvGrpSpPr>
          <p:cNvPr id="13" name="Group 12"/>
          <p:cNvGrpSpPr/>
          <p:nvPr userDrawn="1"/>
        </p:nvGrpSpPr>
        <p:grpSpPr>
          <a:xfrm>
            <a:off x="-36512" y="1484784"/>
            <a:ext cx="9144000" cy="4031142"/>
            <a:chOff x="0" y="1511300"/>
            <a:chExt cx="9144000" cy="3834896"/>
          </a:xfrm>
        </p:grpSpPr>
        <p:pic>
          <p:nvPicPr>
            <p:cNvPr id="4" name="Picture 3" descr="Untitled-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511300"/>
              <a:ext cx="3785616" cy="3834384"/>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5605" y="1511804"/>
              <a:ext cx="5358395" cy="3834392"/>
            </a:xfrm>
            <a:prstGeom prst="rect">
              <a:avLst/>
            </a:prstGeom>
          </p:spPr>
        </p:pic>
      </p:grpSp>
      <p:sp>
        <p:nvSpPr>
          <p:cNvPr id="6" name="Rectangle 19"/>
          <p:cNvSpPr/>
          <p:nvPr userDrawn="1"/>
        </p:nvSpPr>
        <p:spPr>
          <a:xfrm>
            <a:off x="4494833" y="5343618"/>
            <a:ext cx="4659477" cy="1516763"/>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 name="connsiteX0" fmla="*/ 714375 w 4659019"/>
              <a:gd name="connsiteY0" fmla="*/ 2382 h 1516763"/>
              <a:gd name="connsiteX1" fmla="*/ 4659019 w 4659019"/>
              <a:gd name="connsiteY1" fmla="*/ 0 h 1516763"/>
              <a:gd name="connsiteX2" fmla="*/ 3385050 w 4659019"/>
              <a:gd name="connsiteY2" fmla="*/ 1516763 h 1516763"/>
              <a:gd name="connsiteX3" fmla="*/ 0 w 4659019"/>
              <a:gd name="connsiteY3" fmla="*/ 1516763 h 1516763"/>
              <a:gd name="connsiteX4" fmla="*/ 714375 w 4659019"/>
              <a:gd name="connsiteY4" fmla="*/ 2382 h 1516763"/>
              <a:gd name="connsiteX0" fmla="*/ 714375 w 4659019"/>
              <a:gd name="connsiteY0" fmla="*/ 2382 h 1516763"/>
              <a:gd name="connsiteX1" fmla="*/ 4659019 w 4659019"/>
              <a:gd name="connsiteY1" fmla="*/ 0 h 1516763"/>
              <a:gd name="connsiteX2" fmla="*/ 4654257 w 4659019"/>
              <a:gd name="connsiteY2" fmla="*/ 1514381 h 1516763"/>
              <a:gd name="connsiteX3" fmla="*/ 0 w 4659019"/>
              <a:gd name="connsiteY3" fmla="*/ 1516763 h 1516763"/>
              <a:gd name="connsiteX4" fmla="*/ 714375 w 4659019"/>
              <a:gd name="connsiteY4" fmla="*/ 2382 h 1516763"/>
              <a:gd name="connsiteX0" fmla="*/ 714375 w 4663993"/>
              <a:gd name="connsiteY0" fmla="*/ 2382 h 1516763"/>
              <a:gd name="connsiteX1" fmla="*/ 4659019 w 4663993"/>
              <a:gd name="connsiteY1" fmla="*/ 0 h 1516763"/>
              <a:gd name="connsiteX2" fmla="*/ 4663782 w 4663993"/>
              <a:gd name="connsiteY2" fmla="*/ 1516762 h 1516763"/>
              <a:gd name="connsiteX3" fmla="*/ 0 w 4663993"/>
              <a:gd name="connsiteY3" fmla="*/ 1516763 h 1516763"/>
              <a:gd name="connsiteX4" fmla="*/ 714375 w 4663993"/>
              <a:gd name="connsiteY4" fmla="*/ 2382 h 1516763"/>
              <a:gd name="connsiteX0" fmla="*/ 714375 w 4659477"/>
              <a:gd name="connsiteY0" fmla="*/ 2382 h 1516763"/>
              <a:gd name="connsiteX1" fmla="*/ 4659019 w 4659477"/>
              <a:gd name="connsiteY1" fmla="*/ 0 h 1516763"/>
              <a:gd name="connsiteX2" fmla="*/ 4659019 w 4659477"/>
              <a:gd name="connsiteY2" fmla="*/ 1516762 h 1516763"/>
              <a:gd name="connsiteX3" fmla="*/ 0 w 4659477"/>
              <a:gd name="connsiteY3" fmla="*/ 1516763 h 1516763"/>
              <a:gd name="connsiteX4" fmla="*/ 714375 w 4659477"/>
              <a:gd name="connsiteY4" fmla="*/ 2382 h 151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77" h="1516763">
                <a:moveTo>
                  <a:pt x="714375" y="2382"/>
                </a:moveTo>
                <a:lnTo>
                  <a:pt x="4659019" y="0"/>
                </a:lnTo>
                <a:cubicBezTo>
                  <a:pt x="4657432" y="504794"/>
                  <a:pt x="4660606" y="1011968"/>
                  <a:pt x="4659019" y="1516762"/>
                </a:cubicBezTo>
                <a:lnTo>
                  <a:pt x="0" y="1516763"/>
                </a:lnTo>
                <a:lnTo>
                  <a:pt x="714375"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userDrawn="1"/>
        </p:nvSpPr>
        <p:spPr>
          <a:xfrm>
            <a:off x="0" y="0"/>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p:cNvSpPr/>
          <p:nvPr userDrawn="1"/>
        </p:nvSpPr>
        <p:spPr>
          <a:xfrm flipV="1">
            <a:off x="1260000" y="0"/>
            <a:ext cx="14292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userDrawn="1"/>
        </p:nvSpPr>
        <p:spPr>
          <a:xfrm>
            <a:off x="0" y="5346000"/>
            <a:ext cx="4499992"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11" name="Isosceles Triangle 10"/>
          <p:cNvSpPr/>
          <p:nvPr userDrawn="1"/>
        </p:nvSpPr>
        <p:spPr>
          <a:xfrm flipV="1">
            <a:off x="3785615" y="5346000"/>
            <a:ext cx="1429200" cy="1512000"/>
          </a:xfrm>
          <a:prstGeom prst="triangle">
            <a:avLst/>
          </a:prstGeom>
          <a:solidFill>
            <a:srgbClr val="C1A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0272" y="5949280"/>
            <a:ext cx="1578462" cy="540000"/>
          </a:xfrm>
          <a:prstGeom prst="rect">
            <a:avLst/>
          </a:prstGeom>
        </p:spPr>
      </p:pic>
    </p:spTree>
    <p:extLst>
      <p:ext uri="{BB962C8B-B14F-4D97-AF65-F5344CB8AC3E}">
        <p14:creationId xmlns:p14="http://schemas.microsoft.com/office/powerpoint/2010/main" val="301544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_Single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9459" b="34266"/>
          <a:stretch/>
        </p:blipFill>
        <p:spPr>
          <a:xfrm>
            <a:off x="0" y="773590"/>
            <a:ext cx="9144000" cy="4570028"/>
          </a:xfrm>
          <a:prstGeom prst="rect">
            <a:avLst/>
          </a:prstGeom>
        </p:spPr>
      </p:pic>
      <p:grpSp>
        <p:nvGrpSpPr>
          <p:cNvPr id="13" name="Group 12"/>
          <p:cNvGrpSpPr/>
          <p:nvPr userDrawn="1"/>
        </p:nvGrpSpPr>
        <p:grpSpPr>
          <a:xfrm>
            <a:off x="0" y="1511300"/>
            <a:ext cx="9144000" cy="3834896"/>
            <a:chOff x="0" y="1511300"/>
            <a:chExt cx="9144000" cy="3834896"/>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7480" y="1511804"/>
              <a:ext cx="4096520" cy="3834392"/>
            </a:xfrm>
            <a:prstGeom prst="rect">
              <a:avLst/>
            </a:prstGeom>
          </p:spPr>
        </p:pic>
        <p:pic>
          <p:nvPicPr>
            <p:cNvPr id="4" name="Picture 3" descr="Untitled-5.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11300"/>
              <a:ext cx="5047488" cy="3834384"/>
            </a:xfrm>
            <a:prstGeom prst="rect">
              <a:avLst/>
            </a:prstGeom>
          </p:spPr>
        </p:pic>
      </p:grpSp>
      <p:sp>
        <p:nvSpPr>
          <p:cNvPr id="6" name="Rectangle 5"/>
          <p:cNvSpPr/>
          <p:nvPr userDrawn="1"/>
        </p:nvSpPr>
        <p:spPr>
          <a:xfrm>
            <a:off x="0" y="5346000"/>
            <a:ext cx="5759624"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7" name="Rectangle 19"/>
          <p:cNvSpPr/>
          <p:nvPr userDrawn="1"/>
        </p:nvSpPr>
        <p:spPr>
          <a:xfrm>
            <a:off x="5758950" y="5343617"/>
            <a:ext cx="3385050" cy="1514381"/>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050" h="1514381">
                <a:moveTo>
                  <a:pt x="714375" y="0"/>
                </a:moveTo>
                <a:lnTo>
                  <a:pt x="3385050" y="2381"/>
                </a:lnTo>
                <a:lnTo>
                  <a:pt x="3385050" y="1514381"/>
                </a:lnTo>
                <a:lnTo>
                  <a:pt x="0" y="1514381"/>
                </a:lnTo>
                <a:lnTo>
                  <a:pt x="714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0" y="0"/>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sosceles Triangle 8"/>
          <p:cNvSpPr/>
          <p:nvPr userDrawn="1"/>
        </p:nvSpPr>
        <p:spPr>
          <a:xfrm flipV="1">
            <a:off x="2520000" y="0"/>
            <a:ext cx="14292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Isosceles Triangle 9"/>
          <p:cNvSpPr/>
          <p:nvPr userDrawn="1"/>
        </p:nvSpPr>
        <p:spPr>
          <a:xfrm flipV="1">
            <a:off x="5047487" y="5346000"/>
            <a:ext cx="1429200" cy="1512000"/>
          </a:xfrm>
          <a:prstGeom prst="triangle">
            <a:avLst/>
          </a:prstGeom>
          <a:solidFill>
            <a:srgbClr val="C1A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0272" y="5949280"/>
            <a:ext cx="1578462" cy="540000"/>
          </a:xfrm>
          <a:prstGeom prst="rect">
            <a:avLst/>
          </a:prstGeom>
        </p:spPr>
      </p:pic>
    </p:spTree>
    <p:extLst>
      <p:ext uri="{BB962C8B-B14F-4D97-AF65-F5344CB8AC3E}">
        <p14:creationId xmlns:p14="http://schemas.microsoft.com/office/powerpoint/2010/main" val="2480849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_Single Image">
    <p:spTree>
      <p:nvGrpSpPr>
        <p:cNvPr id="1" name=""/>
        <p:cNvGrpSpPr/>
        <p:nvPr/>
      </p:nvGrpSpPr>
      <p:grpSpPr>
        <a:xfrm>
          <a:off x="0" y="0"/>
          <a:ext cx="0" cy="0"/>
          <a:chOff x="0" y="0"/>
          <a:chExt cx="0" cy="0"/>
        </a:xfrm>
      </p:grpSpPr>
      <p:sp>
        <p:nvSpPr>
          <p:cNvPr id="10" name="Rectangle 10"/>
          <p:cNvSpPr/>
          <p:nvPr userDrawn="1"/>
        </p:nvSpPr>
        <p:spPr>
          <a:xfrm>
            <a:off x="3779912" y="1512000"/>
            <a:ext cx="5368857" cy="3834001"/>
          </a:xfrm>
          <a:custGeom>
            <a:avLst/>
            <a:gdLst>
              <a:gd name="connsiteX0" fmla="*/ 0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0 w 4099650"/>
              <a:gd name="connsiteY4" fmla="*/ 0 h 3834000"/>
              <a:gd name="connsiteX0" fmla="*/ 1119188 w 4099650"/>
              <a:gd name="connsiteY0" fmla="*/ 0 h 3834000"/>
              <a:gd name="connsiteX1" fmla="*/ 4099650 w 4099650"/>
              <a:gd name="connsiteY1" fmla="*/ 0 h 3834000"/>
              <a:gd name="connsiteX2" fmla="*/ 4099650 w 4099650"/>
              <a:gd name="connsiteY2" fmla="*/ 3834000 h 3834000"/>
              <a:gd name="connsiteX3" fmla="*/ 0 w 4099650"/>
              <a:gd name="connsiteY3" fmla="*/ 3834000 h 3834000"/>
              <a:gd name="connsiteX4" fmla="*/ 1119188 w 4099650"/>
              <a:gd name="connsiteY4" fmla="*/ 0 h 3834000"/>
              <a:gd name="connsiteX0" fmla="*/ 1585913 w 4099650"/>
              <a:gd name="connsiteY0" fmla="*/ 4762 h 3834000"/>
              <a:gd name="connsiteX1" fmla="*/ 4099650 w 4099650"/>
              <a:gd name="connsiteY1" fmla="*/ 0 h 3834000"/>
              <a:gd name="connsiteX2" fmla="*/ 4099650 w 4099650"/>
              <a:gd name="connsiteY2" fmla="*/ 3834000 h 3834000"/>
              <a:gd name="connsiteX3" fmla="*/ 0 w 4099650"/>
              <a:gd name="connsiteY3" fmla="*/ 3834000 h 3834000"/>
              <a:gd name="connsiteX4" fmla="*/ 1585913 w 4099650"/>
              <a:gd name="connsiteY4" fmla="*/ 4762 h 3834000"/>
              <a:gd name="connsiteX0" fmla="*/ 209073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2090738 w 4099650"/>
              <a:gd name="connsiteY4" fmla="*/ 0 h 3834001"/>
              <a:gd name="connsiteX0" fmla="*/ 1804988 w 4099650"/>
              <a:gd name="connsiteY0" fmla="*/ 0 h 3834001"/>
              <a:gd name="connsiteX1" fmla="*/ 4099650 w 4099650"/>
              <a:gd name="connsiteY1" fmla="*/ 1 h 3834001"/>
              <a:gd name="connsiteX2" fmla="*/ 4099650 w 4099650"/>
              <a:gd name="connsiteY2" fmla="*/ 3834001 h 3834001"/>
              <a:gd name="connsiteX3" fmla="*/ 0 w 4099650"/>
              <a:gd name="connsiteY3" fmla="*/ 3834001 h 3834001"/>
              <a:gd name="connsiteX4" fmla="*/ 1804988 w 4099650"/>
              <a:gd name="connsiteY4" fmla="*/ 0 h 3834001"/>
              <a:gd name="connsiteX0" fmla="*/ 1804988 w 4099650"/>
              <a:gd name="connsiteY0" fmla="*/ 2380 h 3836381"/>
              <a:gd name="connsiteX1" fmla="*/ 3935344 w 4099650"/>
              <a:gd name="connsiteY1" fmla="*/ 0 h 3836381"/>
              <a:gd name="connsiteX2" fmla="*/ 4099650 w 4099650"/>
              <a:gd name="connsiteY2" fmla="*/ 3836381 h 3836381"/>
              <a:gd name="connsiteX3" fmla="*/ 0 w 4099650"/>
              <a:gd name="connsiteY3" fmla="*/ 3836381 h 3836381"/>
              <a:gd name="connsiteX4" fmla="*/ 1804988 w 4099650"/>
              <a:gd name="connsiteY4" fmla="*/ 2380 h 3836381"/>
              <a:gd name="connsiteX0" fmla="*/ 1804988 w 3935344"/>
              <a:gd name="connsiteY0" fmla="*/ 2380 h 3838762"/>
              <a:gd name="connsiteX1" fmla="*/ 3935344 w 3935344"/>
              <a:gd name="connsiteY1" fmla="*/ 0 h 3838762"/>
              <a:gd name="connsiteX2" fmla="*/ 3935344 w 3935344"/>
              <a:gd name="connsiteY2" fmla="*/ 3838762 h 3838762"/>
              <a:gd name="connsiteX3" fmla="*/ 0 w 3935344"/>
              <a:gd name="connsiteY3" fmla="*/ 3836381 h 3838762"/>
              <a:gd name="connsiteX4" fmla="*/ 1804988 w 3935344"/>
              <a:gd name="connsiteY4" fmla="*/ 2380 h 3838762"/>
              <a:gd name="connsiteX0" fmla="*/ 1804988 w 5368857"/>
              <a:gd name="connsiteY0" fmla="*/ 2380 h 3836381"/>
              <a:gd name="connsiteX1" fmla="*/ 3935344 w 5368857"/>
              <a:gd name="connsiteY1" fmla="*/ 0 h 3836381"/>
              <a:gd name="connsiteX2" fmla="*/ 5368857 w 5368857"/>
              <a:gd name="connsiteY2" fmla="*/ 3834000 h 3836381"/>
              <a:gd name="connsiteX3" fmla="*/ 0 w 5368857"/>
              <a:gd name="connsiteY3" fmla="*/ 3836381 h 3836381"/>
              <a:gd name="connsiteX4" fmla="*/ 1804988 w 5368857"/>
              <a:gd name="connsiteY4" fmla="*/ 2380 h 3836381"/>
              <a:gd name="connsiteX0" fmla="*/ 1804988 w 5368857"/>
              <a:gd name="connsiteY0" fmla="*/ 0 h 3834001"/>
              <a:gd name="connsiteX1" fmla="*/ 5366475 w 5368857"/>
              <a:gd name="connsiteY1" fmla="*/ 2 h 3834001"/>
              <a:gd name="connsiteX2" fmla="*/ 5368857 w 5368857"/>
              <a:gd name="connsiteY2" fmla="*/ 3831620 h 3834001"/>
              <a:gd name="connsiteX3" fmla="*/ 0 w 5368857"/>
              <a:gd name="connsiteY3" fmla="*/ 3834001 h 3834001"/>
              <a:gd name="connsiteX4" fmla="*/ 1804988 w 5368857"/>
              <a:gd name="connsiteY4" fmla="*/ 0 h 383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8857" h="3834001">
                <a:moveTo>
                  <a:pt x="1804988" y="0"/>
                </a:moveTo>
                <a:lnTo>
                  <a:pt x="5366475" y="2"/>
                </a:lnTo>
                <a:lnTo>
                  <a:pt x="5368857" y="3831620"/>
                </a:lnTo>
                <a:lnTo>
                  <a:pt x="0" y="3834001"/>
                </a:lnTo>
                <a:lnTo>
                  <a:pt x="1804988" y="0"/>
                </a:lnTo>
                <a:close/>
              </a:path>
            </a:pathLst>
          </a:custGeom>
          <a:blipFill dpi="0" rotWithShape="1">
            <a:blip r:embed="rId2" cstate="print">
              <a:extLst>
                <a:ext uri="{28A0092B-C50C-407E-A947-70E740481C1C}">
                  <a14:useLocalDpi xmlns:a14="http://schemas.microsoft.com/office/drawing/2010/main" val="0"/>
                </a:ext>
              </a:extLst>
            </a:blip>
            <a:srcRect/>
            <a:stretch>
              <a:fillRect l="-13198" t="-25959" r="-26618" b="-138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8"/>
          <p:cNvSpPr/>
          <p:nvPr userDrawn="1"/>
        </p:nvSpPr>
        <p:spPr>
          <a:xfrm>
            <a:off x="728" y="1512000"/>
            <a:ext cx="3781686" cy="3834000"/>
          </a:xfrm>
          <a:custGeom>
            <a:avLst/>
            <a:gdLst>
              <a:gd name="connsiteX0" fmla="*/ 0 w 3233312"/>
              <a:gd name="connsiteY0" fmla="*/ 0 h 3834000"/>
              <a:gd name="connsiteX1" fmla="*/ 3233312 w 3233312"/>
              <a:gd name="connsiteY1" fmla="*/ 0 h 3834000"/>
              <a:gd name="connsiteX2" fmla="*/ 3233312 w 3233312"/>
              <a:gd name="connsiteY2" fmla="*/ 3834000 h 3834000"/>
              <a:gd name="connsiteX3" fmla="*/ 0 w 3233312"/>
              <a:gd name="connsiteY3" fmla="*/ 3834000 h 3834000"/>
              <a:gd name="connsiteX4" fmla="*/ 0 w 323331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0 w 5043062"/>
              <a:gd name="connsiteY3" fmla="*/ 3834000 h 3834000"/>
              <a:gd name="connsiteX4" fmla="*/ 0 w 5043062"/>
              <a:gd name="connsiteY4" fmla="*/ 0 h 3834000"/>
              <a:gd name="connsiteX0" fmla="*/ 0 w 5043062"/>
              <a:gd name="connsiteY0" fmla="*/ 0 h 3834000"/>
              <a:gd name="connsiteX1" fmla="*/ 3233312 w 5043062"/>
              <a:gd name="connsiteY1" fmla="*/ 0 h 3834000"/>
              <a:gd name="connsiteX2" fmla="*/ 5043062 w 5043062"/>
              <a:gd name="connsiteY2" fmla="*/ 3834000 h 3834000"/>
              <a:gd name="connsiteX3" fmla="*/ 1254919 w 5043062"/>
              <a:gd name="connsiteY3" fmla="*/ 3831619 h 3834000"/>
              <a:gd name="connsiteX4" fmla="*/ 0 w 5043062"/>
              <a:gd name="connsiteY4" fmla="*/ 0 h 3834000"/>
              <a:gd name="connsiteX0" fmla="*/ 7144 w 3788143"/>
              <a:gd name="connsiteY0" fmla="*/ 0 h 3834000"/>
              <a:gd name="connsiteX1" fmla="*/ 1978393 w 3788143"/>
              <a:gd name="connsiteY1" fmla="*/ 0 h 3834000"/>
              <a:gd name="connsiteX2" fmla="*/ 3788143 w 3788143"/>
              <a:gd name="connsiteY2" fmla="*/ 3834000 h 3834000"/>
              <a:gd name="connsiteX3" fmla="*/ 0 w 3788143"/>
              <a:gd name="connsiteY3" fmla="*/ 3831619 h 3834000"/>
              <a:gd name="connsiteX4" fmla="*/ 7144 w 3788143"/>
              <a:gd name="connsiteY4" fmla="*/ 0 h 3834000"/>
              <a:gd name="connsiteX0" fmla="*/ 22 w 3781021"/>
              <a:gd name="connsiteY0" fmla="*/ 0 h 3834000"/>
              <a:gd name="connsiteX1" fmla="*/ 1971271 w 3781021"/>
              <a:gd name="connsiteY1" fmla="*/ 0 h 3834000"/>
              <a:gd name="connsiteX2" fmla="*/ 3781021 w 3781021"/>
              <a:gd name="connsiteY2" fmla="*/ 3834000 h 3834000"/>
              <a:gd name="connsiteX3" fmla="*/ 190522 w 3781021"/>
              <a:gd name="connsiteY3" fmla="*/ 3669694 h 3834000"/>
              <a:gd name="connsiteX4" fmla="*/ 22 w 3781021"/>
              <a:gd name="connsiteY4" fmla="*/ 0 h 3834000"/>
              <a:gd name="connsiteX0" fmla="*/ 687 w 3781686"/>
              <a:gd name="connsiteY0" fmla="*/ 0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0 h 3834000"/>
              <a:gd name="connsiteX0" fmla="*/ 240507 w 3780999"/>
              <a:gd name="connsiteY0" fmla="*/ 200025 h 3834000"/>
              <a:gd name="connsiteX1" fmla="*/ 1971249 w 3780999"/>
              <a:gd name="connsiteY1" fmla="*/ 0 h 3834000"/>
              <a:gd name="connsiteX2" fmla="*/ 3780999 w 3780999"/>
              <a:gd name="connsiteY2" fmla="*/ 3834000 h 3834000"/>
              <a:gd name="connsiteX3" fmla="*/ 0 w 3780999"/>
              <a:gd name="connsiteY3" fmla="*/ 3829238 h 3834000"/>
              <a:gd name="connsiteX4" fmla="*/ 240507 w 3780999"/>
              <a:gd name="connsiteY4" fmla="*/ 200025 h 3834000"/>
              <a:gd name="connsiteX0" fmla="*/ 687 w 3781686"/>
              <a:gd name="connsiteY0" fmla="*/ 4762 h 3834000"/>
              <a:gd name="connsiteX1" fmla="*/ 1971936 w 3781686"/>
              <a:gd name="connsiteY1" fmla="*/ 0 h 3834000"/>
              <a:gd name="connsiteX2" fmla="*/ 3781686 w 3781686"/>
              <a:gd name="connsiteY2" fmla="*/ 3834000 h 3834000"/>
              <a:gd name="connsiteX3" fmla="*/ 687 w 3781686"/>
              <a:gd name="connsiteY3" fmla="*/ 3829238 h 3834000"/>
              <a:gd name="connsiteX4" fmla="*/ 687 w 3781686"/>
              <a:gd name="connsiteY4" fmla="*/ 4762 h 383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1686" h="3834000">
                <a:moveTo>
                  <a:pt x="687" y="4762"/>
                </a:moveTo>
                <a:lnTo>
                  <a:pt x="1971936" y="0"/>
                </a:lnTo>
                <a:lnTo>
                  <a:pt x="3781686" y="3834000"/>
                </a:lnTo>
                <a:lnTo>
                  <a:pt x="687" y="3829238"/>
                </a:lnTo>
                <a:cubicBezTo>
                  <a:pt x="3068" y="2552032"/>
                  <a:pt x="-1694" y="1281968"/>
                  <a:pt x="687" y="4762"/>
                </a:cubicBezTo>
                <a:close/>
              </a:path>
            </a:pathLst>
          </a:custGeom>
          <a:blipFill dpi="0" rotWithShape="1">
            <a:blip r:embed="rId3">
              <a:extLst>
                <a:ext uri="{28A0092B-C50C-407E-A947-70E740481C1C}">
                  <a14:useLocalDpi xmlns:a14="http://schemas.microsoft.com/office/drawing/2010/main" val="0"/>
                </a:ext>
              </a:extLst>
            </a:blip>
            <a:srcRect/>
            <a:stretch>
              <a:fillRect l="-6028" r="-188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3"/>
          <p:cNvSpPr/>
          <p:nvPr userDrawn="1"/>
        </p:nvSpPr>
        <p:spPr>
          <a:xfrm>
            <a:off x="1974600" y="1512000"/>
            <a:ext cx="3625200" cy="3836381"/>
          </a:xfrm>
          <a:custGeom>
            <a:avLst/>
            <a:gdLst>
              <a:gd name="connsiteX0" fmla="*/ 0 w 3625200"/>
              <a:gd name="connsiteY0" fmla="*/ 0 h 3834000"/>
              <a:gd name="connsiteX1" fmla="*/ 3625200 w 3625200"/>
              <a:gd name="connsiteY1" fmla="*/ 0 h 3834000"/>
              <a:gd name="connsiteX2" fmla="*/ 3625200 w 3625200"/>
              <a:gd name="connsiteY2" fmla="*/ 3834000 h 3834000"/>
              <a:gd name="connsiteX3" fmla="*/ 0 w 3625200"/>
              <a:gd name="connsiteY3" fmla="*/ 3834000 h 3834000"/>
              <a:gd name="connsiteX4" fmla="*/ 0 w 3625200"/>
              <a:gd name="connsiteY4" fmla="*/ 0 h 3834000"/>
              <a:gd name="connsiteX0" fmla="*/ 0 w 3625200"/>
              <a:gd name="connsiteY0" fmla="*/ 0 h 3834000"/>
              <a:gd name="connsiteX1" fmla="*/ 3625200 w 3625200"/>
              <a:gd name="connsiteY1" fmla="*/ 0 h 3834000"/>
              <a:gd name="connsiteX2" fmla="*/ 1815450 w 3625200"/>
              <a:gd name="connsiteY2" fmla="*/ 3834000 h 3834000"/>
              <a:gd name="connsiteX3" fmla="*/ 0 w 3625200"/>
              <a:gd name="connsiteY3" fmla="*/ 3834000 h 3834000"/>
              <a:gd name="connsiteX4" fmla="*/ 0 w 3625200"/>
              <a:gd name="connsiteY4" fmla="*/ 0 h 3834000"/>
              <a:gd name="connsiteX0" fmla="*/ 0 w 3625200"/>
              <a:gd name="connsiteY0" fmla="*/ 0 h 3834000"/>
              <a:gd name="connsiteX1" fmla="*/ 3625200 w 3625200"/>
              <a:gd name="connsiteY1" fmla="*/ 0 h 3834000"/>
              <a:gd name="connsiteX2" fmla="*/ 1820212 w 3625200"/>
              <a:gd name="connsiteY2" fmla="*/ 3834000 h 3834000"/>
              <a:gd name="connsiteX3" fmla="*/ 0 w 3625200"/>
              <a:gd name="connsiteY3" fmla="*/ 3834000 h 3834000"/>
              <a:gd name="connsiteX4" fmla="*/ 0 w 3625200"/>
              <a:gd name="connsiteY4" fmla="*/ 0 h 3834000"/>
              <a:gd name="connsiteX0" fmla="*/ 0 w 3625200"/>
              <a:gd name="connsiteY0" fmla="*/ 0 h 3838763"/>
              <a:gd name="connsiteX1" fmla="*/ 3625200 w 3625200"/>
              <a:gd name="connsiteY1" fmla="*/ 0 h 3838763"/>
              <a:gd name="connsiteX2" fmla="*/ 1820212 w 3625200"/>
              <a:gd name="connsiteY2" fmla="*/ 3834000 h 3838763"/>
              <a:gd name="connsiteX3" fmla="*/ 1816893 w 3625200"/>
              <a:gd name="connsiteY3" fmla="*/ 3838763 h 3838763"/>
              <a:gd name="connsiteX4" fmla="*/ 0 w 3625200"/>
              <a:gd name="connsiteY4" fmla="*/ 0 h 3838763"/>
              <a:gd name="connsiteX0" fmla="*/ 0 w 3625200"/>
              <a:gd name="connsiteY0" fmla="*/ 0 h 3834000"/>
              <a:gd name="connsiteX1" fmla="*/ 3625200 w 3625200"/>
              <a:gd name="connsiteY1" fmla="*/ 0 h 3834000"/>
              <a:gd name="connsiteX2" fmla="*/ 1820212 w 3625200"/>
              <a:gd name="connsiteY2" fmla="*/ 3834000 h 3834000"/>
              <a:gd name="connsiteX3" fmla="*/ 1562099 w 3625200"/>
              <a:gd name="connsiteY3" fmla="*/ 3507769 h 3834000"/>
              <a:gd name="connsiteX4" fmla="*/ 0 w 3625200"/>
              <a:gd name="connsiteY4" fmla="*/ 0 h 3834000"/>
              <a:gd name="connsiteX0" fmla="*/ 0 w 3625200"/>
              <a:gd name="connsiteY0" fmla="*/ 0 h 3834000"/>
              <a:gd name="connsiteX1" fmla="*/ 3625200 w 3625200"/>
              <a:gd name="connsiteY1" fmla="*/ 0 h 3834000"/>
              <a:gd name="connsiteX2" fmla="*/ 1820212 w 3625200"/>
              <a:gd name="connsiteY2" fmla="*/ 3834000 h 3834000"/>
              <a:gd name="connsiteX3" fmla="*/ 1807368 w 3625200"/>
              <a:gd name="connsiteY3" fmla="*/ 3438712 h 3834000"/>
              <a:gd name="connsiteX4" fmla="*/ 0 w 3625200"/>
              <a:gd name="connsiteY4" fmla="*/ 0 h 3834000"/>
              <a:gd name="connsiteX0" fmla="*/ 0 w 3625200"/>
              <a:gd name="connsiteY0" fmla="*/ 0 h 3688744"/>
              <a:gd name="connsiteX1" fmla="*/ 3625200 w 3625200"/>
              <a:gd name="connsiteY1" fmla="*/ 0 h 3688744"/>
              <a:gd name="connsiteX2" fmla="*/ 1853549 w 3625200"/>
              <a:gd name="connsiteY2" fmla="*/ 3688744 h 3688744"/>
              <a:gd name="connsiteX3" fmla="*/ 1807368 w 3625200"/>
              <a:gd name="connsiteY3" fmla="*/ 3438712 h 3688744"/>
              <a:gd name="connsiteX4" fmla="*/ 0 w 3625200"/>
              <a:gd name="connsiteY4" fmla="*/ 0 h 3688744"/>
              <a:gd name="connsiteX0" fmla="*/ 0 w 3625200"/>
              <a:gd name="connsiteY0" fmla="*/ 0 h 3831618"/>
              <a:gd name="connsiteX1" fmla="*/ 3625200 w 3625200"/>
              <a:gd name="connsiteY1" fmla="*/ 0 h 3831618"/>
              <a:gd name="connsiteX2" fmla="*/ 1853549 w 3625200"/>
              <a:gd name="connsiteY2" fmla="*/ 3688744 h 3831618"/>
              <a:gd name="connsiteX3" fmla="*/ 1802606 w 3625200"/>
              <a:gd name="connsiteY3" fmla="*/ 3831618 h 3831618"/>
              <a:gd name="connsiteX4" fmla="*/ 0 w 3625200"/>
              <a:gd name="connsiteY4" fmla="*/ 0 h 3831618"/>
              <a:gd name="connsiteX0" fmla="*/ 0 w 3625200"/>
              <a:gd name="connsiteY0" fmla="*/ 0 h 3836381"/>
              <a:gd name="connsiteX1" fmla="*/ 3625200 w 3625200"/>
              <a:gd name="connsiteY1" fmla="*/ 0 h 3836381"/>
              <a:gd name="connsiteX2" fmla="*/ 1801162 w 3625200"/>
              <a:gd name="connsiteY2" fmla="*/ 3836381 h 3836381"/>
              <a:gd name="connsiteX3" fmla="*/ 1802606 w 3625200"/>
              <a:gd name="connsiteY3" fmla="*/ 3831618 h 3836381"/>
              <a:gd name="connsiteX4" fmla="*/ 0 w 3625200"/>
              <a:gd name="connsiteY4" fmla="*/ 0 h 383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5200" h="3836381">
                <a:moveTo>
                  <a:pt x="0" y="0"/>
                </a:moveTo>
                <a:lnTo>
                  <a:pt x="3625200" y="0"/>
                </a:lnTo>
                <a:lnTo>
                  <a:pt x="1801162" y="3836381"/>
                </a:lnTo>
                <a:lnTo>
                  <a:pt x="1802606" y="3831618"/>
                </a:lnTo>
                <a:lnTo>
                  <a:pt x="0" y="0"/>
                </a:lnTo>
                <a:close/>
              </a:path>
            </a:pathLst>
          </a:custGeom>
          <a:blipFill dpi="0" rotWithShape="1">
            <a:blip r:embed="rId4" cstate="print">
              <a:extLst>
                <a:ext uri="{28A0092B-C50C-407E-A947-70E740481C1C}">
                  <a14:useLocalDpi xmlns:a14="http://schemas.microsoft.com/office/drawing/2010/main" val="0"/>
                </a:ext>
              </a:extLst>
            </a:blip>
            <a:srcRect/>
            <a:stretch>
              <a:fillRect l="-9940" r="-492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p:cNvGrpSpPr/>
          <p:nvPr userDrawn="1"/>
        </p:nvGrpSpPr>
        <p:grpSpPr>
          <a:xfrm>
            <a:off x="-3600" y="1511300"/>
            <a:ext cx="9147600" cy="3834896"/>
            <a:chOff x="-3600" y="1511300"/>
            <a:chExt cx="9147600" cy="3834896"/>
          </a:xfrm>
        </p:grpSpPr>
        <p:pic>
          <p:nvPicPr>
            <p:cNvPr id="14" name="Picture 13" descr="Untitled-3.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00" y="1511300"/>
              <a:ext cx="3785616" cy="3834384"/>
            </a:xfrm>
            <a:prstGeom prst="rect">
              <a:avLst/>
            </a:prstGeom>
          </p:spPr>
        </p:pic>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85605" y="1511804"/>
              <a:ext cx="5358395" cy="3834392"/>
            </a:xfrm>
            <a:prstGeom prst="rect">
              <a:avLst/>
            </a:prstGeom>
          </p:spPr>
        </p:pic>
      </p:grpSp>
      <p:sp>
        <p:nvSpPr>
          <p:cNvPr id="16" name="Rectangle 19"/>
          <p:cNvSpPr/>
          <p:nvPr userDrawn="1"/>
        </p:nvSpPr>
        <p:spPr>
          <a:xfrm>
            <a:off x="4494833" y="5343618"/>
            <a:ext cx="4659477" cy="1516763"/>
          </a:xfrm>
          <a:custGeom>
            <a:avLst/>
            <a:gdLst>
              <a:gd name="connsiteX0" fmla="*/ 0 w 3385050"/>
              <a:gd name="connsiteY0" fmla="*/ 0 h 1512000"/>
              <a:gd name="connsiteX1" fmla="*/ 3385050 w 3385050"/>
              <a:gd name="connsiteY1" fmla="*/ 0 h 1512000"/>
              <a:gd name="connsiteX2" fmla="*/ 3385050 w 3385050"/>
              <a:gd name="connsiteY2" fmla="*/ 1512000 h 1512000"/>
              <a:gd name="connsiteX3" fmla="*/ 0 w 3385050"/>
              <a:gd name="connsiteY3" fmla="*/ 1512000 h 1512000"/>
              <a:gd name="connsiteX4" fmla="*/ 0 w 3385050"/>
              <a:gd name="connsiteY4" fmla="*/ 0 h 1512000"/>
              <a:gd name="connsiteX0" fmla="*/ 1023938 w 3385050"/>
              <a:gd name="connsiteY0" fmla="*/ 2382 h 1512000"/>
              <a:gd name="connsiteX1" fmla="*/ 3385050 w 3385050"/>
              <a:gd name="connsiteY1" fmla="*/ 0 h 1512000"/>
              <a:gd name="connsiteX2" fmla="*/ 3385050 w 3385050"/>
              <a:gd name="connsiteY2" fmla="*/ 1512000 h 1512000"/>
              <a:gd name="connsiteX3" fmla="*/ 0 w 3385050"/>
              <a:gd name="connsiteY3" fmla="*/ 1512000 h 1512000"/>
              <a:gd name="connsiteX4" fmla="*/ 1023938 w 3385050"/>
              <a:gd name="connsiteY4" fmla="*/ 2382 h 1512000"/>
              <a:gd name="connsiteX0" fmla="*/ 714375 w 3385050"/>
              <a:gd name="connsiteY0" fmla="*/ 0 h 1514381"/>
              <a:gd name="connsiteX1" fmla="*/ 3385050 w 3385050"/>
              <a:gd name="connsiteY1" fmla="*/ 2381 h 1514381"/>
              <a:gd name="connsiteX2" fmla="*/ 3385050 w 3385050"/>
              <a:gd name="connsiteY2" fmla="*/ 1514381 h 1514381"/>
              <a:gd name="connsiteX3" fmla="*/ 0 w 3385050"/>
              <a:gd name="connsiteY3" fmla="*/ 1514381 h 1514381"/>
              <a:gd name="connsiteX4" fmla="*/ 714375 w 3385050"/>
              <a:gd name="connsiteY4" fmla="*/ 0 h 1514381"/>
              <a:gd name="connsiteX0" fmla="*/ 714375 w 4659019"/>
              <a:gd name="connsiteY0" fmla="*/ 2382 h 1516763"/>
              <a:gd name="connsiteX1" fmla="*/ 4659019 w 4659019"/>
              <a:gd name="connsiteY1" fmla="*/ 0 h 1516763"/>
              <a:gd name="connsiteX2" fmla="*/ 3385050 w 4659019"/>
              <a:gd name="connsiteY2" fmla="*/ 1516763 h 1516763"/>
              <a:gd name="connsiteX3" fmla="*/ 0 w 4659019"/>
              <a:gd name="connsiteY3" fmla="*/ 1516763 h 1516763"/>
              <a:gd name="connsiteX4" fmla="*/ 714375 w 4659019"/>
              <a:gd name="connsiteY4" fmla="*/ 2382 h 1516763"/>
              <a:gd name="connsiteX0" fmla="*/ 714375 w 4659019"/>
              <a:gd name="connsiteY0" fmla="*/ 2382 h 1516763"/>
              <a:gd name="connsiteX1" fmla="*/ 4659019 w 4659019"/>
              <a:gd name="connsiteY1" fmla="*/ 0 h 1516763"/>
              <a:gd name="connsiteX2" fmla="*/ 4654257 w 4659019"/>
              <a:gd name="connsiteY2" fmla="*/ 1514381 h 1516763"/>
              <a:gd name="connsiteX3" fmla="*/ 0 w 4659019"/>
              <a:gd name="connsiteY3" fmla="*/ 1516763 h 1516763"/>
              <a:gd name="connsiteX4" fmla="*/ 714375 w 4659019"/>
              <a:gd name="connsiteY4" fmla="*/ 2382 h 1516763"/>
              <a:gd name="connsiteX0" fmla="*/ 714375 w 4663993"/>
              <a:gd name="connsiteY0" fmla="*/ 2382 h 1516763"/>
              <a:gd name="connsiteX1" fmla="*/ 4659019 w 4663993"/>
              <a:gd name="connsiteY1" fmla="*/ 0 h 1516763"/>
              <a:gd name="connsiteX2" fmla="*/ 4663782 w 4663993"/>
              <a:gd name="connsiteY2" fmla="*/ 1516762 h 1516763"/>
              <a:gd name="connsiteX3" fmla="*/ 0 w 4663993"/>
              <a:gd name="connsiteY3" fmla="*/ 1516763 h 1516763"/>
              <a:gd name="connsiteX4" fmla="*/ 714375 w 4663993"/>
              <a:gd name="connsiteY4" fmla="*/ 2382 h 1516763"/>
              <a:gd name="connsiteX0" fmla="*/ 714375 w 4659477"/>
              <a:gd name="connsiteY0" fmla="*/ 2382 h 1516763"/>
              <a:gd name="connsiteX1" fmla="*/ 4659019 w 4659477"/>
              <a:gd name="connsiteY1" fmla="*/ 0 h 1516763"/>
              <a:gd name="connsiteX2" fmla="*/ 4659019 w 4659477"/>
              <a:gd name="connsiteY2" fmla="*/ 1516762 h 1516763"/>
              <a:gd name="connsiteX3" fmla="*/ 0 w 4659477"/>
              <a:gd name="connsiteY3" fmla="*/ 1516763 h 1516763"/>
              <a:gd name="connsiteX4" fmla="*/ 714375 w 4659477"/>
              <a:gd name="connsiteY4" fmla="*/ 2382 h 151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9477" h="1516763">
                <a:moveTo>
                  <a:pt x="714375" y="2382"/>
                </a:moveTo>
                <a:lnTo>
                  <a:pt x="4659019" y="0"/>
                </a:lnTo>
                <a:cubicBezTo>
                  <a:pt x="4657432" y="504794"/>
                  <a:pt x="4660606" y="1011968"/>
                  <a:pt x="4659019" y="1516762"/>
                </a:cubicBezTo>
                <a:lnTo>
                  <a:pt x="0" y="1516763"/>
                </a:lnTo>
                <a:lnTo>
                  <a:pt x="714375"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userDrawn="1"/>
        </p:nvSpPr>
        <p:spPr>
          <a:xfrm>
            <a:off x="0" y="0"/>
            <a:ext cx="9144000" cy="15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Isosceles Triangle 17"/>
          <p:cNvSpPr/>
          <p:nvPr userDrawn="1"/>
        </p:nvSpPr>
        <p:spPr>
          <a:xfrm flipV="1">
            <a:off x="1260000" y="0"/>
            <a:ext cx="1429200" cy="151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userDrawn="1"/>
        </p:nvSpPr>
        <p:spPr>
          <a:xfrm>
            <a:off x="0" y="5346000"/>
            <a:ext cx="4499992" cy="151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ffectLst/>
            </a:endParaRPr>
          </a:p>
          <a:p>
            <a:pPr algn="ctr"/>
            <a:endParaRPr lang="en-US" dirty="0">
              <a:ln>
                <a:noFill/>
              </a:ln>
              <a:solidFill>
                <a:schemeClr val="accent1"/>
              </a:solidFill>
              <a:effectLst/>
            </a:endParaRPr>
          </a:p>
        </p:txBody>
      </p:sp>
      <p:sp>
        <p:nvSpPr>
          <p:cNvPr id="21" name="Isosceles Triangle 20"/>
          <p:cNvSpPr/>
          <p:nvPr userDrawn="1"/>
        </p:nvSpPr>
        <p:spPr>
          <a:xfrm flipV="1">
            <a:off x="3785615" y="5346000"/>
            <a:ext cx="1429200" cy="1512000"/>
          </a:xfrm>
          <a:prstGeom prst="triangle">
            <a:avLst/>
          </a:prstGeom>
          <a:solidFill>
            <a:srgbClr val="C1A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20272" y="5949280"/>
            <a:ext cx="1578462" cy="540000"/>
          </a:xfrm>
          <a:prstGeom prst="rect">
            <a:avLst/>
          </a:prstGeom>
        </p:spPr>
      </p:pic>
    </p:spTree>
    <p:extLst>
      <p:ext uri="{BB962C8B-B14F-4D97-AF65-F5344CB8AC3E}">
        <p14:creationId xmlns:p14="http://schemas.microsoft.com/office/powerpoint/2010/main" val="300004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p:cNvSpPr/>
          <p:nvPr userDrawn="1"/>
        </p:nvSpPr>
        <p:spPr>
          <a:xfrm>
            <a:off x="0" y="-1"/>
            <a:ext cx="9144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1187624" y="1420251"/>
            <a:ext cx="7499176" cy="4705912"/>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5" name="Title 1"/>
          <p:cNvSpPr>
            <a:spLocks noGrp="1"/>
          </p:cNvSpPr>
          <p:nvPr>
            <p:ph type="title"/>
          </p:nvPr>
        </p:nvSpPr>
        <p:spPr>
          <a:xfrm>
            <a:off x="1187624" y="0"/>
            <a:ext cx="7499176"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grpSp>
        <p:nvGrpSpPr>
          <p:cNvPr id="6" name="Group 5"/>
          <p:cNvGrpSpPr/>
          <p:nvPr userDrawn="1"/>
        </p:nvGrpSpPr>
        <p:grpSpPr>
          <a:xfrm>
            <a:off x="755" y="-2"/>
            <a:ext cx="1006855" cy="1420251"/>
            <a:chOff x="755" y="-2"/>
            <a:chExt cx="1006855" cy="1420251"/>
          </a:xfrm>
        </p:grpSpPr>
        <p:sp>
          <p:nvSpPr>
            <p:cNvPr id="7" name="Isosceles Triangle 6"/>
            <p:cNvSpPr/>
            <p:nvPr userDrawn="1"/>
          </p:nvSpPr>
          <p:spPr>
            <a:xfrm flipV="1">
              <a:off x="755" y="0"/>
              <a:ext cx="671237"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p:cNvSpPr/>
            <p:nvPr userDrawn="1"/>
          </p:nvSpPr>
          <p:spPr>
            <a:xfrm flipV="1">
              <a:off x="336373" y="710124"/>
              <a:ext cx="671237" cy="7101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sosceles Triangle 8"/>
            <p:cNvSpPr/>
            <p:nvPr userDrawn="1"/>
          </p:nvSpPr>
          <p:spPr>
            <a:xfrm rot="10800000" flipV="1">
              <a:off x="336372" y="-2"/>
              <a:ext cx="671237"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Slide Number Placeholder 5"/>
          <p:cNvSpPr txBox="1">
            <a:spLocks/>
          </p:cNvSpPr>
          <p:nvPr userDrawn="1"/>
        </p:nvSpPr>
        <p:spPr>
          <a:xfrm>
            <a:off x="6588224" y="632618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mtClean="0"/>
              <a:pPr/>
              <a:t>‹#›</a:t>
            </a:fld>
            <a:endParaRPr lang="en-AU"/>
          </a:p>
        </p:txBody>
      </p:sp>
    </p:spTree>
    <p:extLst>
      <p:ext uri="{BB962C8B-B14F-4D97-AF65-F5344CB8AC3E}">
        <p14:creationId xmlns:p14="http://schemas.microsoft.com/office/powerpoint/2010/main" val="337959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1"/>
            <a:ext cx="9144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idx="1"/>
          </p:nvPr>
        </p:nvSpPr>
        <p:spPr>
          <a:xfrm>
            <a:off x="1187624" y="1124744"/>
            <a:ext cx="7499176" cy="5001419"/>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5"/>
          <p:cNvSpPr>
            <a:spLocks noGrp="1"/>
          </p:cNvSpPr>
          <p:nvPr>
            <p:ph type="sldNum" sz="quarter" idx="12"/>
          </p:nvPr>
        </p:nvSpPr>
        <p:spPr>
          <a:xfrm>
            <a:off x="179512" y="6354643"/>
            <a:ext cx="2133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5" name="Title 1"/>
          <p:cNvSpPr>
            <a:spLocks noGrp="1"/>
          </p:cNvSpPr>
          <p:nvPr>
            <p:ph type="title"/>
          </p:nvPr>
        </p:nvSpPr>
        <p:spPr>
          <a:xfrm>
            <a:off x="1187624" y="0"/>
            <a:ext cx="7499176"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6" name="Isosceles Triangle 5"/>
          <p:cNvSpPr/>
          <p:nvPr userDrawn="1"/>
        </p:nvSpPr>
        <p:spPr>
          <a:xfrm flipV="1">
            <a:off x="755" y="0"/>
            <a:ext cx="671237"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sosceles Triangle 6"/>
          <p:cNvSpPr/>
          <p:nvPr userDrawn="1"/>
        </p:nvSpPr>
        <p:spPr>
          <a:xfrm rot="10800000" flipV="1">
            <a:off x="336372" y="-2"/>
            <a:ext cx="671237"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Slide Number Placeholder 5"/>
          <p:cNvSpPr txBox="1">
            <a:spLocks/>
          </p:cNvSpPr>
          <p:nvPr userDrawn="1"/>
        </p:nvSpPr>
        <p:spPr>
          <a:xfrm>
            <a:off x="179512" y="635464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F601525-E5AC-46A5-B428-4CA4F4FED46C}" type="slidenum">
              <a:rPr lang="en-AU" smtClean="0"/>
              <a:pPr algn="l"/>
              <a:t>‹#›</a:t>
            </a:fld>
            <a:endParaRPr lang="en-AU"/>
          </a:p>
        </p:txBody>
      </p:sp>
    </p:spTree>
    <p:extLst>
      <p:ext uri="{BB962C8B-B14F-4D97-AF65-F5344CB8AC3E}">
        <p14:creationId xmlns:p14="http://schemas.microsoft.com/office/powerpoint/2010/main" val="415572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202552" y="6319813"/>
            <a:ext cx="2133600" cy="365125"/>
          </a:xfrm>
          <a:prstGeom prst="rect">
            <a:avLst/>
          </a:prstGeom>
        </p:spPr>
        <p:txBody>
          <a:bodyPr/>
          <a:lstStyle>
            <a:lvl1pPr algn="l">
              <a:defRPr/>
            </a:lvl1pPr>
          </a:lstStyle>
          <a:p>
            <a:fld id="{7F601525-E5AC-46A5-B428-4CA4F4FED46C}" type="slidenum">
              <a:rPr lang="en-AU" smtClean="0"/>
              <a:pPr/>
              <a:t>‹#›</a:t>
            </a:fld>
            <a:endParaRPr lang="en-AU"/>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396207"/>
          </a:xfrm>
          <a:prstGeom prst="rect">
            <a:avLst/>
          </a:prstGeom>
        </p:spPr>
      </p:pic>
      <p:sp>
        <p:nvSpPr>
          <p:cNvPr id="4" name="Content Placeholder 2"/>
          <p:cNvSpPr>
            <a:spLocks noGrp="1"/>
          </p:cNvSpPr>
          <p:nvPr>
            <p:ph idx="1"/>
          </p:nvPr>
        </p:nvSpPr>
        <p:spPr>
          <a:xfrm>
            <a:off x="1187624" y="1420251"/>
            <a:ext cx="7499176" cy="4705912"/>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itle 1"/>
          <p:cNvSpPr>
            <a:spLocks noGrp="1"/>
          </p:cNvSpPr>
          <p:nvPr>
            <p:ph type="title"/>
          </p:nvPr>
        </p:nvSpPr>
        <p:spPr>
          <a:xfrm>
            <a:off x="1187624" y="548680"/>
            <a:ext cx="7499176" cy="710125"/>
          </a:xfrm>
          <a:prstGeom prst="rect">
            <a:avLst/>
          </a:prstGeom>
        </p:spPr>
        <p:txBody>
          <a:bodyPr anchor="ctr" anchorCtr="0">
            <a:noAutofit/>
          </a:bodyPr>
          <a:lstStyle>
            <a:lvl1pPr algn="l">
              <a:defRPr sz="24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6" name="Rectangle 5"/>
          <p:cNvSpPr/>
          <p:nvPr userDrawn="1"/>
        </p:nvSpPr>
        <p:spPr>
          <a:xfrm>
            <a:off x="0" y="-1"/>
            <a:ext cx="9144000" cy="44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sosceles Triangle 6"/>
          <p:cNvSpPr/>
          <p:nvPr userDrawn="1"/>
        </p:nvSpPr>
        <p:spPr>
          <a:xfrm flipV="1">
            <a:off x="756" y="-2"/>
            <a:ext cx="419206" cy="44349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p:cNvSpPr/>
          <p:nvPr userDrawn="1"/>
        </p:nvSpPr>
        <p:spPr>
          <a:xfrm rot="10800000" flipV="1">
            <a:off x="210360" y="1"/>
            <a:ext cx="419204" cy="44349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Slide Number Placeholder 5"/>
          <p:cNvSpPr txBox="1">
            <a:spLocks/>
          </p:cNvSpPr>
          <p:nvPr userDrawn="1"/>
        </p:nvSpPr>
        <p:spPr>
          <a:xfrm>
            <a:off x="210360" y="633346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F601525-E5AC-46A5-B428-4CA4F4FED46C}" type="slidenum">
              <a:rPr lang="en-AU" smtClean="0"/>
              <a:pPr algn="l"/>
              <a:t>‹#›</a:t>
            </a:fld>
            <a:endParaRPr lang="en-AU" dirty="0"/>
          </a:p>
        </p:txBody>
      </p:sp>
    </p:spTree>
    <p:extLst>
      <p:ext uri="{BB962C8B-B14F-4D97-AF65-F5344CB8AC3E}">
        <p14:creationId xmlns:p14="http://schemas.microsoft.com/office/powerpoint/2010/main" val="209508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Content Placeholder 3"/>
          <p:cNvSpPr>
            <a:spLocks noGrp="1"/>
          </p:cNvSpPr>
          <p:nvPr>
            <p:ph sz="half" idx="2"/>
          </p:nvPr>
        </p:nvSpPr>
        <p:spPr>
          <a:xfrm>
            <a:off x="457200" y="2174875"/>
            <a:ext cx="4040188" cy="3951288"/>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4"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5"/>
          <p:cNvSpPr>
            <a:spLocks noGrp="1"/>
          </p:cNvSpPr>
          <p:nvPr>
            <p:ph sz="quarter" idx="4"/>
          </p:nvPr>
        </p:nvSpPr>
        <p:spPr>
          <a:xfrm>
            <a:off x="4645025" y="2174875"/>
            <a:ext cx="4041775" cy="3951288"/>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6" name="Rectangle 5"/>
          <p:cNvSpPr/>
          <p:nvPr userDrawn="1"/>
        </p:nvSpPr>
        <p:spPr>
          <a:xfrm>
            <a:off x="0" y="-1"/>
            <a:ext cx="9144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p:nvPr>
        </p:nvSpPr>
        <p:spPr>
          <a:xfrm>
            <a:off x="1187624" y="0"/>
            <a:ext cx="7499176"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grpSp>
        <p:nvGrpSpPr>
          <p:cNvPr id="8" name="Group 7"/>
          <p:cNvGrpSpPr/>
          <p:nvPr userDrawn="1"/>
        </p:nvGrpSpPr>
        <p:grpSpPr>
          <a:xfrm>
            <a:off x="755" y="-2"/>
            <a:ext cx="1006855" cy="1420251"/>
            <a:chOff x="755" y="-2"/>
            <a:chExt cx="1006855" cy="1420251"/>
          </a:xfrm>
        </p:grpSpPr>
        <p:sp>
          <p:nvSpPr>
            <p:cNvPr id="9" name="Isosceles Triangle 8"/>
            <p:cNvSpPr/>
            <p:nvPr userDrawn="1"/>
          </p:nvSpPr>
          <p:spPr>
            <a:xfrm flipV="1">
              <a:off x="755" y="0"/>
              <a:ext cx="671237"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Isosceles Triangle 9"/>
            <p:cNvSpPr/>
            <p:nvPr userDrawn="1"/>
          </p:nvSpPr>
          <p:spPr>
            <a:xfrm flipV="1">
              <a:off x="336373" y="710124"/>
              <a:ext cx="671237" cy="7101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Isosceles Triangle 10"/>
            <p:cNvSpPr/>
            <p:nvPr userDrawn="1"/>
          </p:nvSpPr>
          <p:spPr>
            <a:xfrm rot="10800000" flipV="1">
              <a:off x="336372" y="-2"/>
              <a:ext cx="671237"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3" name="Slide Number Placeholder 5"/>
          <p:cNvSpPr txBox="1">
            <a:spLocks/>
          </p:cNvSpPr>
          <p:nvPr userDrawn="1"/>
        </p:nvSpPr>
        <p:spPr>
          <a:xfrm>
            <a:off x="6588224" y="635265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mtClean="0"/>
              <a:pPr/>
              <a:t>‹#›</a:t>
            </a:fld>
            <a:endParaRPr lang="en-AU"/>
          </a:p>
        </p:txBody>
      </p:sp>
    </p:spTree>
    <p:extLst>
      <p:ext uri="{BB962C8B-B14F-4D97-AF65-F5344CB8AC3E}">
        <p14:creationId xmlns:p14="http://schemas.microsoft.com/office/powerpoint/2010/main" val="27572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 t="16369" r="8" b="51821"/>
          <a:stretch/>
        </p:blipFill>
        <p:spPr>
          <a:xfrm>
            <a:off x="0" y="710124"/>
            <a:ext cx="9143999" cy="1933322"/>
          </a:xfrm>
          <a:prstGeom prst="rect">
            <a:avLst/>
          </a:prstGeom>
        </p:spPr>
      </p:pic>
      <p:sp>
        <p:nvSpPr>
          <p:cNvPr id="3" name="Rectangle 2"/>
          <p:cNvSpPr/>
          <p:nvPr userDrawn="1"/>
        </p:nvSpPr>
        <p:spPr>
          <a:xfrm>
            <a:off x="0" y="-1"/>
            <a:ext cx="9144000" cy="710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1"/>
          <p:cNvSpPr>
            <a:spLocks noGrp="1"/>
          </p:cNvSpPr>
          <p:nvPr>
            <p:ph type="title"/>
          </p:nvPr>
        </p:nvSpPr>
        <p:spPr>
          <a:xfrm>
            <a:off x="1187624" y="0"/>
            <a:ext cx="7499176" cy="710125"/>
          </a:xfrm>
          <a:prstGeom prst="rect">
            <a:avLst/>
          </a:prstGeom>
        </p:spPr>
        <p:txBody>
          <a:bodyPr anchor="ctr" anchorCtr="0">
            <a:noAutofit/>
          </a:bodyPr>
          <a:lstStyle>
            <a:lvl1pPr algn="r">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grpSp>
        <p:nvGrpSpPr>
          <p:cNvPr id="5" name="Group 4"/>
          <p:cNvGrpSpPr/>
          <p:nvPr userDrawn="1"/>
        </p:nvGrpSpPr>
        <p:grpSpPr>
          <a:xfrm>
            <a:off x="755" y="-2"/>
            <a:ext cx="1006855" cy="1420251"/>
            <a:chOff x="755" y="-2"/>
            <a:chExt cx="1006855" cy="1420251"/>
          </a:xfrm>
        </p:grpSpPr>
        <p:sp>
          <p:nvSpPr>
            <p:cNvPr id="6" name="Isosceles Triangle 5"/>
            <p:cNvSpPr/>
            <p:nvPr userDrawn="1"/>
          </p:nvSpPr>
          <p:spPr>
            <a:xfrm flipV="1">
              <a:off x="755" y="0"/>
              <a:ext cx="671237" cy="71012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sosceles Triangle 6"/>
            <p:cNvSpPr/>
            <p:nvPr userDrawn="1"/>
          </p:nvSpPr>
          <p:spPr>
            <a:xfrm flipV="1">
              <a:off x="336373" y="710124"/>
              <a:ext cx="671237" cy="71012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Isosceles Triangle 7"/>
            <p:cNvSpPr/>
            <p:nvPr userDrawn="1"/>
          </p:nvSpPr>
          <p:spPr>
            <a:xfrm rot="10800000" flipV="1">
              <a:off x="336372" y="-2"/>
              <a:ext cx="671237" cy="71012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Content Placeholder 2"/>
          <p:cNvSpPr>
            <a:spLocks noGrp="1"/>
          </p:cNvSpPr>
          <p:nvPr>
            <p:ph idx="1"/>
          </p:nvPr>
        </p:nvSpPr>
        <p:spPr>
          <a:xfrm>
            <a:off x="1187624" y="2852934"/>
            <a:ext cx="7499176" cy="3273227"/>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a:spLocks noGrp="1"/>
          </p:cNvSpPr>
          <p:nvPr>
            <p:ph type="sldNum" sz="quarter" idx="12"/>
          </p:nvPr>
        </p:nvSpPr>
        <p:spPr>
          <a:xfrm>
            <a:off x="6553200" y="6356348"/>
            <a:ext cx="2133600" cy="365125"/>
          </a:xfrm>
          <a:prstGeom prst="rect">
            <a:avLst/>
          </a:prstGeom>
        </p:spPr>
        <p:txBody>
          <a:bodyPr/>
          <a:lstStyle>
            <a:lvl1pPr>
              <a:defRPr>
                <a:latin typeface="Arial" panose="020B0604020202020204" pitchFamily="34" charset="0"/>
                <a:cs typeface="Arial" panose="020B0604020202020204" pitchFamily="34" charset="0"/>
              </a:defRPr>
            </a:lvl1pPr>
          </a:lstStyle>
          <a:p>
            <a:fld id="{7F601525-E5AC-46A5-B428-4CA4F4FED46C}" type="slidenum">
              <a:rPr lang="en-AU" smtClean="0"/>
              <a:pPr/>
              <a:t>‹#›</a:t>
            </a:fld>
            <a:endParaRPr lang="en-AU"/>
          </a:p>
        </p:txBody>
      </p:sp>
      <p:sp>
        <p:nvSpPr>
          <p:cNvPr id="11"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601525-E5AC-46A5-B428-4CA4F4FED46C}" type="slidenum">
              <a:rPr lang="en-AU" smtClean="0"/>
              <a:pPr/>
              <a:t>‹#›</a:t>
            </a:fld>
            <a:endParaRPr lang="en-AU"/>
          </a:p>
        </p:txBody>
      </p:sp>
    </p:spTree>
    <p:extLst>
      <p:ext uri="{BB962C8B-B14F-4D97-AF65-F5344CB8AC3E}">
        <p14:creationId xmlns:p14="http://schemas.microsoft.com/office/powerpoint/2010/main" val="239954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AA5E5-4A2F-4BF0-BD24-3D5392D61631}" type="datetimeFigureOut">
              <a:rPr lang="en-AU" smtClean="0"/>
              <a:t>3/07/2023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4786E-3355-4319-A349-5A0CCF522B01}" type="slidenum">
              <a:rPr lang="en-AU" smtClean="0"/>
              <a:t>‹#›</a:t>
            </a:fld>
            <a:endParaRPr lang="en-AU"/>
          </a:p>
        </p:txBody>
      </p:sp>
    </p:spTree>
    <p:extLst>
      <p:ext uri="{BB962C8B-B14F-4D97-AF65-F5344CB8AC3E}">
        <p14:creationId xmlns:p14="http://schemas.microsoft.com/office/powerpoint/2010/main" val="4056899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67744" y="0"/>
            <a:ext cx="6876256" cy="1511997"/>
          </a:xfrm>
          <a:prstGeom prst="rect">
            <a:avLst/>
          </a:prstGeom>
        </p:spPr>
        <p:txBody>
          <a:bodyPr anchor="ctr" anchorCtr="0">
            <a:noAutofit/>
          </a:bodyPr>
          <a:lstStyle>
            <a:lvl1pPr algn="r" defTabSz="914400" rtl="0" eaLnBrk="1" latinLnBrk="0" hangingPunct="1">
              <a:lnSpc>
                <a:spcPts val="32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r>
              <a:rPr lang="en-US" sz="2000" b="1" dirty="0"/>
              <a:t>Social Housing Renewal Standing Advisory Committee</a:t>
            </a:r>
            <a:br>
              <a:rPr lang="en-US" sz="2000" b="1" dirty="0"/>
            </a:br>
            <a:r>
              <a:rPr lang="en-US" sz="2000" b="1" dirty="0"/>
              <a:t>Parliamentary Committee</a:t>
            </a:r>
            <a:endParaRPr lang="en-AU" sz="2000" b="1" dirty="0"/>
          </a:p>
        </p:txBody>
      </p:sp>
      <p:sp>
        <p:nvSpPr>
          <p:cNvPr id="3" name="Subtitle 2"/>
          <p:cNvSpPr txBox="1">
            <a:spLocks/>
          </p:cNvSpPr>
          <p:nvPr/>
        </p:nvSpPr>
        <p:spPr>
          <a:xfrm>
            <a:off x="-36512" y="5288559"/>
            <a:ext cx="5040560" cy="1512000"/>
          </a:xfrm>
          <a:prstGeom prst="rect">
            <a:avLst/>
          </a:prstGeom>
        </p:spPr>
        <p:txBody>
          <a:bodyPr anchor="ctr" anchorCtr="0">
            <a:normAutofit/>
          </a:bodyPr>
          <a:lstStyle>
            <a:lvl1pPr marL="0" indent="0" algn="l" defTabSz="914400" rtl="0" eaLnBrk="1" latinLnBrk="0" hangingPunct="1">
              <a:lnSpc>
                <a:spcPts val="2000"/>
              </a:lnSpc>
              <a:spcBef>
                <a:spcPct val="20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500" dirty="0"/>
              <a:t>Kathy Mitchell and Sarah Carlisle</a:t>
            </a:r>
            <a:br>
              <a:rPr lang="en-US" sz="1500" dirty="0"/>
            </a:br>
            <a:r>
              <a:rPr lang="en-US" sz="1500" b="1" dirty="0"/>
              <a:t>Chair and Deputy Chair, Social Housing Renewal Advisory Committee</a:t>
            </a:r>
          </a:p>
        </p:txBody>
      </p:sp>
      <p:sp>
        <p:nvSpPr>
          <p:cNvPr id="4" name="TextBox 3"/>
          <p:cNvSpPr txBox="1"/>
          <p:nvPr/>
        </p:nvSpPr>
        <p:spPr>
          <a:xfrm>
            <a:off x="7820972" y="6588226"/>
            <a:ext cx="1287532" cy="253916"/>
          </a:xfrm>
          <a:prstGeom prst="rect">
            <a:avLst/>
          </a:prstGeom>
          <a:noFill/>
        </p:spPr>
        <p:txBody>
          <a:bodyPr wrap="none" rtlCol="0">
            <a:spAutoFit/>
          </a:bodyPr>
          <a:lstStyle/>
          <a:p>
            <a:r>
              <a:rPr lang="en-AU" sz="1050" b="1" dirty="0">
                <a:solidFill>
                  <a:schemeClr val="accent3">
                    <a:lumMod val="90000"/>
                    <a:lumOff val="10000"/>
                  </a:schemeClr>
                </a:solidFill>
              </a:rPr>
              <a:t>15 February 2018</a:t>
            </a:r>
          </a:p>
        </p:txBody>
      </p:sp>
    </p:spTree>
    <p:extLst>
      <p:ext uri="{BB962C8B-B14F-4D97-AF65-F5344CB8AC3E}">
        <p14:creationId xmlns:p14="http://schemas.microsoft.com/office/powerpoint/2010/main" val="3156145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124744"/>
            <a:ext cx="7931224" cy="5001419"/>
          </a:xfrm>
        </p:spPr>
        <p:txBody>
          <a:bodyPr>
            <a:normAutofit/>
          </a:bodyPr>
          <a:lstStyle/>
          <a:p>
            <a:r>
              <a:rPr lang="en-US" sz="2000" dirty="0">
                <a:latin typeface="Calibri" panose="020F0502020204030204" pitchFamily="34" charset="0"/>
              </a:rPr>
              <a:t>The Standing Advisory Committee’s Terms of Reference provide the opportunity for the Committee to request briefings from DHHS (Cl 21). </a:t>
            </a:r>
          </a:p>
          <a:p>
            <a:r>
              <a:rPr lang="en-US" sz="2000" dirty="0">
                <a:latin typeface="Calibri" panose="020F0502020204030204" pitchFamily="34" charset="0"/>
              </a:rPr>
              <a:t>The Standing Advisory Committee requested a briefing from DHHS following their appointment on 11 April 2017 </a:t>
            </a:r>
          </a:p>
          <a:p>
            <a:r>
              <a:rPr lang="en-US" sz="2000" dirty="0">
                <a:latin typeface="Calibri" panose="020F0502020204030204" pitchFamily="34" charset="0"/>
              </a:rPr>
              <a:t>DHHS staff and their legal advisors, and officers of DELWP briefed the Committee on the background to the redevelopment projects. </a:t>
            </a:r>
          </a:p>
          <a:p>
            <a:r>
              <a:rPr lang="en-US" sz="2000" dirty="0">
                <a:latin typeface="Calibri" panose="020F0502020204030204" pitchFamily="34" charset="0"/>
              </a:rPr>
              <a:t>DHHS provided an overview of the nine referred sites, explained how the projects are to be funded, how design principles were developed which will guide each redevelopment project, and the process by which DHHS developed suggested built form envelopes to guide the design of each project. </a:t>
            </a:r>
            <a:endParaRPr lang="en-AU" sz="2000" dirty="0">
              <a:latin typeface="Calibri" panose="020F0502020204030204" pitchFamily="34" charset="0"/>
            </a:endParaRPr>
          </a:p>
        </p:txBody>
      </p:sp>
      <p:sp>
        <p:nvSpPr>
          <p:cNvPr id="3" name="Title 2"/>
          <p:cNvSpPr>
            <a:spLocks noGrp="1"/>
          </p:cNvSpPr>
          <p:nvPr>
            <p:ph type="title"/>
          </p:nvPr>
        </p:nvSpPr>
        <p:spPr/>
        <p:txBody>
          <a:bodyPr/>
          <a:lstStyle/>
          <a:p>
            <a:r>
              <a:rPr lang="en-AU" dirty="0"/>
              <a:t>Briefings | SAC Process</a:t>
            </a:r>
          </a:p>
        </p:txBody>
      </p:sp>
    </p:spTree>
    <p:extLst>
      <p:ext uri="{BB962C8B-B14F-4D97-AF65-F5344CB8AC3E}">
        <p14:creationId xmlns:p14="http://schemas.microsoft.com/office/powerpoint/2010/main" val="1935622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124744"/>
            <a:ext cx="8075240" cy="5001419"/>
          </a:xfrm>
        </p:spPr>
        <p:txBody>
          <a:bodyPr>
            <a:normAutofit/>
          </a:bodyPr>
          <a:lstStyle/>
          <a:p>
            <a:r>
              <a:rPr lang="en-US" sz="2000" dirty="0">
                <a:latin typeface="Calibri" panose="020F0502020204030204" pitchFamily="34" charset="0"/>
              </a:rPr>
              <a:t>The Standing Advisory Committee’s Terms of Reference specified that DELWP was to carry out notification of the draft amendments for a period of 20 business days (Cl. 23 to 30). Notification was to include: </a:t>
            </a:r>
          </a:p>
          <a:p>
            <a:pPr lvl="1"/>
            <a:r>
              <a:rPr lang="en-US" dirty="0">
                <a:latin typeface="Calibri" panose="020F0502020204030204" pitchFamily="34" charset="0"/>
              </a:rPr>
              <a:t>direct notice to the relevant Council, Government agencies, servicing authorities and nearby properties </a:t>
            </a:r>
          </a:p>
          <a:p>
            <a:pPr lvl="1"/>
            <a:r>
              <a:rPr lang="en-US" dirty="0">
                <a:latin typeface="Calibri" panose="020F0502020204030204" pitchFamily="34" charset="0"/>
              </a:rPr>
              <a:t>a notice in the local newspaper. </a:t>
            </a:r>
            <a:endParaRPr lang="en-AU" sz="2000" dirty="0">
              <a:latin typeface="Calibri" panose="020F0502020204030204" pitchFamily="34" charset="0"/>
            </a:endParaRPr>
          </a:p>
          <a:p>
            <a:r>
              <a:rPr lang="en-US" sz="2000" dirty="0">
                <a:latin typeface="Calibri" panose="020F0502020204030204" pitchFamily="34" charset="0"/>
              </a:rPr>
              <a:t>DHHS was required to provide notice to residents of the Estates that are affected by the proposals. </a:t>
            </a:r>
          </a:p>
          <a:p>
            <a:r>
              <a:rPr lang="en-US" sz="2000" dirty="0">
                <a:latin typeface="Calibri" panose="020F0502020204030204" pitchFamily="34" charset="0"/>
              </a:rPr>
              <a:t>Submissions were collected by Planning Panels Victoria for each referred site electronically and in hardcopy.</a:t>
            </a:r>
          </a:p>
        </p:txBody>
      </p:sp>
      <p:sp>
        <p:nvSpPr>
          <p:cNvPr id="3" name="Title 2"/>
          <p:cNvSpPr>
            <a:spLocks noGrp="1"/>
          </p:cNvSpPr>
          <p:nvPr>
            <p:ph type="title"/>
          </p:nvPr>
        </p:nvSpPr>
        <p:spPr/>
        <p:txBody>
          <a:bodyPr/>
          <a:lstStyle/>
          <a:p>
            <a:r>
              <a:rPr lang="en-AU" dirty="0"/>
              <a:t>Exhibition | SAC Process</a:t>
            </a:r>
          </a:p>
        </p:txBody>
      </p:sp>
    </p:spTree>
    <p:extLst>
      <p:ext uri="{BB962C8B-B14F-4D97-AF65-F5344CB8AC3E}">
        <p14:creationId xmlns:p14="http://schemas.microsoft.com/office/powerpoint/2010/main" val="70341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124744"/>
            <a:ext cx="7931224" cy="5001419"/>
          </a:xfrm>
        </p:spPr>
        <p:txBody>
          <a:bodyPr>
            <a:normAutofit lnSpcReduction="10000"/>
          </a:bodyPr>
          <a:lstStyle/>
          <a:p>
            <a:r>
              <a:rPr lang="en-US" sz="2000" dirty="0">
                <a:latin typeface="Calibri" panose="020F0502020204030204" pitchFamily="34" charset="0"/>
              </a:rPr>
              <a:t>The Standing Advisory Committee was required to provide the following parties an opportunity to make a submission and be heard at a hearing: </a:t>
            </a:r>
          </a:p>
          <a:p>
            <a:pPr lvl="1">
              <a:buFont typeface="Courier New" panose="02070309020205020404" pitchFamily="49" charset="0"/>
              <a:buChar char="o"/>
            </a:pPr>
            <a:r>
              <a:rPr lang="en-AU" dirty="0">
                <a:latin typeface="Calibri" panose="020F0502020204030204" pitchFamily="34" charset="0"/>
              </a:rPr>
              <a:t>DHHS </a:t>
            </a:r>
          </a:p>
          <a:p>
            <a:pPr lvl="1">
              <a:buFont typeface="Courier New" panose="02070309020205020404" pitchFamily="49" charset="0"/>
              <a:buChar char="o"/>
            </a:pPr>
            <a:r>
              <a:rPr lang="en-AU" dirty="0">
                <a:latin typeface="Calibri" panose="020F0502020204030204" pitchFamily="34" charset="0"/>
              </a:rPr>
              <a:t>the relevant Council </a:t>
            </a:r>
          </a:p>
          <a:p>
            <a:pPr lvl="1">
              <a:buFont typeface="Courier New" panose="02070309020205020404" pitchFamily="49" charset="0"/>
              <a:buChar char="o"/>
            </a:pPr>
            <a:r>
              <a:rPr lang="en-AU" dirty="0">
                <a:latin typeface="Calibri" panose="020F0502020204030204" pitchFamily="34" charset="0"/>
              </a:rPr>
              <a:t>DELWP </a:t>
            </a:r>
          </a:p>
          <a:p>
            <a:pPr lvl="1">
              <a:buFont typeface="Courier New" panose="02070309020205020404" pitchFamily="49" charset="0"/>
              <a:buChar char="o"/>
            </a:pPr>
            <a:r>
              <a:rPr lang="en-AU" dirty="0">
                <a:latin typeface="Calibri" panose="020F0502020204030204" pitchFamily="34" charset="0"/>
              </a:rPr>
              <a:t>relevant submitters </a:t>
            </a:r>
          </a:p>
          <a:p>
            <a:r>
              <a:rPr lang="en-US" sz="2000" dirty="0">
                <a:latin typeface="Calibri" panose="020F0502020204030204" pitchFamily="34" charset="0"/>
              </a:rPr>
              <a:t>A total of </a:t>
            </a:r>
            <a:r>
              <a:rPr lang="en-US" sz="2000" b="1" dirty="0">
                <a:latin typeface="Calibri" panose="020F0502020204030204" pitchFamily="34" charset="0"/>
              </a:rPr>
              <a:t>501 submissions </a:t>
            </a:r>
            <a:r>
              <a:rPr lang="en-US" sz="2000" dirty="0">
                <a:latin typeface="Calibri" panose="020F0502020204030204" pitchFamily="34" charset="0"/>
              </a:rPr>
              <a:t>were received across the six referred sites.</a:t>
            </a:r>
          </a:p>
          <a:p>
            <a:r>
              <a:rPr lang="en-US" sz="2000" dirty="0">
                <a:latin typeface="Calibri" panose="020F0502020204030204" pitchFamily="34" charset="0"/>
              </a:rPr>
              <a:t>While some submitters acknowledged their submission might be outside the scope of the TOR, the Committee did not refuse to hear any submitter at any of the hearings. </a:t>
            </a:r>
          </a:p>
          <a:p>
            <a:r>
              <a:rPr lang="en-US" sz="2000" dirty="0">
                <a:latin typeface="Calibri" panose="020F0502020204030204" pitchFamily="34" charset="0"/>
              </a:rPr>
              <a:t>Primarily the hearings were held at Planning Panels Victoria. Where possible, the Committee held hearing days at or nearby the relevant estate (Flemington, North Melbourne and Brighton) to hear individual submitters and community groups.</a:t>
            </a:r>
          </a:p>
        </p:txBody>
      </p:sp>
      <p:sp>
        <p:nvSpPr>
          <p:cNvPr id="3" name="Title 2"/>
          <p:cNvSpPr>
            <a:spLocks noGrp="1"/>
          </p:cNvSpPr>
          <p:nvPr>
            <p:ph type="title"/>
          </p:nvPr>
        </p:nvSpPr>
        <p:spPr/>
        <p:txBody>
          <a:bodyPr/>
          <a:lstStyle/>
          <a:p>
            <a:r>
              <a:rPr lang="en-AU" dirty="0"/>
              <a:t>Public Hearings | SAC Process</a:t>
            </a:r>
          </a:p>
        </p:txBody>
      </p:sp>
    </p:spTree>
    <p:extLst>
      <p:ext uri="{BB962C8B-B14F-4D97-AF65-F5344CB8AC3E}">
        <p14:creationId xmlns:p14="http://schemas.microsoft.com/office/powerpoint/2010/main" val="251097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124744"/>
            <a:ext cx="8003232" cy="5001419"/>
          </a:xfrm>
        </p:spPr>
        <p:txBody>
          <a:bodyPr/>
          <a:lstStyle/>
          <a:p>
            <a:r>
              <a:rPr lang="en-US" sz="2000" dirty="0">
                <a:latin typeface="Calibri" panose="020F0502020204030204" pitchFamily="34" charset="0"/>
              </a:rPr>
              <a:t>Each proposal referred to the Standing Advisory Committee was in the form of a draft planning scheme amendment.</a:t>
            </a:r>
          </a:p>
          <a:p>
            <a:pPr marL="0" indent="0">
              <a:buNone/>
            </a:pPr>
            <a:endParaRPr lang="en-US" sz="2000" dirty="0">
              <a:latin typeface="Calibri" panose="020F0502020204030204" pitchFamily="34" charset="0"/>
            </a:endParaRPr>
          </a:p>
          <a:p>
            <a:r>
              <a:rPr lang="en-US" sz="2000" dirty="0">
                <a:latin typeface="Calibri" panose="020F0502020204030204" pitchFamily="34" charset="0"/>
              </a:rPr>
              <a:t>All sites were proposed to be rezoned from </a:t>
            </a:r>
            <a:r>
              <a:rPr lang="en-US" sz="2000" b="1" dirty="0">
                <a:latin typeface="Calibri" panose="020F0502020204030204" pitchFamily="34" charset="0"/>
              </a:rPr>
              <a:t>General</a:t>
            </a:r>
            <a:r>
              <a:rPr lang="en-US" sz="2000" dirty="0">
                <a:latin typeface="Calibri" panose="020F0502020204030204" pitchFamily="34" charset="0"/>
              </a:rPr>
              <a:t> or </a:t>
            </a:r>
            <a:r>
              <a:rPr lang="en-US" sz="2000" b="1" dirty="0">
                <a:latin typeface="Calibri" panose="020F0502020204030204" pitchFamily="34" charset="0"/>
              </a:rPr>
              <a:t>Neighbourhood Residential Zones </a:t>
            </a:r>
            <a:r>
              <a:rPr lang="en-US" sz="2000" dirty="0">
                <a:latin typeface="Calibri" panose="020F0502020204030204" pitchFamily="34" charset="0"/>
              </a:rPr>
              <a:t>to a new schedule to the </a:t>
            </a:r>
            <a:r>
              <a:rPr lang="en-US" sz="2000" b="1" dirty="0">
                <a:latin typeface="Calibri" panose="020F0502020204030204" pitchFamily="34" charset="0"/>
              </a:rPr>
              <a:t>Mixed Use Zone</a:t>
            </a:r>
            <a:r>
              <a:rPr lang="en-US" sz="2000" dirty="0">
                <a:latin typeface="Calibri" panose="020F0502020204030204" pitchFamily="34" charset="0"/>
              </a:rPr>
              <a:t>, supported by new schedules to the </a:t>
            </a:r>
            <a:r>
              <a:rPr lang="en-US" sz="2000" b="1" dirty="0">
                <a:latin typeface="Calibri" panose="020F0502020204030204" pitchFamily="34" charset="0"/>
              </a:rPr>
              <a:t>Development Plan Overlay </a:t>
            </a:r>
            <a:r>
              <a:rPr lang="en-US" sz="2000" dirty="0">
                <a:latin typeface="Calibri" panose="020F0502020204030204" pitchFamily="34" charset="0"/>
              </a:rPr>
              <a:t>and a </a:t>
            </a:r>
            <a:r>
              <a:rPr lang="en-US" sz="2000" b="1" dirty="0">
                <a:latin typeface="Calibri" panose="020F0502020204030204" pitchFamily="34" charset="0"/>
              </a:rPr>
              <a:t>Parking Overlay</a:t>
            </a:r>
            <a:r>
              <a:rPr lang="en-US" sz="2000" dirty="0">
                <a:latin typeface="Calibri" panose="020F0502020204030204" pitchFamily="34" charset="0"/>
              </a:rPr>
              <a:t>, among other policy changes in some planning schemes. </a:t>
            </a:r>
          </a:p>
          <a:p>
            <a:pPr marL="0" indent="0">
              <a:buNone/>
            </a:pPr>
            <a:endParaRPr lang="en-US" sz="2000" dirty="0">
              <a:latin typeface="Calibri" panose="020F0502020204030204" pitchFamily="34" charset="0"/>
            </a:endParaRPr>
          </a:p>
          <a:p>
            <a:r>
              <a:rPr lang="en-US" sz="2000" dirty="0">
                <a:latin typeface="Calibri" panose="020F0502020204030204" pitchFamily="34" charset="0"/>
              </a:rPr>
              <a:t>The Standing Advisory Committee was not asked to consider specific redevelopment proposals.  It’s task was to consider the planning framework to facilitate the future final redevelopment proposals.</a:t>
            </a:r>
          </a:p>
          <a:p>
            <a:endParaRPr lang="en-US" sz="2000" dirty="0">
              <a:latin typeface="Calibri" panose="020F0502020204030204" pitchFamily="34" charset="0"/>
            </a:endParaRPr>
          </a:p>
          <a:p>
            <a:endParaRPr lang="en-US" sz="2000" dirty="0">
              <a:latin typeface="Calibri" panose="020F0502020204030204" pitchFamily="34" charset="0"/>
            </a:endParaRPr>
          </a:p>
          <a:p>
            <a:endParaRPr lang="en-AU" dirty="0"/>
          </a:p>
        </p:txBody>
      </p:sp>
      <p:sp>
        <p:nvSpPr>
          <p:cNvPr id="3" name="Title 2"/>
          <p:cNvSpPr>
            <a:spLocks noGrp="1"/>
          </p:cNvSpPr>
          <p:nvPr>
            <p:ph type="title"/>
          </p:nvPr>
        </p:nvSpPr>
        <p:spPr/>
        <p:txBody>
          <a:bodyPr/>
          <a:lstStyle/>
          <a:p>
            <a:r>
              <a:rPr lang="en-AU" dirty="0"/>
              <a:t>Referred proposals</a:t>
            </a:r>
          </a:p>
        </p:txBody>
      </p:sp>
    </p:spTree>
    <p:extLst>
      <p:ext uri="{BB962C8B-B14F-4D97-AF65-F5344CB8AC3E}">
        <p14:creationId xmlns:p14="http://schemas.microsoft.com/office/powerpoint/2010/main" val="82202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81700549"/>
              </p:ext>
            </p:extLst>
          </p:nvPr>
        </p:nvGraphicFramePr>
        <p:xfrm>
          <a:off x="251520" y="764704"/>
          <a:ext cx="8579295" cy="5637356"/>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2890663">
                  <a:extLst>
                    <a:ext uri="{9D8B030D-6E8A-4147-A177-3AD203B41FA5}">
                      <a16:colId xmlns:a16="http://schemas.microsoft.com/office/drawing/2014/main" val="1443407162"/>
                    </a:ext>
                  </a:extLst>
                </a:gridCol>
              </a:tblGrid>
              <a:tr h="0">
                <a:tc>
                  <a:txBody>
                    <a:bodyPr/>
                    <a:lstStyle/>
                    <a:p>
                      <a:r>
                        <a:rPr lang="en-AU" sz="1200" dirty="0"/>
                        <a:t>Estate</a:t>
                      </a:r>
                    </a:p>
                  </a:txBody>
                  <a:tcPr/>
                </a:tc>
                <a:tc>
                  <a:txBody>
                    <a:bodyPr/>
                    <a:lstStyle/>
                    <a:p>
                      <a:r>
                        <a:rPr lang="en-AU" sz="1200" baseline="0" dirty="0"/>
                        <a:t>Parties notified by DELWP</a:t>
                      </a:r>
                      <a:endParaRPr lang="en-AU" sz="1200" dirty="0"/>
                    </a:p>
                  </a:txBody>
                  <a:tcPr/>
                </a:tc>
                <a:tc>
                  <a:txBody>
                    <a:bodyPr/>
                    <a:lstStyle/>
                    <a:p>
                      <a:r>
                        <a:rPr lang="en-AU" sz="1200" dirty="0"/>
                        <a:t>Submissions received</a:t>
                      </a:r>
                    </a:p>
                  </a:txBody>
                  <a:tcPr/>
                </a:tc>
                <a:tc>
                  <a:txBody>
                    <a:bodyPr/>
                    <a:lstStyle/>
                    <a:p>
                      <a:r>
                        <a:rPr lang="en-AU" sz="1200" dirty="0"/>
                        <a:t>Status</a:t>
                      </a:r>
                    </a:p>
                  </a:txBody>
                  <a:tcPr/>
                </a:tc>
                <a:extLst>
                  <a:ext uri="{0D108BD9-81ED-4DB2-BD59-A6C34878D82A}">
                    <a16:rowId xmlns:a16="http://schemas.microsoft.com/office/drawing/2014/main" val="10000"/>
                  </a:ext>
                </a:extLst>
              </a:tr>
              <a:tr h="550912">
                <a:tc>
                  <a:txBody>
                    <a:bodyPr/>
                    <a:lstStyle/>
                    <a:p>
                      <a:pPr marL="0" lvl="0" indent="0">
                        <a:spcBef>
                          <a:spcPts val="100"/>
                        </a:spcBef>
                        <a:spcAft>
                          <a:spcPts val="100"/>
                        </a:spcAft>
                        <a:buFont typeface="+mj-lt"/>
                        <a:buNone/>
                      </a:pPr>
                      <a:r>
                        <a:rPr lang="en-AU" sz="1200" dirty="0">
                          <a:effectLst/>
                          <a:latin typeface="Calibri" panose="020F0502020204030204" pitchFamily="34" charset="0"/>
                          <a:ea typeface="Times New Roman"/>
                          <a:cs typeface="Calibri"/>
                        </a:rPr>
                        <a:t>Holland Court, Flemington (Moonee Valley)</a:t>
                      </a:r>
                    </a:p>
                  </a:txBody>
                  <a:tcPr marL="68580" marR="68580" marT="0" marB="0" anchor="ctr"/>
                </a:tc>
                <a:tc>
                  <a:txBody>
                    <a:bodyPr/>
                    <a:lstStyle/>
                    <a:p>
                      <a:r>
                        <a:rPr lang="en-AU" sz="1200" dirty="0">
                          <a:latin typeface="Calibri" panose="020F0502020204030204" pitchFamily="34" charset="0"/>
                        </a:rPr>
                        <a:t>7,768 owners</a:t>
                      </a:r>
                      <a:r>
                        <a:rPr lang="en-AU" sz="1200" baseline="0" dirty="0">
                          <a:latin typeface="Calibri" panose="020F0502020204030204" pitchFamily="34" charset="0"/>
                        </a:rPr>
                        <a:t>/occupiers</a:t>
                      </a:r>
                      <a:r>
                        <a:rPr lang="en-AU" sz="1200" dirty="0">
                          <a:latin typeface="Calibri" panose="020F0502020204030204" pitchFamily="34" charset="0"/>
                        </a:rPr>
                        <a:t> </a:t>
                      </a:r>
                    </a:p>
                    <a:p>
                      <a:r>
                        <a:rPr lang="en-AU" sz="1200" dirty="0">
                          <a:latin typeface="Calibri" panose="020F0502020204030204" pitchFamily="34" charset="0"/>
                        </a:rPr>
                        <a:t>28 community groups</a:t>
                      </a:r>
                    </a:p>
                  </a:txBody>
                  <a:tcPr anchor="ctr"/>
                </a:tc>
                <a:tc>
                  <a:txBody>
                    <a:bodyPr/>
                    <a:lstStyle/>
                    <a:p>
                      <a:r>
                        <a:rPr lang="en-AU" sz="1200" dirty="0">
                          <a:latin typeface="Calibri" panose="020F0502020204030204" pitchFamily="34" charset="0"/>
                        </a:rPr>
                        <a:t>193</a:t>
                      </a:r>
                    </a:p>
                  </a:txBody>
                  <a:tcPr anchor="ctr"/>
                </a:tc>
                <a:tc>
                  <a:txBody>
                    <a:bodyPr/>
                    <a:lstStyle/>
                    <a:p>
                      <a:pPr marL="0" marR="0" lvl="0" indent="0" algn="l" defTabSz="914400" rtl="0" eaLnBrk="1" fontAlgn="auto" latinLnBrk="0" hangingPunct="1">
                        <a:lnSpc>
                          <a:spcPct val="100000"/>
                        </a:lnSpc>
                        <a:spcBef>
                          <a:spcPts val="100"/>
                        </a:spcBef>
                        <a:spcAft>
                          <a:spcPts val="100"/>
                        </a:spcAft>
                        <a:buClrTx/>
                        <a:buSzTx/>
                        <a:buFont typeface="+mj-lt"/>
                        <a:buNone/>
                        <a:tabLst/>
                        <a:defRPr/>
                      </a:pPr>
                      <a:r>
                        <a:rPr lang="en-AU" sz="1200" kern="1200" dirty="0">
                          <a:solidFill>
                            <a:schemeClr val="dk1"/>
                          </a:solidFill>
                          <a:effectLst/>
                          <a:latin typeface="Calibri" panose="020F0502020204030204" pitchFamily="34" charset="0"/>
                          <a:ea typeface="Times New Roman"/>
                          <a:cs typeface="Calibri"/>
                        </a:rPr>
                        <a:t>Report submitted 10 November</a:t>
                      </a:r>
                      <a:r>
                        <a:rPr lang="en-AU" sz="1200" kern="1200" baseline="0" dirty="0">
                          <a:solidFill>
                            <a:schemeClr val="dk1"/>
                          </a:solidFill>
                          <a:effectLst/>
                          <a:latin typeface="Calibri" panose="020F0502020204030204" pitchFamily="34" charset="0"/>
                          <a:ea typeface="Times New Roman"/>
                          <a:cs typeface="Calibri"/>
                        </a:rPr>
                        <a:t> 2017</a:t>
                      </a:r>
                      <a:endParaRPr lang="en-AU" sz="1200" kern="1200" dirty="0">
                        <a:solidFill>
                          <a:schemeClr val="dk1"/>
                        </a:solidFill>
                        <a:effectLst/>
                        <a:latin typeface="Calibri" panose="020F0502020204030204" pitchFamily="34" charset="0"/>
                        <a:ea typeface="Times New Roman"/>
                        <a:cs typeface="Calibri"/>
                      </a:endParaRPr>
                    </a:p>
                  </a:txBody>
                  <a:tcPr marL="68580" marR="68580" marT="0" marB="0" anchor="ctr"/>
                </a:tc>
                <a:extLst>
                  <a:ext uri="{0D108BD9-81ED-4DB2-BD59-A6C34878D82A}">
                    <a16:rowId xmlns:a16="http://schemas.microsoft.com/office/drawing/2014/main" val="10001"/>
                  </a:ext>
                </a:extLst>
              </a:tr>
              <a:tr h="542366">
                <a:tc>
                  <a:txBody>
                    <a:bodyPr/>
                    <a:lstStyle/>
                    <a:p>
                      <a:pPr marL="0" lvl="0" indent="0">
                        <a:spcBef>
                          <a:spcPts val="100"/>
                        </a:spcBef>
                        <a:spcAft>
                          <a:spcPts val="100"/>
                        </a:spcAft>
                        <a:buFont typeface="+mj-lt"/>
                        <a:buNone/>
                      </a:pPr>
                      <a:r>
                        <a:rPr lang="en-AU" sz="1200" dirty="0" err="1">
                          <a:effectLst/>
                          <a:latin typeface="Calibri" panose="020F0502020204030204" pitchFamily="34" charset="0"/>
                          <a:ea typeface="Times New Roman"/>
                          <a:cs typeface="Calibri"/>
                        </a:rPr>
                        <a:t>Gronn</a:t>
                      </a:r>
                      <a:r>
                        <a:rPr lang="en-AU" sz="1200" dirty="0">
                          <a:effectLst/>
                          <a:latin typeface="Calibri" panose="020F0502020204030204" pitchFamily="34" charset="0"/>
                          <a:ea typeface="Times New Roman"/>
                          <a:cs typeface="Calibri"/>
                        </a:rPr>
                        <a:t> Place, Brunswick West (Moreland)</a:t>
                      </a:r>
                    </a:p>
                  </a:txBody>
                  <a:tcPr marL="68580" marR="68580" marT="0" marB="0" anchor="ctr"/>
                </a:tc>
                <a:tc>
                  <a:txBody>
                    <a:bodyPr/>
                    <a:lstStyle/>
                    <a:p>
                      <a:r>
                        <a:rPr lang="en-AU" sz="1200" dirty="0">
                          <a:latin typeface="Calibri" panose="020F0502020204030204" pitchFamily="34" charset="0"/>
                        </a:rPr>
                        <a:t>3,869 owners</a:t>
                      </a:r>
                      <a:r>
                        <a:rPr lang="en-AU" sz="1200" baseline="0" dirty="0">
                          <a:latin typeface="Calibri" panose="020F0502020204030204" pitchFamily="34" charset="0"/>
                        </a:rPr>
                        <a:t>/occupiers</a:t>
                      </a:r>
                    </a:p>
                    <a:p>
                      <a:r>
                        <a:rPr lang="en-AU" sz="1200" baseline="0" dirty="0">
                          <a:latin typeface="Calibri" panose="020F0502020204030204" pitchFamily="34" charset="0"/>
                        </a:rPr>
                        <a:t>4 community groups</a:t>
                      </a:r>
                      <a:endParaRPr lang="en-AU" sz="1200" dirty="0">
                        <a:latin typeface="Calibri" panose="020F0502020204030204" pitchFamily="34" charset="0"/>
                      </a:endParaRPr>
                    </a:p>
                  </a:txBody>
                  <a:tcPr anchor="ctr"/>
                </a:tc>
                <a:tc>
                  <a:txBody>
                    <a:bodyPr/>
                    <a:lstStyle/>
                    <a:p>
                      <a:r>
                        <a:rPr lang="en-AU" sz="1200" dirty="0">
                          <a:latin typeface="Calibri" panose="020F0502020204030204" pitchFamily="34" charset="0"/>
                        </a:rPr>
                        <a:t>30</a:t>
                      </a:r>
                    </a:p>
                  </a:txBody>
                  <a:tcPr anchor="ctr"/>
                </a:tc>
                <a:tc>
                  <a:txBody>
                    <a:bodyPr/>
                    <a:lstStyle/>
                    <a:p>
                      <a:pPr marL="0" marR="0" lvl="0" indent="0" algn="l" defTabSz="914400" rtl="0" eaLnBrk="1" fontAlgn="auto" latinLnBrk="0" hangingPunct="1">
                        <a:lnSpc>
                          <a:spcPct val="100000"/>
                        </a:lnSpc>
                        <a:spcBef>
                          <a:spcPts val="100"/>
                        </a:spcBef>
                        <a:spcAft>
                          <a:spcPts val="100"/>
                        </a:spcAft>
                        <a:buClrTx/>
                        <a:buSzTx/>
                        <a:buFont typeface="+mj-lt"/>
                        <a:buNone/>
                        <a:tabLst/>
                        <a:defRPr/>
                      </a:pPr>
                      <a:r>
                        <a:rPr lang="en-AU" sz="1200" kern="1200" dirty="0">
                          <a:solidFill>
                            <a:schemeClr val="dk1"/>
                          </a:solidFill>
                          <a:effectLst/>
                          <a:latin typeface="Calibri" panose="020F0502020204030204" pitchFamily="34" charset="0"/>
                          <a:ea typeface="Times New Roman"/>
                          <a:cs typeface="Calibri"/>
                        </a:rPr>
                        <a:t>Report submitted 10 November</a:t>
                      </a:r>
                      <a:r>
                        <a:rPr lang="en-AU" sz="1200" kern="1200" baseline="0" dirty="0">
                          <a:solidFill>
                            <a:schemeClr val="dk1"/>
                          </a:solidFill>
                          <a:effectLst/>
                          <a:latin typeface="Calibri" panose="020F0502020204030204" pitchFamily="34" charset="0"/>
                          <a:ea typeface="Times New Roman"/>
                          <a:cs typeface="Calibri"/>
                        </a:rPr>
                        <a:t> 2017</a:t>
                      </a:r>
                      <a:endParaRPr lang="en-AU" sz="1200" kern="1200" dirty="0">
                        <a:solidFill>
                          <a:schemeClr val="dk1"/>
                        </a:solidFill>
                        <a:effectLst/>
                        <a:latin typeface="Calibri" panose="020F0502020204030204" pitchFamily="34" charset="0"/>
                        <a:ea typeface="Times New Roman"/>
                        <a:cs typeface="Calibri"/>
                      </a:endParaRPr>
                    </a:p>
                  </a:txBody>
                  <a:tcPr marL="68580" marR="68580" marT="0" marB="0" anchor="ctr"/>
                </a:tc>
                <a:extLst>
                  <a:ext uri="{0D108BD9-81ED-4DB2-BD59-A6C34878D82A}">
                    <a16:rowId xmlns:a16="http://schemas.microsoft.com/office/drawing/2014/main" val="10002"/>
                  </a:ext>
                </a:extLst>
              </a:tr>
              <a:tr h="609762">
                <a:tc>
                  <a:txBody>
                    <a:bodyPr/>
                    <a:lstStyle/>
                    <a:p>
                      <a:pPr marL="0" lvl="0" indent="0">
                        <a:spcBef>
                          <a:spcPts val="100"/>
                        </a:spcBef>
                        <a:spcAft>
                          <a:spcPts val="100"/>
                        </a:spcAft>
                        <a:buFont typeface="+mj-lt"/>
                        <a:buNone/>
                      </a:pPr>
                      <a:r>
                        <a:rPr lang="en-AU" sz="1200" dirty="0" err="1">
                          <a:effectLst/>
                          <a:latin typeface="Calibri" panose="020F0502020204030204" pitchFamily="34" charset="0"/>
                          <a:ea typeface="Times New Roman"/>
                          <a:cs typeface="Calibri"/>
                        </a:rPr>
                        <a:t>Bellbardia</a:t>
                      </a:r>
                      <a:r>
                        <a:rPr lang="en-AU" sz="1200" dirty="0">
                          <a:effectLst/>
                          <a:latin typeface="Calibri" panose="020F0502020204030204" pitchFamily="34" charset="0"/>
                          <a:ea typeface="Times New Roman"/>
                          <a:cs typeface="Calibri"/>
                        </a:rPr>
                        <a:t> and </a:t>
                      </a:r>
                      <a:r>
                        <a:rPr lang="en-AU" sz="1200" dirty="0" err="1">
                          <a:effectLst/>
                          <a:latin typeface="Calibri" panose="020F0502020204030204" pitchFamily="34" charset="0"/>
                          <a:ea typeface="Times New Roman"/>
                          <a:cs typeface="Calibri"/>
                        </a:rPr>
                        <a:t>Tarakan</a:t>
                      </a:r>
                      <a:r>
                        <a:rPr lang="en-AU" sz="1200" dirty="0">
                          <a:effectLst/>
                          <a:latin typeface="Calibri" panose="020F0502020204030204" pitchFamily="34" charset="0"/>
                          <a:ea typeface="Times New Roman"/>
                          <a:cs typeface="Calibri"/>
                        </a:rPr>
                        <a:t> Estates, Heidelberg West (Banyule)</a:t>
                      </a:r>
                    </a:p>
                  </a:txBody>
                  <a:tcPr marL="68580" marR="68580" marT="0" marB="0" anchor="ctr"/>
                </a:tc>
                <a:tc>
                  <a:txBody>
                    <a:bodyPr/>
                    <a:lstStyle/>
                    <a:p>
                      <a:r>
                        <a:rPr lang="en-AU" sz="1200" dirty="0">
                          <a:latin typeface="Calibri" panose="020F0502020204030204" pitchFamily="34" charset="0"/>
                        </a:rPr>
                        <a:t>2,793 owners/occupiers</a:t>
                      </a:r>
                    </a:p>
                    <a:p>
                      <a:r>
                        <a:rPr lang="en-AU" sz="1200" dirty="0">
                          <a:latin typeface="Calibri" panose="020F0502020204030204" pitchFamily="34" charset="0"/>
                        </a:rPr>
                        <a:t>13</a:t>
                      </a:r>
                      <a:r>
                        <a:rPr lang="en-AU" sz="1200" baseline="0" dirty="0">
                          <a:latin typeface="Calibri" panose="020F0502020204030204" pitchFamily="34" charset="0"/>
                        </a:rPr>
                        <a:t> community groups</a:t>
                      </a:r>
                      <a:endParaRPr lang="en-AU" sz="1200" dirty="0">
                        <a:latin typeface="Calibri" panose="020F0502020204030204" pitchFamily="34" charset="0"/>
                      </a:endParaRPr>
                    </a:p>
                  </a:txBody>
                  <a:tcPr anchor="ctr"/>
                </a:tc>
                <a:tc>
                  <a:txBody>
                    <a:bodyPr/>
                    <a:lstStyle/>
                    <a:p>
                      <a:r>
                        <a:rPr lang="en-AU" sz="1200" dirty="0">
                          <a:latin typeface="Calibri" panose="020F0502020204030204" pitchFamily="34" charset="0"/>
                        </a:rPr>
                        <a:t>24</a:t>
                      </a:r>
                    </a:p>
                  </a:txBody>
                  <a:tcPr anchor="ctr"/>
                </a:tc>
                <a:tc>
                  <a:txBody>
                    <a:bodyPr/>
                    <a:lstStyle/>
                    <a:p>
                      <a:pPr marL="0" marR="0" lvl="0" indent="0" algn="l" defTabSz="914400" rtl="0" eaLnBrk="1" fontAlgn="auto" latinLnBrk="0" hangingPunct="1">
                        <a:lnSpc>
                          <a:spcPct val="100000"/>
                        </a:lnSpc>
                        <a:spcBef>
                          <a:spcPts val="100"/>
                        </a:spcBef>
                        <a:spcAft>
                          <a:spcPts val="100"/>
                        </a:spcAft>
                        <a:buClrTx/>
                        <a:buSzTx/>
                        <a:buFont typeface="+mj-lt"/>
                        <a:buNone/>
                        <a:tabLst/>
                        <a:defRPr/>
                      </a:pPr>
                      <a:r>
                        <a:rPr lang="en-AU" sz="1200" kern="1200" dirty="0">
                          <a:solidFill>
                            <a:schemeClr val="dk1"/>
                          </a:solidFill>
                          <a:effectLst/>
                          <a:latin typeface="Calibri" panose="020F0502020204030204" pitchFamily="34" charset="0"/>
                          <a:ea typeface="Times New Roman"/>
                          <a:cs typeface="Calibri"/>
                        </a:rPr>
                        <a:t>Report submitted 10 November</a:t>
                      </a:r>
                      <a:r>
                        <a:rPr lang="en-AU" sz="1200" kern="1200" baseline="0" dirty="0">
                          <a:solidFill>
                            <a:schemeClr val="dk1"/>
                          </a:solidFill>
                          <a:effectLst/>
                          <a:latin typeface="Calibri" panose="020F0502020204030204" pitchFamily="34" charset="0"/>
                          <a:ea typeface="Times New Roman"/>
                          <a:cs typeface="Calibri"/>
                        </a:rPr>
                        <a:t> 2017</a:t>
                      </a:r>
                      <a:endParaRPr lang="en-AU" sz="1200" kern="1200" dirty="0">
                        <a:solidFill>
                          <a:schemeClr val="dk1"/>
                        </a:solidFill>
                        <a:effectLst/>
                        <a:latin typeface="Calibri" panose="020F0502020204030204" pitchFamily="34" charset="0"/>
                        <a:ea typeface="Times New Roman"/>
                        <a:cs typeface="Calibri"/>
                      </a:endParaRPr>
                    </a:p>
                  </a:txBody>
                  <a:tcPr marL="68580" marR="68580" marT="0" marB="0" anchor="ctr"/>
                </a:tc>
                <a:extLst>
                  <a:ext uri="{0D108BD9-81ED-4DB2-BD59-A6C34878D82A}">
                    <a16:rowId xmlns:a16="http://schemas.microsoft.com/office/drawing/2014/main" val="10003"/>
                  </a:ext>
                </a:extLst>
              </a:tr>
              <a:tr h="432048">
                <a:tc>
                  <a:txBody>
                    <a:bodyPr/>
                    <a:lstStyle/>
                    <a:p>
                      <a:pPr marL="0" lvl="0" indent="0">
                        <a:spcBef>
                          <a:spcPts val="100"/>
                        </a:spcBef>
                        <a:spcAft>
                          <a:spcPts val="100"/>
                        </a:spcAft>
                        <a:buFont typeface="+mj-lt"/>
                        <a:buNone/>
                      </a:pPr>
                      <a:r>
                        <a:rPr lang="en-AU" sz="1200" dirty="0">
                          <a:effectLst/>
                          <a:latin typeface="Calibri" panose="020F0502020204030204" pitchFamily="34" charset="0"/>
                          <a:ea typeface="Times New Roman"/>
                          <a:cs typeface="Calibri"/>
                        </a:rPr>
                        <a:t>Walker Street, Northcote (Darebin)</a:t>
                      </a:r>
                    </a:p>
                  </a:txBody>
                  <a:tcPr marL="68580" marR="68580" marT="0" marB="0" anchor="ctr"/>
                </a:tc>
                <a:tc>
                  <a:txBody>
                    <a:bodyPr/>
                    <a:lstStyle/>
                    <a:p>
                      <a:r>
                        <a:rPr lang="en-AU" sz="1200" dirty="0">
                          <a:latin typeface="Calibri" panose="020F0502020204030204" pitchFamily="34" charset="0"/>
                        </a:rPr>
                        <a:t>840 owners / occupiers</a:t>
                      </a:r>
                    </a:p>
                    <a:p>
                      <a:r>
                        <a:rPr lang="en-AU" sz="1200" dirty="0">
                          <a:latin typeface="Calibri" panose="020F0502020204030204" pitchFamily="34" charset="0"/>
                        </a:rPr>
                        <a:t>9 community groups</a:t>
                      </a:r>
                    </a:p>
                  </a:txBody>
                  <a:tcPr anchor="ctr"/>
                </a:tc>
                <a:tc>
                  <a:txBody>
                    <a:bodyPr/>
                    <a:lstStyle/>
                    <a:p>
                      <a:r>
                        <a:rPr lang="en-AU" sz="1200" dirty="0">
                          <a:latin typeface="Calibri" panose="020F0502020204030204" pitchFamily="34" charset="0"/>
                        </a:rPr>
                        <a:t>46</a:t>
                      </a:r>
                    </a:p>
                  </a:txBody>
                  <a:tcPr anchor="ctr"/>
                </a:tc>
                <a:tc>
                  <a:txBody>
                    <a:bodyPr/>
                    <a:lstStyle/>
                    <a:p>
                      <a:pPr marL="0" marR="0" lvl="0" indent="0" algn="l" defTabSz="914400" rtl="0" eaLnBrk="1" fontAlgn="auto" latinLnBrk="0" hangingPunct="1">
                        <a:lnSpc>
                          <a:spcPct val="100000"/>
                        </a:lnSpc>
                        <a:spcBef>
                          <a:spcPts val="100"/>
                        </a:spcBef>
                        <a:spcAft>
                          <a:spcPts val="100"/>
                        </a:spcAft>
                        <a:buClrTx/>
                        <a:buSzTx/>
                        <a:buFont typeface="+mj-lt"/>
                        <a:buNone/>
                        <a:tabLst/>
                        <a:defRPr/>
                      </a:pPr>
                      <a:r>
                        <a:rPr lang="en-AU" sz="1200" kern="1200" dirty="0">
                          <a:solidFill>
                            <a:schemeClr val="dk1"/>
                          </a:solidFill>
                          <a:effectLst/>
                          <a:latin typeface="Calibri" panose="020F0502020204030204" pitchFamily="34" charset="0"/>
                          <a:ea typeface="Times New Roman"/>
                          <a:cs typeface="Calibri"/>
                        </a:rPr>
                        <a:t>Report submitted 10 November</a:t>
                      </a:r>
                      <a:r>
                        <a:rPr lang="en-AU" sz="1200" kern="1200" baseline="0" dirty="0">
                          <a:solidFill>
                            <a:schemeClr val="dk1"/>
                          </a:solidFill>
                          <a:effectLst/>
                          <a:latin typeface="Calibri" panose="020F0502020204030204" pitchFamily="34" charset="0"/>
                          <a:ea typeface="Times New Roman"/>
                          <a:cs typeface="Calibri"/>
                        </a:rPr>
                        <a:t> 2017</a:t>
                      </a:r>
                      <a:endParaRPr lang="en-AU" sz="1200" kern="1200" dirty="0">
                        <a:solidFill>
                          <a:schemeClr val="dk1"/>
                        </a:solidFill>
                        <a:effectLst/>
                        <a:latin typeface="Calibri" panose="020F0502020204030204" pitchFamily="34" charset="0"/>
                        <a:ea typeface="Times New Roman"/>
                        <a:cs typeface="Calibri"/>
                      </a:endParaRPr>
                    </a:p>
                  </a:txBody>
                  <a:tcPr marL="68580" marR="68580" marT="0" marB="0" anchor="ctr"/>
                </a:tc>
                <a:extLst>
                  <a:ext uri="{0D108BD9-81ED-4DB2-BD59-A6C34878D82A}">
                    <a16:rowId xmlns:a16="http://schemas.microsoft.com/office/drawing/2014/main" val="10004"/>
                  </a:ext>
                </a:extLst>
              </a:tr>
              <a:tr h="432048">
                <a:tc>
                  <a:txBody>
                    <a:bodyPr/>
                    <a:lstStyle/>
                    <a:p>
                      <a:pPr marL="0" lvl="0" indent="0">
                        <a:spcBef>
                          <a:spcPts val="100"/>
                        </a:spcBef>
                        <a:spcAft>
                          <a:spcPts val="100"/>
                        </a:spcAft>
                        <a:buFont typeface="+mj-lt"/>
                        <a:buNone/>
                      </a:pPr>
                      <a:r>
                        <a:rPr lang="en-AU" sz="1200" dirty="0">
                          <a:effectLst/>
                          <a:latin typeface="Calibri" panose="020F0502020204030204" pitchFamily="34" charset="0"/>
                          <a:ea typeface="Times New Roman"/>
                          <a:cs typeface="Calibri"/>
                        </a:rPr>
                        <a:t>Common Issue</a:t>
                      </a:r>
                      <a:r>
                        <a:rPr lang="en-AU" sz="1200" baseline="0" dirty="0">
                          <a:effectLst/>
                          <a:latin typeface="Calibri" panose="020F0502020204030204" pitchFamily="34" charset="0"/>
                          <a:ea typeface="Times New Roman"/>
                          <a:cs typeface="Calibri"/>
                        </a:rPr>
                        <a:t>s Report</a:t>
                      </a:r>
                      <a:endParaRPr lang="en-AU" sz="1200" dirty="0">
                        <a:effectLst/>
                        <a:latin typeface="Calibri" panose="020F0502020204030204" pitchFamily="34" charset="0"/>
                        <a:ea typeface="Times New Roman"/>
                        <a:cs typeface="Calibri"/>
                      </a:endParaRPr>
                    </a:p>
                  </a:txBody>
                  <a:tcPr marL="68580" marR="68580" marT="0" marB="0" anchor="ctr"/>
                </a:tc>
                <a:tc>
                  <a:txBody>
                    <a:bodyPr/>
                    <a:lstStyle/>
                    <a:p>
                      <a:r>
                        <a:rPr lang="en-AU" sz="1200" dirty="0">
                          <a:latin typeface="Calibri" panose="020F0502020204030204" pitchFamily="34" charset="0"/>
                        </a:rPr>
                        <a:t>-</a:t>
                      </a:r>
                    </a:p>
                  </a:txBody>
                  <a:tcPr anchor="ctr"/>
                </a:tc>
                <a:tc>
                  <a:txBody>
                    <a:bodyPr/>
                    <a:lstStyle/>
                    <a:p>
                      <a:r>
                        <a:rPr lang="en-AU" sz="1200" dirty="0">
                          <a:latin typeface="Calibri" panose="020F0502020204030204" pitchFamily="34" charset="0"/>
                        </a:rPr>
                        <a:t>-</a:t>
                      </a:r>
                    </a:p>
                  </a:txBody>
                  <a:tcPr anchor="ctr"/>
                </a:tc>
                <a:tc>
                  <a:txBody>
                    <a:bodyPr/>
                    <a:lstStyle/>
                    <a:p>
                      <a:pPr marL="0" marR="0" lvl="0" indent="0" algn="l" defTabSz="914400" rtl="0" eaLnBrk="1" fontAlgn="auto" latinLnBrk="0" hangingPunct="1">
                        <a:lnSpc>
                          <a:spcPct val="100000"/>
                        </a:lnSpc>
                        <a:spcBef>
                          <a:spcPts val="100"/>
                        </a:spcBef>
                        <a:spcAft>
                          <a:spcPts val="100"/>
                        </a:spcAft>
                        <a:buClrTx/>
                        <a:buSzTx/>
                        <a:buFont typeface="+mj-lt"/>
                        <a:buNone/>
                        <a:tabLst/>
                        <a:defRPr/>
                      </a:pPr>
                      <a:r>
                        <a:rPr lang="en-AU" sz="1200" kern="1200" dirty="0">
                          <a:solidFill>
                            <a:schemeClr val="dk1"/>
                          </a:solidFill>
                          <a:effectLst/>
                          <a:latin typeface="Calibri" panose="020F0502020204030204" pitchFamily="34" charset="0"/>
                          <a:ea typeface="Times New Roman"/>
                          <a:cs typeface="Calibri"/>
                        </a:rPr>
                        <a:t>Report submitted 10</a:t>
                      </a:r>
                      <a:r>
                        <a:rPr lang="en-AU" sz="1200" kern="1200" baseline="0" dirty="0">
                          <a:solidFill>
                            <a:schemeClr val="dk1"/>
                          </a:solidFill>
                          <a:effectLst/>
                          <a:latin typeface="Calibri" panose="020F0502020204030204" pitchFamily="34" charset="0"/>
                          <a:ea typeface="Times New Roman"/>
                          <a:cs typeface="Calibri"/>
                        </a:rPr>
                        <a:t> November 2017</a:t>
                      </a:r>
                      <a:endParaRPr lang="en-AU" sz="1200" kern="1200" dirty="0">
                        <a:solidFill>
                          <a:schemeClr val="dk1"/>
                        </a:solidFill>
                        <a:effectLst/>
                        <a:latin typeface="Calibri" panose="020F0502020204030204" pitchFamily="34" charset="0"/>
                        <a:ea typeface="Times New Roman"/>
                        <a:cs typeface="Calibri"/>
                      </a:endParaRPr>
                    </a:p>
                  </a:txBody>
                  <a:tcPr marL="68580" marR="68580" marT="0" marB="0" anchor="ctr"/>
                </a:tc>
                <a:extLst>
                  <a:ext uri="{0D108BD9-81ED-4DB2-BD59-A6C34878D82A}">
                    <a16:rowId xmlns:a16="http://schemas.microsoft.com/office/drawing/2014/main" val="10010"/>
                  </a:ext>
                </a:extLst>
              </a:tr>
              <a:tr h="478904">
                <a:tc>
                  <a:txBody>
                    <a:bodyPr/>
                    <a:lstStyle/>
                    <a:p>
                      <a:pPr marL="0" marR="0" lvl="0" indent="0" algn="l" defTabSz="914400" rtl="0" eaLnBrk="1" fontAlgn="auto" latinLnBrk="0" hangingPunct="1">
                        <a:lnSpc>
                          <a:spcPct val="100000"/>
                        </a:lnSpc>
                        <a:spcBef>
                          <a:spcPts val="100"/>
                        </a:spcBef>
                        <a:spcAft>
                          <a:spcPts val="100"/>
                        </a:spcAft>
                        <a:buClrTx/>
                        <a:buSzTx/>
                        <a:buFont typeface="+mj-lt"/>
                        <a:buNone/>
                        <a:tabLst/>
                        <a:defRPr/>
                      </a:pPr>
                      <a:r>
                        <a:rPr lang="en-AU" sz="1200" dirty="0">
                          <a:effectLst/>
                          <a:latin typeface="Calibri" panose="020F0502020204030204" pitchFamily="34" charset="0"/>
                          <a:ea typeface="Times New Roman"/>
                          <a:cs typeface="Calibri"/>
                        </a:rPr>
                        <a:t>New Street, Brighton (Bayside)</a:t>
                      </a:r>
                    </a:p>
                  </a:txBody>
                  <a:tcPr marL="68580" marR="68580" marT="0" marB="0" anchor="ctr"/>
                </a:tc>
                <a:tc>
                  <a:txBody>
                    <a:bodyPr/>
                    <a:lstStyle/>
                    <a:p>
                      <a:r>
                        <a:rPr lang="en-AU" sz="1200" dirty="0">
                          <a:latin typeface="Calibri" panose="020F0502020204030204" pitchFamily="34" charset="0"/>
                        </a:rPr>
                        <a:t>852 owners/occupiers</a:t>
                      </a:r>
                    </a:p>
                    <a:p>
                      <a:r>
                        <a:rPr lang="en-AU" sz="1200" dirty="0">
                          <a:latin typeface="Calibri" panose="020F0502020204030204" pitchFamily="34" charset="0"/>
                        </a:rPr>
                        <a:t>4 community groups</a:t>
                      </a:r>
                    </a:p>
                  </a:txBody>
                  <a:tcPr anchor="ctr"/>
                </a:tc>
                <a:tc>
                  <a:txBody>
                    <a:bodyPr/>
                    <a:lstStyle/>
                    <a:p>
                      <a:r>
                        <a:rPr lang="en-AU" sz="1200" dirty="0">
                          <a:latin typeface="Calibri" panose="020F0502020204030204" pitchFamily="34" charset="0"/>
                        </a:rPr>
                        <a:t>127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dk1"/>
                          </a:solidFill>
                          <a:effectLst/>
                          <a:latin typeface="Calibri" panose="020F0502020204030204" pitchFamily="34" charset="0"/>
                          <a:ea typeface="Times New Roman"/>
                          <a:cs typeface="Calibri"/>
                        </a:rPr>
                        <a:t>Report submitted 18 December 2017</a:t>
                      </a:r>
                    </a:p>
                  </a:txBody>
                  <a:tcPr marL="68580" marR="68580" marT="0" marB="0" anchor="ctr"/>
                </a:tc>
                <a:extLst>
                  <a:ext uri="{0D108BD9-81ED-4DB2-BD59-A6C34878D82A}">
                    <a16:rowId xmlns:a16="http://schemas.microsoft.com/office/drawing/2014/main" val="10005"/>
                  </a:ext>
                </a:extLst>
              </a:tr>
              <a:tr h="504056">
                <a:tc>
                  <a:txBody>
                    <a:bodyPr/>
                    <a:lstStyle/>
                    <a:p>
                      <a:pPr marL="0" lvl="0" indent="0">
                        <a:spcBef>
                          <a:spcPts val="100"/>
                        </a:spcBef>
                        <a:spcAft>
                          <a:spcPts val="100"/>
                        </a:spcAft>
                        <a:buFont typeface="+mj-lt"/>
                        <a:buNone/>
                      </a:pPr>
                      <a:r>
                        <a:rPr lang="en-AU" sz="1200" dirty="0">
                          <a:effectLst/>
                          <a:latin typeface="Calibri" panose="020F0502020204030204" pitchFamily="34" charset="0"/>
                          <a:ea typeface="Times New Roman"/>
                          <a:cs typeface="Calibri"/>
                        </a:rPr>
                        <a:t>Abbotsford Street, North Melbourne (Melbourne)</a:t>
                      </a:r>
                    </a:p>
                  </a:txBody>
                  <a:tcPr marL="68580" marR="68580" marT="0" marB="0" anchor="ctr"/>
                </a:tc>
                <a:tc>
                  <a:txBody>
                    <a:bodyPr/>
                    <a:lstStyle/>
                    <a:p>
                      <a:r>
                        <a:rPr lang="en-AU" sz="1200" dirty="0">
                          <a:latin typeface="Calibri" panose="020F0502020204030204" pitchFamily="34" charset="0"/>
                        </a:rPr>
                        <a:t>5,706 owners/occupiers</a:t>
                      </a:r>
                    </a:p>
                    <a:p>
                      <a:r>
                        <a:rPr lang="en-AU" sz="1200" dirty="0">
                          <a:latin typeface="Calibri" panose="020F0502020204030204" pitchFamily="34" charset="0"/>
                        </a:rPr>
                        <a:t>3 community groups</a:t>
                      </a:r>
                    </a:p>
                  </a:txBody>
                  <a:tcPr anchor="ctr"/>
                </a:tc>
                <a:tc>
                  <a:txBody>
                    <a:bodyPr/>
                    <a:lstStyle/>
                    <a:p>
                      <a:r>
                        <a:rPr lang="en-AU" sz="1200" dirty="0">
                          <a:latin typeface="Calibri" panose="020F0502020204030204" pitchFamily="34" charset="0"/>
                        </a:rPr>
                        <a:t>81</a:t>
                      </a:r>
                    </a:p>
                  </a:txBody>
                  <a:tcPr anchor="ctr"/>
                </a:tc>
                <a:tc>
                  <a:txBody>
                    <a:bodyPr/>
                    <a:lstStyle/>
                    <a:p>
                      <a:pPr marL="0" marR="0" lvl="0" indent="0" algn="l" defTabSz="914400" rtl="0" eaLnBrk="1" fontAlgn="auto" latinLnBrk="0" hangingPunct="1">
                        <a:lnSpc>
                          <a:spcPct val="100000"/>
                        </a:lnSpc>
                        <a:spcBef>
                          <a:spcPts val="100"/>
                        </a:spcBef>
                        <a:spcAft>
                          <a:spcPts val="100"/>
                        </a:spcAft>
                        <a:buClrTx/>
                        <a:buSzTx/>
                        <a:buFont typeface="+mj-lt"/>
                        <a:buNone/>
                        <a:tabLst/>
                        <a:defRPr/>
                      </a:pPr>
                      <a:r>
                        <a:rPr lang="en-AU" sz="1200" kern="1200" dirty="0">
                          <a:solidFill>
                            <a:schemeClr val="dk1"/>
                          </a:solidFill>
                          <a:effectLst/>
                          <a:latin typeface="Calibri" panose="020F0502020204030204" pitchFamily="34" charset="0"/>
                          <a:ea typeface="Times New Roman"/>
                          <a:cs typeface="Calibri"/>
                        </a:rPr>
                        <a:t>Report submitted 13 December 2017</a:t>
                      </a:r>
                    </a:p>
                  </a:txBody>
                  <a:tcPr marL="68580" marR="68580" marT="0" marB="0" anchor="ctr"/>
                </a:tc>
                <a:extLst>
                  <a:ext uri="{0D108BD9-81ED-4DB2-BD59-A6C34878D82A}">
                    <a16:rowId xmlns:a16="http://schemas.microsoft.com/office/drawing/2014/main" val="10006"/>
                  </a:ext>
                </a:extLst>
              </a:tr>
              <a:tr h="571644">
                <a:tc>
                  <a:txBody>
                    <a:bodyPr/>
                    <a:lstStyle/>
                    <a:p>
                      <a:pPr marL="0" marR="0" lvl="0" indent="0" algn="l" defTabSz="914400" rtl="0" eaLnBrk="1" fontAlgn="auto" latinLnBrk="0" hangingPunct="1">
                        <a:lnSpc>
                          <a:spcPct val="100000"/>
                        </a:lnSpc>
                        <a:spcBef>
                          <a:spcPts val="100"/>
                        </a:spcBef>
                        <a:spcAft>
                          <a:spcPts val="100"/>
                        </a:spcAft>
                        <a:buClrTx/>
                        <a:buSzTx/>
                        <a:buFont typeface="+mj-lt"/>
                        <a:buNone/>
                        <a:tabLst/>
                        <a:defRPr/>
                      </a:pPr>
                      <a:r>
                        <a:rPr lang="en-AU" sz="1200" dirty="0">
                          <a:effectLst/>
                          <a:latin typeface="Calibri" panose="020F0502020204030204" pitchFamily="34" charset="0"/>
                          <a:ea typeface="Times New Roman"/>
                          <a:cs typeface="Calibri"/>
                        </a:rPr>
                        <a:t>Ascot Vale Estate, Ascot Vale (Moonee Valley)</a:t>
                      </a:r>
                    </a:p>
                  </a:txBody>
                  <a:tcPr marL="68580" marR="68580" marT="0" marB="0" anchor="ctr"/>
                </a:tc>
                <a:tc>
                  <a:txBody>
                    <a:bodyPr/>
                    <a:lstStyle/>
                    <a:p>
                      <a:r>
                        <a:rPr lang="en-AU" sz="1200" dirty="0">
                          <a:latin typeface="Calibri" panose="020F0502020204030204" pitchFamily="34" charset="0"/>
                        </a:rPr>
                        <a:t>-</a:t>
                      </a:r>
                    </a:p>
                  </a:txBody>
                  <a:tcPr anchor="ctr"/>
                </a:tc>
                <a:tc>
                  <a:txBody>
                    <a:bodyPr/>
                    <a:lstStyle/>
                    <a:p>
                      <a:r>
                        <a:rPr lang="en-AU" sz="1200" dirty="0">
                          <a:latin typeface="Calibri" panose="020F0502020204030204" pitchFamily="34" charset="0"/>
                        </a:rPr>
                        <a:t>-</a:t>
                      </a:r>
                    </a:p>
                  </a:txBody>
                  <a:tcPr anchor="ctr"/>
                </a:tc>
                <a:tc>
                  <a:txBody>
                    <a:bodyPr/>
                    <a:lstStyle/>
                    <a:p>
                      <a:pPr marL="0" marR="0" lvl="0" indent="0" algn="l" defTabSz="914400" rtl="0" eaLnBrk="1" fontAlgn="auto" latinLnBrk="0" hangingPunct="1">
                        <a:lnSpc>
                          <a:spcPct val="100000"/>
                        </a:lnSpc>
                        <a:spcBef>
                          <a:spcPts val="100"/>
                        </a:spcBef>
                        <a:spcAft>
                          <a:spcPts val="100"/>
                        </a:spcAft>
                        <a:buClrTx/>
                        <a:buSzTx/>
                        <a:buFont typeface="+mj-lt"/>
                        <a:buNone/>
                        <a:tabLst/>
                        <a:defRPr/>
                      </a:pPr>
                      <a:r>
                        <a:rPr lang="en-AU" sz="1200" i="1" kern="1200" dirty="0">
                          <a:solidFill>
                            <a:schemeClr val="dk1"/>
                          </a:solidFill>
                          <a:effectLst/>
                          <a:latin typeface="Calibri" panose="020F0502020204030204" pitchFamily="34" charset="0"/>
                          <a:ea typeface="Times New Roman"/>
                          <a:cs typeface="Calibri"/>
                        </a:rPr>
                        <a:t>Deferred – Pending further direction from the Minister</a:t>
                      </a:r>
                      <a:r>
                        <a:rPr lang="en-AU" sz="1200" i="1" kern="1200" baseline="0" dirty="0">
                          <a:solidFill>
                            <a:schemeClr val="dk1"/>
                          </a:solidFill>
                          <a:effectLst/>
                          <a:latin typeface="Calibri" panose="020F0502020204030204" pitchFamily="34" charset="0"/>
                          <a:ea typeface="Times New Roman"/>
                          <a:cs typeface="Calibri"/>
                        </a:rPr>
                        <a:t> for Planning</a:t>
                      </a:r>
                      <a:endParaRPr lang="en-AU" sz="1200" i="1" kern="1200" dirty="0">
                        <a:solidFill>
                          <a:schemeClr val="dk1"/>
                        </a:solidFill>
                        <a:effectLst/>
                        <a:latin typeface="Calibri" panose="020F0502020204030204" pitchFamily="34" charset="0"/>
                        <a:ea typeface="Times New Roman"/>
                        <a:cs typeface="Calibri"/>
                      </a:endParaRPr>
                    </a:p>
                  </a:txBody>
                  <a:tcPr marL="68580" marR="68580" marT="0" marB="0" anchor="ctr"/>
                </a:tc>
                <a:extLst>
                  <a:ext uri="{0D108BD9-81ED-4DB2-BD59-A6C34878D82A}">
                    <a16:rowId xmlns:a16="http://schemas.microsoft.com/office/drawing/2014/main" val="10007"/>
                  </a:ext>
                </a:extLst>
              </a:tr>
              <a:tr h="576064">
                <a:tc>
                  <a:txBody>
                    <a:bodyPr/>
                    <a:lstStyle/>
                    <a:p>
                      <a:pPr marL="0" lvl="0" indent="0">
                        <a:spcBef>
                          <a:spcPts val="100"/>
                        </a:spcBef>
                        <a:spcAft>
                          <a:spcPts val="100"/>
                        </a:spcAft>
                        <a:buFont typeface="+mj-lt"/>
                        <a:buNone/>
                      </a:pPr>
                      <a:r>
                        <a:rPr lang="en-AU" sz="1200" dirty="0">
                          <a:effectLst/>
                          <a:latin typeface="Calibri" panose="020F0502020204030204" pitchFamily="34" charset="0"/>
                          <a:ea typeface="Times New Roman"/>
                          <a:cs typeface="Calibri"/>
                        </a:rPr>
                        <a:t>8. </a:t>
                      </a:r>
                      <a:r>
                        <a:rPr lang="en-AU" sz="1200" dirty="0" err="1">
                          <a:effectLst/>
                          <a:latin typeface="Calibri" panose="020F0502020204030204" pitchFamily="34" charset="0"/>
                          <a:ea typeface="Times New Roman"/>
                          <a:cs typeface="Calibri"/>
                        </a:rPr>
                        <a:t>Noone</a:t>
                      </a:r>
                      <a:r>
                        <a:rPr lang="en-AU" sz="1200" dirty="0">
                          <a:effectLst/>
                          <a:latin typeface="Calibri" panose="020F0502020204030204" pitchFamily="34" charset="0"/>
                          <a:ea typeface="Times New Roman"/>
                          <a:cs typeface="Calibri"/>
                        </a:rPr>
                        <a:t> Street, Clifton Hill (Yarra)</a:t>
                      </a:r>
                    </a:p>
                  </a:txBody>
                  <a:tcPr marL="68580" marR="68580" marT="0" marB="0" anchor="ctr"/>
                </a:tc>
                <a:tc>
                  <a:txBody>
                    <a:bodyPr/>
                    <a:lstStyle/>
                    <a:p>
                      <a:r>
                        <a:rPr lang="en-AU" sz="1200" dirty="0">
                          <a:latin typeface="Calibri" panose="020F0502020204030204" pitchFamily="34" charset="0"/>
                        </a:rPr>
                        <a:t>-</a:t>
                      </a:r>
                    </a:p>
                  </a:txBody>
                  <a:tcPr anchor="ctr"/>
                </a:tc>
                <a:tc>
                  <a:txBody>
                    <a:bodyPr/>
                    <a:lstStyle/>
                    <a:p>
                      <a:r>
                        <a:rPr lang="en-AU" sz="1200" dirty="0">
                          <a:latin typeface="Calibri" panose="020F0502020204030204" pitchFamily="34" charset="0"/>
                        </a:rPr>
                        <a:t>-</a:t>
                      </a:r>
                    </a:p>
                  </a:txBody>
                  <a:tcPr anchor="ctr"/>
                </a:tc>
                <a:tc>
                  <a:txBody>
                    <a:bodyPr/>
                    <a:lstStyle/>
                    <a:p>
                      <a:pPr marL="0" marR="0" lvl="0" indent="0" algn="l" defTabSz="914400" rtl="0" eaLnBrk="1" fontAlgn="auto" latinLnBrk="0" hangingPunct="1">
                        <a:lnSpc>
                          <a:spcPct val="100000"/>
                        </a:lnSpc>
                        <a:spcBef>
                          <a:spcPts val="100"/>
                        </a:spcBef>
                        <a:spcAft>
                          <a:spcPts val="100"/>
                        </a:spcAft>
                        <a:buClrTx/>
                        <a:buSzTx/>
                        <a:buFont typeface="+mj-lt"/>
                        <a:buNone/>
                        <a:tabLst/>
                        <a:defRPr/>
                      </a:pPr>
                      <a:r>
                        <a:rPr lang="en-AU" sz="1200" i="1" kern="1200" dirty="0">
                          <a:solidFill>
                            <a:schemeClr val="dk1"/>
                          </a:solidFill>
                          <a:effectLst/>
                          <a:latin typeface="Calibri" panose="020F0502020204030204" pitchFamily="34" charset="0"/>
                          <a:ea typeface="Times New Roman"/>
                          <a:cs typeface="Calibri"/>
                        </a:rPr>
                        <a:t>Deferred – Pending further direction from the Minister</a:t>
                      </a:r>
                      <a:r>
                        <a:rPr lang="en-AU" sz="1200" i="1" kern="1200" baseline="0" dirty="0">
                          <a:solidFill>
                            <a:schemeClr val="dk1"/>
                          </a:solidFill>
                          <a:effectLst/>
                          <a:latin typeface="Calibri" panose="020F0502020204030204" pitchFamily="34" charset="0"/>
                          <a:ea typeface="Times New Roman"/>
                          <a:cs typeface="Calibri"/>
                        </a:rPr>
                        <a:t> for Planning</a:t>
                      </a:r>
                      <a:endParaRPr lang="en-AU" sz="1200" i="1" kern="1200" dirty="0">
                        <a:solidFill>
                          <a:schemeClr val="dk1"/>
                        </a:solidFill>
                        <a:effectLst/>
                        <a:latin typeface="Calibri" panose="020F0502020204030204" pitchFamily="34" charset="0"/>
                        <a:ea typeface="Times New Roman"/>
                        <a:cs typeface="Calibri"/>
                      </a:endParaRPr>
                    </a:p>
                  </a:txBody>
                  <a:tcPr anchor="ctr"/>
                </a:tc>
                <a:extLst>
                  <a:ext uri="{0D108BD9-81ED-4DB2-BD59-A6C34878D82A}">
                    <a16:rowId xmlns:a16="http://schemas.microsoft.com/office/drawing/2014/main" val="10008"/>
                  </a:ext>
                </a:extLst>
              </a:tr>
              <a:tr h="143936">
                <a:tc>
                  <a:txBody>
                    <a:bodyPr/>
                    <a:lstStyle/>
                    <a:p>
                      <a:pPr marL="0" lvl="0" indent="0">
                        <a:spcBef>
                          <a:spcPts val="100"/>
                        </a:spcBef>
                        <a:spcAft>
                          <a:spcPts val="100"/>
                        </a:spcAft>
                        <a:buFont typeface="+mj-lt"/>
                        <a:buNone/>
                      </a:pPr>
                      <a:r>
                        <a:rPr lang="en-AU" sz="1200" dirty="0">
                          <a:effectLst/>
                          <a:latin typeface="Calibri" panose="020F0502020204030204" pitchFamily="34" charset="0"/>
                          <a:ea typeface="Times New Roman"/>
                          <a:cs typeface="Calibri"/>
                        </a:rPr>
                        <a:t>9. Bills Street, Hawthorn (Boroondara)</a:t>
                      </a:r>
                    </a:p>
                  </a:txBody>
                  <a:tcPr marL="68580" marR="68580" marT="0" marB="0" anchor="ctr"/>
                </a:tc>
                <a:tc>
                  <a:txBody>
                    <a:bodyPr/>
                    <a:lstStyle/>
                    <a:p>
                      <a:r>
                        <a:rPr lang="en-AU" sz="1200" dirty="0">
                          <a:latin typeface="Calibri" panose="020F0502020204030204" pitchFamily="34" charset="0"/>
                        </a:rPr>
                        <a:t>-</a:t>
                      </a:r>
                    </a:p>
                  </a:txBody>
                  <a:tcPr anchor="ctr"/>
                </a:tc>
                <a:tc>
                  <a:txBody>
                    <a:bodyPr/>
                    <a:lstStyle/>
                    <a:p>
                      <a:r>
                        <a:rPr lang="en-AU" sz="1200" dirty="0">
                          <a:latin typeface="Calibri" panose="020F0502020204030204" pitchFamily="34" charset="0"/>
                        </a:rPr>
                        <a:t>-</a:t>
                      </a:r>
                    </a:p>
                  </a:txBody>
                  <a:tcPr anchor="ctr"/>
                </a:tc>
                <a:tc>
                  <a:txBody>
                    <a:bodyPr/>
                    <a:lstStyle/>
                    <a:p>
                      <a:pPr marL="0" marR="0" lvl="0" indent="0" algn="l" defTabSz="914400" rtl="0" eaLnBrk="1" fontAlgn="auto" latinLnBrk="0" hangingPunct="1">
                        <a:lnSpc>
                          <a:spcPct val="100000"/>
                        </a:lnSpc>
                        <a:spcBef>
                          <a:spcPts val="100"/>
                        </a:spcBef>
                        <a:spcAft>
                          <a:spcPts val="100"/>
                        </a:spcAft>
                        <a:buClrTx/>
                        <a:buSzTx/>
                        <a:buFont typeface="+mj-lt"/>
                        <a:buNone/>
                        <a:tabLst/>
                        <a:defRPr/>
                      </a:pPr>
                      <a:r>
                        <a:rPr lang="en-AU" sz="1200" i="1" kern="1200" dirty="0">
                          <a:solidFill>
                            <a:schemeClr val="dk1"/>
                          </a:solidFill>
                          <a:effectLst/>
                          <a:latin typeface="Calibri" panose="020F0502020204030204" pitchFamily="34" charset="0"/>
                          <a:ea typeface="Times New Roman"/>
                          <a:cs typeface="Calibri"/>
                        </a:rPr>
                        <a:t>Deferred – Pending further direction from the Minister</a:t>
                      </a:r>
                      <a:r>
                        <a:rPr lang="en-AU" sz="1200" i="1" kern="1200" baseline="0" dirty="0">
                          <a:solidFill>
                            <a:schemeClr val="dk1"/>
                          </a:solidFill>
                          <a:effectLst/>
                          <a:latin typeface="Calibri" panose="020F0502020204030204" pitchFamily="34" charset="0"/>
                          <a:ea typeface="Times New Roman"/>
                          <a:cs typeface="Calibri"/>
                        </a:rPr>
                        <a:t> for Planning</a:t>
                      </a:r>
                      <a:endParaRPr lang="en-AU" sz="1200" i="1" kern="1200" dirty="0">
                        <a:solidFill>
                          <a:schemeClr val="dk1"/>
                        </a:solidFill>
                        <a:effectLst/>
                        <a:latin typeface="Calibri" panose="020F0502020204030204" pitchFamily="34" charset="0"/>
                        <a:ea typeface="Times New Roman"/>
                        <a:cs typeface="Calibri"/>
                      </a:endParaRPr>
                    </a:p>
                  </a:txBody>
                  <a:tcPr anchor="ctr"/>
                </a:tc>
                <a:extLst>
                  <a:ext uri="{0D108BD9-81ED-4DB2-BD59-A6C34878D82A}">
                    <a16:rowId xmlns:a16="http://schemas.microsoft.com/office/drawing/2014/main" val="10009"/>
                  </a:ext>
                </a:extLst>
              </a:tr>
            </a:tbl>
          </a:graphicData>
        </a:graphic>
      </p:graphicFrame>
      <p:sp>
        <p:nvSpPr>
          <p:cNvPr id="3" name="Title 2"/>
          <p:cNvSpPr>
            <a:spLocks noGrp="1"/>
          </p:cNvSpPr>
          <p:nvPr>
            <p:ph type="title"/>
          </p:nvPr>
        </p:nvSpPr>
        <p:spPr/>
        <p:txBody>
          <a:bodyPr/>
          <a:lstStyle/>
          <a:p>
            <a:r>
              <a:rPr lang="en-AU" dirty="0"/>
              <a:t>Status of referred sites</a:t>
            </a:r>
          </a:p>
        </p:txBody>
      </p:sp>
    </p:spTree>
    <p:extLst>
      <p:ext uri="{BB962C8B-B14F-4D97-AF65-F5344CB8AC3E}">
        <p14:creationId xmlns:p14="http://schemas.microsoft.com/office/powerpoint/2010/main" val="233066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124745"/>
            <a:ext cx="7920880" cy="4680520"/>
          </a:xfrm>
        </p:spPr>
        <p:txBody>
          <a:bodyPr/>
          <a:lstStyle/>
          <a:p>
            <a:endParaRPr lang="en-AU" dirty="0">
              <a:latin typeface="Calibri" panose="020F0502020204030204" pitchFamily="34" charset="0"/>
            </a:endParaRPr>
          </a:p>
          <a:p>
            <a:r>
              <a:rPr lang="en-AU" sz="2000" dirty="0">
                <a:latin typeface="Calibri" panose="020F0502020204030204" pitchFamily="34" charset="0"/>
              </a:rPr>
              <a:t>Advisory Committees are appointed by the Minister for Planning to provide an independent expert assessment of a particular planning issue </a:t>
            </a:r>
          </a:p>
          <a:p>
            <a:endParaRPr lang="en-AU" sz="2000" dirty="0">
              <a:latin typeface="Calibri" panose="020F0502020204030204" pitchFamily="34" charset="0"/>
            </a:endParaRPr>
          </a:p>
          <a:p>
            <a:r>
              <a:rPr lang="en-US" sz="2000" dirty="0">
                <a:latin typeface="Calibri" panose="020F0502020204030204" pitchFamily="34" charset="0"/>
              </a:rPr>
              <a:t>Public hearings provide submitters with an opportunity to be heard and for issues to be ventilated in an open and transparent process</a:t>
            </a:r>
          </a:p>
          <a:p>
            <a:pPr marL="0" indent="0">
              <a:buNone/>
            </a:pPr>
            <a:endParaRPr lang="en-US" sz="2000" dirty="0">
              <a:latin typeface="Calibri" panose="020F0502020204030204" pitchFamily="34" charset="0"/>
            </a:endParaRPr>
          </a:p>
          <a:p>
            <a:r>
              <a:rPr lang="en-AU" sz="2000" dirty="0">
                <a:latin typeface="Calibri" panose="020F0502020204030204" pitchFamily="34" charset="0"/>
              </a:rPr>
              <a:t>The Advisory Committee process is iterative</a:t>
            </a:r>
          </a:p>
          <a:p>
            <a:pPr marL="0" indent="0">
              <a:buNone/>
            </a:pPr>
            <a:endParaRPr lang="en-AU" sz="2000" dirty="0">
              <a:latin typeface="Calibri" panose="020F0502020204030204" pitchFamily="34" charset="0"/>
            </a:endParaRPr>
          </a:p>
          <a:p>
            <a:r>
              <a:rPr lang="en-AU" sz="2000" dirty="0">
                <a:latin typeface="Calibri" panose="020F0502020204030204" pitchFamily="34" charset="0"/>
              </a:rPr>
              <a:t>The Committee’s recommendations are advisory; with the final decision on the proposed planning scheme changes made the Minister for Planning.</a:t>
            </a:r>
          </a:p>
          <a:p>
            <a:pPr marL="0" indent="0">
              <a:buNone/>
            </a:pPr>
            <a:endParaRPr lang="en-AU" dirty="0"/>
          </a:p>
        </p:txBody>
      </p:sp>
      <p:sp>
        <p:nvSpPr>
          <p:cNvPr id="3" name="Title 2"/>
          <p:cNvSpPr>
            <a:spLocks noGrp="1"/>
          </p:cNvSpPr>
          <p:nvPr>
            <p:ph type="title"/>
          </p:nvPr>
        </p:nvSpPr>
        <p:spPr/>
        <p:txBody>
          <a:bodyPr/>
          <a:lstStyle/>
          <a:p>
            <a:r>
              <a:rPr lang="en-AU" dirty="0"/>
              <a:t>Summary</a:t>
            </a:r>
          </a:p>
        </p:txBody>
      </p:sp>
    </p:spTree>
    <p:extLst>
      <p:ext uri="{BB962C8B-B14F-4D97-AF65-F5344CB8AC3E}">
        <p14:creationId xmlns:p14="http://schemas.microsoft.com/office/powerpoint/2010/main" val="324757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0"/>
            <a:ext cx="7499176" cy="710125"/>
          </a:xfrm>
        </p:spPr>
        <p:txBody>
          <a:bodyPr/>
          <a:lstStyle/>
          <a:p>
            <a:r>
              <a:rPr lang="en-AU" dirty="0"/>
              <a:t>About Advisory Committees</a:t>
            </a:r>
          </a:p>
        </p:txBody>
      </p:sp>
      <p:sp>
        <p:nvSpPr>
          <p:cNvPr id="5" name="Rectangle 4"/>
          <p:cNvSpPr/>
          <p:nvPr/>
        </p:nvSpPr>
        <p:spPr>
          <a:xfrm>
            <a:off x="1763688" y="1674961"/>
            <a:ext cx="6840760" cy="3616375"/>
          </a:xfrm>
          <a:prstGeom prst="rect">
            <a:avLst/>
          </a:prstGeom>
        </p:spPr>
        <p:txBody>
          <a:bodyPr wrap="square">
            <a:spAutoFit/>
          </a:bodyPr>
          <a:lstStyle/>
          <a:p>
            <a:pPr>
              <a:spcBef>
                <a:spcPts val="600"/>
              </a:spcBef>
              <a:spcAft>
                <a:spcPts val="600"/>
              </a:spcAft>
            </a:pPr>
            <a:r>
              <a:rPr lang="en-AU" sz="1900" dirty="0">
                <a:latin typeface="Calibri" panose="020F0502020204030204" pitchFamily="34" charset="0"/>
              </a:rPr>
              <a:t>Advisory Committee are established under the s151 and s152 of the </a:t>
            </a:r>
            <a:r>
              <a:rPr lang="en-AU" sz="1900" i="1" dirty="0">
                <a:latin typeface="Calibri" panose="020F0502020204030204" pitchFamily="34" charset="0"/>
              </a:rPr>
              <a:t>Planning and Environment Act 1987</a:t>
            </a:r>
            <a:r>
              <a:rPr lang="en-AU" sz="1900" dirty="0">
                <a:latin typeface="Calibri" panose="020F0502020204030204" pitchFamily="34" charset="0"/>
              </a:rPr>
              <a:t> (the Act) and are a means of facilitating public participation in the planning and environment decision making process.</a:t>
            </a:r>
          </a:p>
          <a:p>
            <a:pPr>
              <a:spcBef>
                <a:spcPts val="600"/>
              </a:spcBef>
              <a:spcAft>
                <a:spcPts val="600"/>
              </a:spcAft>
            </a:pPr>
            <a:br>
              <a:rPr lang="en-AU" sz="1900" dirty="0">
                <a:latin typeface="Calibri" panose="020F0502020204030204" pitchFamily="34" charset="0"/>
              </a:rPr>
            </a:br>
            <a:r>
              <a:rPr lang="en-AU" sz="1900" dirty="0">
                <a:latin typeface="Calibri" panose="020F0502020204030204" pitchFamily="34" charset="0"/>
              </a:rPr>
              <a:t>Like Planning Panels and EES Inquiries,  Advisory Committees provide a process to independently assess planning scheme changes or development proposals through consideration of submissions, conduct of public hearings and preparation of reports.</a:t>
            </a:r>
          </a:p>
          <a:p>
            <a:pPr>
              <a:spcBef>
                <a:spcPts val="600"/>
              </a:spcBef>
              <a:spcAft>
                <a:spcPts val="600"/>
              </a:spcAft>
            </a:pPr>
            <a:r>
              <a:rPr lang="en-AU" sz="1900" dirty="0">
                <a:latin typeface="Calibri" panose="020F0502020204030204" pitchFamily="34" charset="0"/>
              </a:rPr>
              <a:t>Advisory Committees are advisory and make recommendations; with the final decision made by the Minister for Planning.</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599" y="6162675"/>
            <a:ext cx="16383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496" y="1846565"/>
            <a:ext cx="1656184" cy="646331"/>
          </a:xfrm>
          <a:prstGeom prst="rect">
            <a:avLst/>
          </a:prstGeom>
          <a:noFill/>
        </p:spPr>
        <p:txBody>
          <a:bodyPr wrap="square" rtlCol="0">
            <a:spAutoFit/>
          </a:bodyPr>
          <a:lstStyle/>
          <a:p>
            <a:pPr algn="r"/>
            <a:r>
              <a:rPr lang="en-AU" b="1" dirty="0">
                <a:solidFill>
                  <a:srgbClr val="6A8090"/>
                </a:solidFill>
                <a:latin typeface="Calibri" panose="020F0502020204030204" pitchFamily="34" charset="0"/>
              </a:rPr>
              <a:t>Public participation</a:t>
            </a:r>
          </a:p>
        </p:txBody>
      </p:sp>
      <p:sp>
        <p:nvSpPr>
          <p:cNvPr id="8" name="TextBox 7"/>
          <p:cNvSpPr txBox="1"/>
          <p:nvPr/>
        </p:nvSpPr>
        <p:spPr>
          <a:xfrm>
            <a:off x="35496" y="3419708"/>
            <a:ext cx="1656184" cy="369332"/>
          </a:xfrm>
          <a:prstGeom prst="rect">
            <a:avLst/>
          </a:prstGeom>
          <a:noFill/>
        </p:spPr>
        <p:txBody>
          <a:bodyPr wrap="square" rtlCol="0">
            <a:spAutoFit/>
          </a:bodyPr>
          <a:lstStyle/>
          <a:p>
            <a:pPr algn="r"/>
            <a:r>
              <a:rPr lang="en-AU" b="1" dirty="0">
                <a:solidFill>
                  <a:srgbClr val="6A8090"/>
                </a:solidFill>
                <a:latin typeface="Calibri" panose="020F0502020204030204" pitchFamily="34" charset="0"/>
              </a:rPr>
              <a:t>Independent</a:t>
            </a:r>
          </a:p>
        </p:txBody>
      </p:sp>
      <p:sp>
        <p:nvSpPr>
          <p:cNvPr id="9" name="TextBox 8"/>
          <p:cNvSpPr txBox="1"/>
          <p:nvPr/>
        </p:nvSpPr>
        <p:spPr>
          <a:xfrm>
            <a:off x="35496" y="4725144"/>
            <a:ext cx="1656184" cy="646331"/>
          </a:xfrm>
          <a:prstGeom prst="rect">
            <a:avLst/>
          </a:prstGeom>
          <a:noFill/>
        </p:spPr>
        <p:txBody>
          <a:bodyPr wrap="square" rtlCol="0">
            <a:spAutoFit/>
          </a:bodyPr>
          <a:lstStyle/>
          <a:p>
            <a:pPr algn="r"/>
            <a:r>
              <a:rPr lang="en-AU" b="1" dirty="0">
                <a:solidFill>
                  <a:srgbClr val="6A8090"/>
                </a:solidFill>
                <a:latin typeface="Calibri" panose="020F0502020204030204" pitchFamily="34" charset="0"/>
              </a:rPr>
              <a:t>Advise and recommend</a:t>
            </a:r>
          </a:p>
        </p:txBody>
      </p:sp>
    </p:spTree>
    <p:extLst>
      <p:ext uri="{BB962C8B-B14F-4D97-AF65-F5344CB8AC3E}">
        <p14:creationId xmlns:p14="http://schemas.microsoft.com/office/powerpoint/2010/main" val="144750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124744"/>
            <a:ext cx="8147248" cy="5001419"/>
          </a:xfrm>
        </p:spPr>
        <p:txBody>
          <a:bodyPr>
            <a:noAutofit/>
          </a:bodyPr>
          <a:lstStyle/>
          <a:p>
            <a:pPr>
              <a:spcBef>
                <a:spcPts val="600"/>
              </a:spcBef>
            </a:pPr>
            <a:r>
              <a:rPr lang="en-AU" sz="1800" dirty="0">
                <a:solidFill>
                  <a:srgbClr val="000000"/>
                </a:solidFill>
                <a:latin typeface="Calibri" panose="020F0502020204030204" pitchFamily="34" charset="0"/>
              </a:rPr>
              <a:t>Advisory Committees are appointed by the Minister for Planning pursuant to s151 and s152 of the </a:t>
            </a:r>
            <a:r>
              <a:rPr lang="en-AU" sz="1800" i="1" dirty="0">
                <a:solidFill>
                  <a:srgbClr val="000000"/>
                </a:solidFill>
                <a:latin typeface="Calibri" panose="020F0502020204030204" pitchFamily="34" charset="0"/>
              </a:rPr>
              <a:t>Planning and Environment Act </a:t>
            </a:r>
            <a:r>
              <a:rPr lang="en-AU" sz="1800" dirty="0">
                <a:solidFill>
                  <a:srgbClr val="000000"/>
                </a:solidFill>
                <a:latin typeface="Calibri" panose="020F0502020204030204" pitchFamily="34" charset="0"/>
              </a:rPr>
              <a:t>1987</a:t>
            </a:r>
            <a:r>
              <a:rPr lang="en-AU" sz="1800" i="1" dirty="0">
                <a:solidFill>
                  <a:srgbClr val="000000"/>
                </a:solidFill>
                <a:latin typeface="Calibri" panose="020F0502020204030204" pitchFamily="34" charset="0"/>
              </a:rPr>
              <a:t> </a:t>
            </a:r>
            <a:r>
              <a:rPr lang="en-AU" sz="1800" dirty="0">
                <a:solidFill>
                  <a:srgbClr val="000000"/>
                </a:solidFill>
                <a:latin typeface="Calibri" panose="020F0502020204030204" pitchFamily="34" charset="0"/>
              </a:rPr>
              <a:t>to advise on any matter the Minister for Planning refers to it.</a:t>
            </a:r>
          </a:p>
          <a:p>
            <a:pPr marL="0" indent="0">
              <a:spcBef>
                <a:spcPts val="600"/>
              </a:spcBef>
              <a:buNone/>
            </a:pPr>
            <a:endParaRPr lang="en-AU" sz="1800" dirty="0">
              <a:solidFill>
                <a:srgbClr val="000000"/>
              </a:solidFill>
              <a:latin typeface="Calibri" panose="020F0502020204030204" pitchFamily="34" charset="0"/>
            </a:endParaRPr>
          </a:p>
          <a:p>
            <a:pPr>
              <a:spcBef>
                <a:spcPts val="600"/>
              </a:spcBef>
            </a:pPr>
            <a:r>
              <a:rPr lang="en-AU" sz="1800" dirty="0">
                <a:solidFill>
                  <a:srgbClr val="000000"/>
                </a:solidFill>
                <a:latin typeface="Calibri" panose="020F0502020204030204" pitchFamily="34" charset="0"/>
              </a:rPr>
              <a:t>Generally established to consider one of the following types of matters:</a:t>
            </a:r>
          </a:p>
          <a:p>
            <a:pPr lvl="1">
              <a:spcBef>
                <a:spcPts val="600"/>
              </a:spcBef>
            </a:pPr>
            <a:r>
              <a:rPr lang="en-AU" sz="1800" dirty="0">
                <a:solidFill>
                  <a:srgbClr val="000000"/>
                </a:solidFill>
                <a:latin typeface="Calibri" panose="020F0502020204030204" pitchFamily="34" charset="0"/>
              </a:rPr>
              <a:t>proposals for a specific site (</a:t>
            </a:r>
            <a:r>
              <a:rPr lang="en-AU" sz="1800" dirty="0" err="1">
                <a:solidFill>
                  <a:srgbClr val="000000"/>
                </a:solidFill>
                <a:latin typeface="Calibri" panose="020F0502020204030204" pitchFamily="34" charset="0"/>
              </a:rPr>
              <a:t>eg</a:t>
            </a:r>
            <a:r>
              <a:rPr lang="en-AU" sz="1800" dirty="0">
                <a:solidFill>
                  <a:srgbClr val="000000"/>
                </a:solidFill>
                <a:latin typeface="Calibri" panose="020F0502020204030204" pitchFamily="34" charset="0"/>
              </a:rPr>
              <a:t> 3RRR, Moonee Ponds)</a:t>
            </a:r>
          </a:p>
          <a:p>
            <a:pPr lvl="1">
              <a:spcBef>
                <a:spcPts val="600"/>
              </a:spcBef>
            </a:pPr>
            <a:r>
              <a:rPr lang="en-AU" sz="1800" dirty="0">
                <a:solidFill>
                  <a:srgbClr val="000000"/>
                </a:solidFill>
                <a:latin typeface="Calibri" panose="020F0502020204030204" pitchFamily="34" charset="0"/>
              </a:rPr>
              <a:t>review of current state policy (</a:t>
            </a:r>
            <a:r>
              <a:rPr lang="en-AU" sz="1800" dirty="0" err="1">
                <a:solidFill>
                  <a:srgbClr val="000000"/>
                </a:solidFill>
                <a:latin typeface="Calibri" panose="020F0502020204030204" pitchFamily="34" charset="0"/>
              </a:rPr>
              <a:t>eg</a:t>
            </a:r>
            <a:r>
              <a:rPr lang="en-AU" sz="1800" dirty="0">
                <a:solidFill>
                  <a:srgbClr val="000000"/>
                </a:solidFill>
                <a:latin typeface="Calibri" panose="020F0502020204030204" pitchFamily="34" charset="0"/>
              </a:rPr>
              <a:t> development contributions, residential zones)</a:t>
            </a:r>
          </a:p>
          <a:p>
            <a:pPr lvl="1">
              <a:spcBef>
                <a:spcPts val="600"/>
              </a:spcBef>
            </a:pPr>
            <a:r>
              <a:rPr lang="en-AU" sz="1800" dirty="0">
                <a:solidFill>
                  <a:srgbClr val="000000"/>
                </a:solidFill>
                <a:latin typeface="Calibri" panose="020F0502020204030204" pitchFamily="34" charset="0"/>
              </a:rPr>
              <a:t>matters called-in by the Minister from the Planning Division of VCAT </a:t>
            </a:r>
            <a:br>
              <a:rPr lang="en-AU" sz="1800" dirty="0">
                <a:solidFill>
                  <a:srgbClr val="000000"/>
                </a:solidFill>
                <a:latin typeface="Calibri" panose="020F0502020204030204" pitchFamily="34" charset="0"/>
              </a:rPr>
            </a:br>
            <a:r>
              <a:rPr lang="en-AU" sz="1800" dirty="0">
                <a:solidFill>
                  <a:srgbClr val="000000"/>
                </a:solidFill>
                <a:latin typeface="Calibri" panose="020F0502020204030204" pitchFamily="34" charset="0"/>
              </a:rPr>
              <a:t>(</a:t>
            </a:r>
            <a:r>
              <a:rPr lang="en-AU" sz="1800" dirty="0" err="1">
                <a:solidFill>
                  <a:srgbClr val="000000"/>
                </a:solidFill>
                <a:latin typeface="Calibri" panose="020F0502020204030204" pitchFamily="34" charset="0"/>
              </a:rPr>
              <a:t>eg</a:t>
            </a:r>
            <a:r>
              <a:rPr lang="en-AU" sz="1800" dirty="0">
                <a:solidFill>
                  <a:srgbClr val="000000"/>
                </a:solidFill>
                <a:latin typeface="Calibri" panose="020F0502020204030204" pitchFamily="34" charset="0"/>
              </a:rPr>
              <a:t> </a:t>
            </a:r>
            <a:r>
              <a:rPr lang="en-AU" sz="1800" dirty="0" err="1">
                <a:solidFill>
                  <a:srgbClr val="000000"/>
                </a:solidFill>
                <a:latin typeface="Calibri" panose="020F0502020204030204" pitchFamily="34" charset="0"/>
              </a:rPr>
              <a:t>VincentCare</a:t>
            </a:r>
            <a:r>
              <a:rPr lang="en-AU" sz="1800" dirty="0">
                <a:solidFill>
                  <a:srgbClr val="000000"/>
                </a:solidFill>
                <a:latin typeface="Calibri" panose="020F0502020204030204" pitchFamily="34" charset="0"/>
              </a:rPr>
              <a:t> homelessness centre, Wangaratta solar farm)</a:t>
            </a:r>
          </a:p>
          <a:p>
            <a:pPr>
              <a:spcBef>
                <a:spcPts val="600"/>
              </a:spcBef>
            </a:pPr>
            <a:r>
              <a:rPr lang="en-AU" sz="1800" dirty="0">
                <a:solidFill>
                  <a:srgbClr val="000000"/>
                </a:solidFill>
                <a:latin typeface="Calibri" panose="020F0502020204030204" pitchFamily="34" charset="0"/>
              </a:rPr>
              <a:t>All Advisory Committees are provided with Terms of Reference which direct the framework of consideration (including timeframes).</a:t>
            </a:r>
          </a:p>
          <a:p>
            <a:pPr>
              <a:spcBef>
                <a:spcPts val="600"/>
              </a:spcBef>
            </a:pPr>
            <a:r>
              <a:rPr lang="en-AU" sz="1800" dirty="0">
                <a:solidFill>
                  <a:srgbClr val="000000"/>
                </a:solidFill>
                <a:latin typeface="Calibri" panose="020F0502020204030204" pitchFamily="34" charset="0"/>
              </a:rPr>
              <a:t>Upon completion, Advisory Committee reports are provided to the Minister for Planning for decision. There is no requirement under the </a:t>
            </a:r>
            <a:r>
              <a:rPr lang="en-AU" sz="1800" i="1" dirty="0">
                <a:solidFill>
                  <a:srgbClr val="000000"/>
                </a:solidFill>
                <a:latin typeface="Calibri" panose="020F0502020204030204" pitchFamily="34" charset="0"/>
              </a:rPr>
              <a:t>Planning and Environment Act </a:t>
            </a:r>
            <a:r>
              <a:rPr lang="en-AU" sz="1800" dirty="0">
                <a:solidFill>
                  <a:srgbClr val="000000"/>
                </a:solidFill>
                <a:latin typeface="Calibri" panose="020F0502020204030204" pitchFamily="34" charset="0"/>
              </a:rPr>
              <a:t>1987 for the reports to be released publicly.</a:t>
            </a:r>
          </a:p>
          <a:p>
            <a:endParaRPr lang="en-AU" sz="2000" dirty="0">
              <a:latin typeface="Calibri" panose="020F0502020204030204" pitchFamily="34" charset="0"/>
            </a:endParaRPr>
          </a:p>
        </p:txBody>
      </p:sp>
      <p:sp>
        <p:nvSpPr>
          <p:cNvPr id="3" name="Title 2"/>
          <p:cNvSpPr>
            <a:spLocks noGrp="1"/>
          </p:cNvSpPr>
          <p:nvPr>
            <p:ph type="title"/>
          </p:nvPr>
        </p:nvSpPr>
        <p:spPr/>
        <p:txBody>
          <a:bodyPr/>
          <a:lstStyle/>
          <a:p>
            <a:r>
              <a:rPr lang="en-AU" dirty="0"/>
              <a:t>Advisory Committees | Enabling Legislation</a:t>
            </a:r>
          </a:p>
        </p:txBody>
      </p:sp>
    </p:spTree>
    <p:extLst>
      <p:ext uri="{BB962C8B-B14F-4D97-AF65-F5344CB8AC3E}">
        <p14:creationId xmlns:p14="http://schemas.microsoft.com/office/powerpoint/2010/main" val="1394959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124744"/>
            <a:ext cx="8280920" cy="5001419"/>
          </a:xfrm>
        </p:spPr>
        <p:txBody>
          <a:bodyPr>
            <a:noAutofit/>
          </a:bodyPr>
          <a:lstStyle/>
          <a:p>
            <a:r>
              <a:rPr lang="en-AU" sz="1800" dirty="0">
                <a:latin typeface="Calibri" panose="020F0502020204030204" pitchFamily="34" charset="0"/>
              </a:rPr>
              <a:t>The Social Housing Renewal Standing Advisory Committee Members were appointed on </a:t>
            </a:r>
            <a:r>
              <a:rPr lang="en-AU" sz="1800" b="1" dirty="0">
                <a:latin typeface="Calibri" panose="020F0502020204030204" pitchFamily="34" charset="0"/>
              </a:rPr>
              <a:t>19 March 2017 </a:t>
            </a:r>
            <a:r>
              <a:rPr lang="en-AU" sz="1800" dirty="0">
                <a:latin typeface="Calibri" panose="020F0502020204030204" pitchFamily="34" charset="0"/>
              </a:rPr>
              <a:t>for their independence and skills:</a:t>
            </a:r>
          </a:p>
          <a:p>
            <a:pPr marL="0" indent="0">
              <a:buNone/>
            </a:pPr>
            <a:endParaRPr lang="en-AU" sz="1100" dirty="0">
              <a:latin typeface="Calibri" panose="020F0502020204030204" pitchFamily="34" charset="0"/>
            </a:endParaRPr>
          </a:p>
          <a:p>
            <a:pPr lvl="1"/>
            <a:r>
              <a:rPr lang="en-AU" sz="1800" dirty="0">
                <a:latin typeface="Calibri" panose="020F0502020204030204" pitchFamily="34" charset="0"/>
              </a:rPr>
              <a:t>Kathy Mitchell, Chair (Social and Strategic Planning)</a:t>
            </a:r>
          </a:p>
          <a:p>
            <a:pPr lvl="1"/>
            <a:r>
              <a:rPr lang="en-AU" sz="1800" dirty="0">
                <a:latin typeface="Calibri" panose="020F0502020204030204" pitchFamily="34" charset="0"/>
              </a:rPr>
              <a:t>Sarah Carlisle, Deputy Chair (Law)</a:t>
            </a:r>
          </a:p>
          <a:p>
            <a:pPr lvl="1"/>
            <a:r>
              <a:rPr lang="en-AU" sz="1800" dirty="0">
                <a:latin typeface="Calibri" panose="020F0502020204030204" pitchFamily="34" charset="0"/>
              </a:rPr>
              <a:t>Rodger </a:t>
            </a:r>
            <a:r>
              <a:rPr lang="en-AU" sz="1800" dirty="0" err="1">
                <a:latin typeface="Calibri" panose="020F0502020204030204" pitchFamily="34" charset="0"/>
              </a:rPr>
              <a:t>Eade</a:t>
            </a:r>
            <a:r>
              <a:rPr lang="en-AU" sz="1800" dirty="0">
                <a:latin typeface="Calibri" panose="020F0502020204030204" pitchFamily="34" charset="0"/>
              </a:rPr>
              <a:t> (Economics)</a:t>
            </a:r>
          </a:p>
          <a:p>
            <a:pPr lvl="1"/>
            <a:r>
              <a:rPr lang="en-AU" sz="1800" dirty="0">
                <a:latin typeface="Calibri" panose="020F0502020204030204" pitchFamily="34" charset="0"/>
              </a:rPr>
              <a:t>Peter McEwan (Planning, Heritage)</a:t>
            </a:r>
          </a:p>
          <a:p>
            <a:pPr lvl="1"/>
            <a:r>
              <a:rPr lang="en-AU" sz="1800" dirty="0">
                <a:latin typeface="Calibri" panose="020F0502020204030204" pitchFamily="34" charset="0"/>
              </a:rPr>
              <a:t>Peter Edwards (Traffic)</a:t>
            </a:r>
          </a:p>
          <a:p>
            <a:pPr lvl="1"/>
            <a:r>
              <a:rPr lang="en-AU" sz="1800" dirty="0">
                <a:latin typeface="Calibri" panose="020F0502020204030204" pitchFamily="34" charset="0"/>
              </a:rPr>
              <a:t>Ann Keddie (Architecture and Urban Design)</a:t>
            </a:r>
          </a:p>
          <a:p>
            <a:pPr lvl="1"/>
            <a:r>
              <a:rPr lang="en-AU" sz="1800" dirty="0">
                <a:latin typeface="Calibri" panose="020F0502020204030204" pitchFamily="34" charset="0"/>
              </a:rPr>
              <a:t>Debra Butcher (Statutory Planning)</a:t>
            </a:r>
          </a:p>
          <a:p>
            <a:pPr lvl="1"/>
            <a:r>
              <a:rPr lang="en-AU" sz="1800" dirty="0">
                <a:latin typeface="Calibri" panose="020F0502020204030204" pitchFamily="34" charset="0"/>
              </a:rPr>
              <a:t>Mandy Elliott (Environmental Planning)</a:t>
            </a:r>
            <a:br>
              <a:rPr lang="en-AU" sz="1800" dirty="0">
                <a:latin typeface="Calibri" panose="020F0502020204030204" pitchFamily="34" charset="0"/>
              </a:rPr>
            </a:br>
            <a:endParaRPr lang="en-AU" sz="1800" dirty="0">
              <a:latin typeface="Calibri" panose="020F0502020204030204" pitchFamily="34" charset="0"/>
            </a:endParaRPr>
          </a:p>
          <a:p>
            <a:r>
              <a:rPr lang="en-AU" sz="1800" dirty="0">
                <a:latin typeface="Calibri" panose="020F0502020204030204" pitchFamily="34" charset="0"/>
              </a:rPr>
              <a:t>Three of these Members were previously appointed to the Social Housing Advisory Committee (2010), as part of the Nation Building initiative.</a:t>
            </a:r>
          </a:p>
        </p:txBody>
      </p:sp>
      <p:sp>
        <p:nvSpPr>
          <p:cNvPr id="3" name="Title 2"/>
          <p:cNvSpPr>
            <a:spLocks noGrp="1"/>
          </p:cNvSpPr>
          <p:nvPr>
            <p:ph type="title"/>
          </p:nvPr>
        </p:nvSpPr>
        <p:spPr/>
        <p:txBody>
          <a:bodyPr/>
          <a:lstStyle/>
          <a:p>
            <a:r>
              <a:rPr lang="en-AU" dirty="0"/>
              <a:t>Social Housing Renewal SAC | Members</a:t>
            </a:r>
          </a:p>
        </p:txBody>
      </p:sp>
    </p:spTree>
    <p:extLst>
      <p:ext uri="{BB962C8B-B14F-4D97-AF65-F5344CB8AC3E}">
        <p14:creationId xmlns:p14="http://schemas.microsoft.com/office/powerpoint/2010/main" val="340993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5312" y="0"/>
            <a:ext cx="7283152" cy="710125"/>
          </a:xfrm>
        </p:spPr>
        <p:txBody>
          <a:bodyPr/>
          <a:lstStyle/>
          <a:p>
            <a:r>
              <a:rPr lang="en-AU" dirty="0"/>
              <a:t>Social Housing Renewal SAC | Purpose</a:t>
            </a:r>
          </a:p>
        </p:txBody>
      </p:sp>
      <p:sp>
        <p:nvSpPr>
          <p:cNvPr id="2" name="TextBox 1"/>
          <p:cNvSpPr txBox="1"/>
          <p:nvPr/>
        </p:nvSpPr>
        <p:spPr>
          <a:xfrm>
            <a:off x="899592" y="1628800"/>
            <a:ext cx="7488832" cy="4154984"/>
          </a:xfrm>
          <a:prstGeom prst="rect">
            <a:avLst/>
          </a:prstGeom>
          <a:noFill/>
        </p:spPr>
        <p:txBody>
          <a:bodyPr wrap="square" rtlCol="0">
            <a:spAutoFit/>
          </a:bodyPr>
          <a:lstStyle/>
          <a:p>
            <a:pPr lvl="0"/>
            <a:endParaRPr lang="en-AU" dirty="0">
              <a:solidFill>
                <a:srgbClr val="000000"/>
              </a:solidFill>
              <a:latin typeface="Calibri" panose="020F0502020204030204" pitchFamily="34" charset="0"/>
            </a:endParaRPr>
          </a:p>
          <a:p>
            <a:pPr lvl="0">
              <a:lnSpc>
                <a:spcPct val="150000"/>
              </a:lnSpc>
            </a:pPr>
            <a:r>
              <a:rPr lang="en-AU" sz="2000" dirty="0"/>
              <a:t>The purpose of the Standing Advisory Committee is to:</a:t>
            </a:r>
          </a:p>
          <a:p>
            <a:pPr marL="285750" lvl="1" indent="-285750" fontAlgn="base">
              <a:lnSpc>
                <a:spcPct val="150000"/>
              </a:lnSpc>
              <a:buFont typeface="Arial" panose="020B0604020202020204" pitchFamily="34" charset="0"/>
              <a:buChar char="•"/>
            </a:pPr>
            <a:r>
              <a:rPr lang="en-AU" sz="2000" i="1" dirty="0">
                <a:effectLst>
                  <a:outerShdw sx="0" sy="0">
                    <a:srgbClr val="000000"/>
                  </a:outerShdw>
                </a:effectLst>
              </a:rPr>
              <a:t>advise on the suitability of new planning proposals prepared by the Department of Health and Human Services (DHHS) to facilitate renewal and redevelopment of existing public housing estates to increase the supply of social housing ; and</a:t>
            </a:r>
          </a:p>
          <a:p>
            <a:pPr marL="285750" lvl="1" indent="-285750" fontAlgn="base">
              <a:lnSpc>
                <a:spcPct val="150000"/>
              </a:lnSpc>
              <a:buFont typeface="Arial" panose="020B0604020202020204" pitchFamily="34" charset="0"/>
              <a:buChar char="•"/>
            </a:pPr>
            <a:r>
              <a:rPr lang="en-AU" sz="2000" i="1" dirty="0">
                <a:effectLst>
                  <a:outerShdw sx="0" sy="0">
                    <a:srgbClr val="000000"/>
                  </a:outerShdw>
                </a:effectLst>
              </a:rPr>
              <a:t>provide a timely, transparent and consultative process to facilitate the renewal of Victoria’s social housing stock.</a:t>
            </a:r>
          </a:p>
          <a:p>
            <a:endParaRPr lang="en-AU" dirty="0"/>
          </a:p>
          <a:p>
            <a:r>
              <a:rPr lang="en-AU" dirty="0"/>
              <a:t>					</a:t>
            </a:r>
            <a:r>
              <a:rPr lang="en-AU" i="1" dirty="0"/>
              <a:t>[Clause 4a&amp;b: TOR]</a:t>
            </a:r>
          </a:p>
        </p:txBody>
      </p:sp>
    </p:spTree>
    <p:extLst>
      <p:ext uri="{BB962C8B-B14F-4D97-AF65-F5344CB8AC3E}">
        <p14:creationId xmlns:p14="http://schemas.microsoft.com/office/powerpoint/2010/main" val="258351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980728"/>
            <a:ext cx="8784976" cy="5001419"/>
          </a:xfrm>
        </p:spPr>
        <p:txBody>
          <a:bodyPr>
            <a:normAutofit lnSpcReduction="10000"/>
          </a:bodyPr>
          <a:lstStyle/>
          <a:p>
            <a:pPr marL="0" indent="0">
              <a:buNone/>
            </a:pPr>
            <a:r>
              <a:rPr lang="en-AU" sz="2000" dirty="0">
                <a:latin typeface="Calibri" panose="020F0502020204030204" pitchFamily="34" charset="0"/>
              </a:rPr>
              <a:t>Standing Advisory Committee to write brief report to the Minister for Planning responding to</a:t>
            </a:r>
            <a:r>
              <a:rPr lang="en-AU" sz="2200" dirty="0">
                <a:latin typeface="Calibri" panose="020F0502020204030204" pitchFamily="34" charset="0"/>
              </a:rPr>
              <a:t>:</a:t>
            </a:r>
          </a:p>
          <a:p>
            <a:endParaRPr lang="en-AU" sz="1100" dirty="0">
              <a:latin typeface="Calibri" panose="020F0502020204030204" pitchFamily="34" charset="0"/>
            </a:endParaRPr>
          </a:p>
          <a:p>
            <a:pPr marL="914400" lvl="1" indent="-457200">
              <a:lnSpc>
                <a:spcPct val="120000"/>
              </a:lnSpc>
              <a:buFont typeface="+mj-lt"/>
              <a:buAutoNum type="alphaLcParenR"/>
            </a:pPr>
            <a:r>
              <a:rPr lang="en-AU" dirty="0">
                <a:latin typeface="Calibri" panose="020F0502020204030204" pitchFamily="34" charset="0"/>
              </a:rPr>
              <a:t>All relevant submissions</a:t>
            </a:r>
          </a:p>
          <a:p>
            <a:pPr marL="914400" lvl="1" indent="-457200">
              <a:lnSpc>
                <a:spcPct val="120000"/>
              </a:lnSpc>
              <a:buFont typeface="+mj-lt"/>
              <a:buAutoNum type="alphaLcParenR"/>
            </a:pPr>
            <a:r>
              <a:rPr lang="en-AU" dirty="0">
                <a:latin typeface="Calibri" panose="020F0502020204030204" pitchFamily="34" charset="0"/>
              </a:rPr>
              <a:t>The appropriateness of the proposal:</a:t>
            </a:r>
          </a:p>
          <a:p>
            <a:pPr lvl="2">
              <a:lnSpc>
                <a:spcPct val="120000"/>
              </a:lnSpc>
            </a:pPr>
            <a:r>
              <a:rPr lang="en-AU" sz="2000" dirty="0">
                <a:latin typeface="Calibri" panose="020F0502020204030204" pitchFamily="34" charset="0"/>
              </a:rPr>
              <a:t> in light of key strategies including </a:t>
            </a:r>
            <a:r>
              <a:rPr lang="en-AU" sz="2000" i="1" dirty="0">
                <a:latin typeface="Calibri" panose="020F0502020204030204" pitchFamily="34" charset="0"/>
              </a:rPr>
              <a:t>Homes for Victorians </a:t>
            </a:r>
            <a:r>
              <a:rPr lang="en-AU" sz="2000" dirty="0">
                <a:latin typeface="Calibri" panose="020F0502020204030204" pitchFamily="34" charset="0"/>
              </a:rPr>
              <a:t>and </a:t>
            </a:r>
            <a:r>
              <a:rPr lang="en-AU" sz="2000" i="1" dirty="0">
                <a:latin typeface="Calibri" panose="020F0502020204030204" pitchFamily="34" charset="0"/>
              </a:rPr>
              <a:t>Plan Melbourne 2017.</a:t>
            </a:r>
            <a:endParaRPr lang="en-AU" sz="2000" b="1" dirty="0">
              <a:latin typeface="Calibri" panose="020F0502020204030204" pitchFamily="34" charset="0"/>
            </a:endParaRPr>
          </a:p>
          <a:p>
            <a:pPr lvl="2">
              <a:lnSpc>
                <a:spcPct val="120000"/>
              </a:lnSpc>
            </a:pPr>
            <a:r>
              <a:rPr lang="en-AU" sz="2000" dirty="0">
                <a:latin typeface="Calibri" panose="020F0502020204030204" pitchFamily="34" charset="0"/>
              </a:rPr>
              <a:t>against the objectives of the </a:t>
            </a:r>
            <a:r>
              <a:rPr lang="en-AU" sz="2000" i="1" dirty="0">
                <a:latin typeface="Calibri" panose="020F0502020204030204" pitchFamily="34" charset="0"/>
              </a:rPr>
              <a:t>Planning and Environment Act 1987 </a:t>
            </a:r>
            <a:r>
              <a:rPr lang="en-AU" sz="2000" dirty="0">
                <a:latin typeface="Calibri" panose="020F0502020204030204" pitchFamily="34" charset="0"/>
              </a:rPr>
              <a:t>and any other relevant provisions of the planning schemes.</a:t>
            </a:r>
            <a:endParaRPr lang="en-AU" sz="2000" b="1" dirty="0">
              <a:latin typeface="Calibri" panose="020F0502020204030204" pitchFamily="34" charset="0"/>
            </a:endParaRPr>
          </a:p>
          <a:p>
            <a:pPr marL="914400" lvl="1" indent="-457200">
              <a:lnSpc>
                <a:spcPct val="120000"/>
              </a:lnSpc>
              <a:buFont typeface="+mj-lt"/>
              <a:buAutoNum type="alphaLcParenR"/>
            </a:pPr>
            <a:r>
              <a:rPr lang="en-AU" dirty="0">
                <a:latin typeface="Calibri" panose="020F0502020204030204" pitchFamily="34" charset="0"/>
              </a:rPr>
              <a:t>Whether the Minister for Planning should act as Responsible Authority for the site.</a:t>
            </a:r>
          </a:p>
          <a:p>
            <a:pPr marL="914400" lvl="1" indent="-457200">
              <a:lnSpc>
                <a:spcPct val="120000"/>
              </a:lnSpc>
              <a:buFont typeface="+mj-lt"/>
              <a:buAutoNum type="alphaLcParenR"/>
            </a:pPr>
            <a:r>
              <a:rPr lang="en-AU" dirty="0">
                <a:latin typeface="Calibri" panose="020F0502020204030204" pitchFamily="34" charset="0"/>
              </a:rPr>
              <a:t>Whether the proposed changes to the planning scheme and/or planning permits should be approved subject to any recommended changes.</a:t>
            </a:r>
          </a:p>
          <a:p>
            <a:pPr marL="3600450" lvl="8" indent="0">
              <a:lnSpc>
                <a:spcPct val="120000"/>
              </a:lnSpc>
              <a:buNone/>
            </a:pPr>
            <a:r>
              <a:rPr lang="en-AU" dirty="0">
                <a:latin typeface="Calibri" panose="020F0502020204030204" pitchFamily="34" charset="0"/>
              </a:rPr>
              <a:t>				</a:t>
            </a:r>
            <a:r>
              <a:rPr lang="en-AU" sz="1800" i="1" dirty="0">
                <a:latin typeface="Calibri" panose="020F0502020204030204" pitchFamily="34" charset="0"/>
              </a:rPr>
              <a:t>[Clause 39: TOR]</a:t>
            </a:r>
          </a:p>
          <a:p>
            <a:endParaRPr lang="en-AU" dirty="0"/>
          </a:p>
        </p:txBody>
      </p:sp>
      <p:sp>
        <p:nvSpPr>
          <p:cNvPr id="4" name="Title 2"/>
          <p:cNvSpPr>
            <a:spLocks noGrp="1"/>
          </p:cNvSpPr>
          <p:nvPr>
            <p:ph type="title"/>
          </p:nvPr>
        </p:nvSpPr>
        <p:spPr/>
        <p:txBody>
          <a:bodyPr/>
          <a:lstStyle/>
          <a:p>
            <a:r>
              <a:rPr lang="en-AU" dirty="0"/>
              <a:t>Matters for consideration</a:t>
            </a:r>
          </a:p>
        </p:txBody>
      </p:sp>
    </p:spTree>
    <p:extLst>
      <p:ext uri="{BB962C8B-B14F-4D97-AF65-F5344CB8AC3E}">
        <p14:creationId xmlns:p14="http://schemas.microsoft.com/office/powerpoint/2010/main" val="176383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19256" cy="5001419"/>
          </a:xfrm>
        </p:spPr>
        <p:txBody>
          <a:bodyPr>
            <a:normAutofit/>
          </a:bodyPr>
          <a:lstStyle/>
          <a:p>
            <a:pPr marL="0" indent="0">
              <a:buNone/>
            </a:pPr>
            <a:r>
              <a:rPr lang="en-AU" sz="2000" dirty="0">
                <a:latin typeface="Calibri" panose="020F0502020204030204" pitchFamily="34" charset="0"/>
              </a:rPr>
              <a:t>Clause 40 notes it is not the role of the Standing Advisory Committee to review or consider:</a:t>
            </a:r>
          </a:p>
          <a:p>
            <a:pPr marL="0" indent="0">
              <a:buNone/>
            </a:pPr>
            <a:endParaRPr lang="en-AU" sz="2000" dirty="0">
              <a:latin typeface="Calibri" panose="020F0502020204030204" pitchFamily="34" charset="0"/>
            </a:endParaRPr>
          </a:p>
          <a:p>
            <a:pPr marL="914400" lvl="1" indent="-457200">
              <a:buFont typeface="+mj-lt"/>
              <a:buAutoNum type="alphaLcPeriod"/>
            </a:pPr>
            <a:r>
              <a:rPr lang="en-AU" dirty="0">
                <a:latin typeface="Calibri" panose="020F0502020204030204" pitchFamily="34" charset="0"/>
              </a:rPr>
              <a:t>The increasing demand for one and two bedroom housing dwellings;</a:t>
            </a:r>
            <a:endParaRPr lang="en-AU" b="1" dirty="0">
              <a:latin typeface="Calibri" panose="020F0502020204030204" pitchFamily="34" charset="0"/>
            </a:endParaRPr>
          </a:p>
          <a:p>
            <a:pPr marL="914400" lvl="1" indent="-457200">
              <a:buFont typeface="+mj-lt"/>
              <a:buAutoNum type="alphaLcPeriod"/>
            </a:pPr>
            <a:r>
              <a:rPr lang="en-AU" dirty="0">
                <a:latin typeface="Calibri" panose="020F0502020204030204" pitchFamily="34" charset="0"/>
              </a:rPr>
              <a:t>The suitability of joint venture partnerships as a delivery model</a:t>
            </a:r>
            <a:endParaRPr lang="en-AU" b="1" dirty="0">
              <a:latin typeface="Calibri" panose="020F0502020204030204" pitchFamily="34" charset="0"/>
            </a:endParaRPr>
          </a:p>
          <a:p>
            <a:pPr marL="914400" lvl="1" indent="-457200">
              <a:buFont typeface="+mj-lt"/>
              <a:buAutoNum type="alphaLcPeriod"/>
            </a:pPr>
            <a:r>
              <a:rPr lang="en-AU" dirty="0">
                <a:latin typeface="Calibri" panose="020F0502020204030204" pitchFamily="34" charset="0"/>
              </a:rPr>
              <a:t>Leveraging under-utilised public land to deliver an increase in social housing</a:t>
            </a:r>
            <a:endParaRPr lang="en-AU" b="1" dirty="0">
              <a:latin typeface="Calibri" panose="020F0502020204030204" pitchFamily="34" charset="0"/>
            </a:endParaRPr>
          </a:p>
          <a:p>
            <a:pPr marL="914400" lvl="1" indent="-457200">
              <a:buFont typeface="+mj-lt"/>
              <a:buAutoNum type="alphaLcPeriod"/>
            </a:pPr>
            <a:r>
              <a:rPr lang="en-AU" dirty="0">
                <a:latin typeface="Calibri" panose="020F0502020204030204" pitchFamily="34" charset="0"/>
              </a:rPr>
              <a:t>The dwelling yields needed to achieve an increase of at least 10per cent in social housing</a:t>
            </a:r>
            <a:endParaRPr lang="en-AU" b="1" dirty="0">
              <a:latin typeface="Calibri" panose="020F0502020204030204" pitchFamily="34" charset="0"/>
            </a:endParaRPr>
          </a:p>
          <a:p>
            <a:pPr marL="914400" lvl="1" indent="-457200">
              <a:buFont typeface="+mj-lt"/>
              <a:buAutoNum type="alphaLcPeriod"/>
            </a:pPr>
            <a:r>
              <a:rPr lang="en-AU" dirty="0">
                <a:latin typeface="Calibri" panose="020F0502020204030204" pitchFamily="34" charset="0"/>
              </a:rPr>
              <a:t>The appropriateness of community housing provided to administer the provision of social housing.</a:t>
            </a:r>
          </a:p>
          <a:p>
            <a:pPr marL="457200" lvl="1" indent="0">
              <a:buNone/>
            </a:pPr>
            <a:r>
              <a:rPr lang="en-AU" i="1" dirty="0">
                <a:latin typeface="Calibri" panose="020F0502020204030204" pitchFamily="34" charset="0"/>
              </a:rPr>
              <a:t>						[Clause 40: TOR]</a:t>
            </a:r>
          </a:p>
          <a:p>
            <a:pPr marL="457200" lvl="1" indent="0">
              <a:buNone/>
            </a:pPr>
            <a:endParaRPr lang="en-AU" b="1" dirty="0">
              <a:latin typeface="Calibri" panose="020F0502020204030204" pitchFamily="34" charset="0"/>
            </a:endParaRPr>
          </a:p>
          <a:p>
            <a:pPr marL="914400" lvl="1" indent="-457200">
              <a:buFont typeface="+mj-lt"/>
              <a:buAutoNum type="alphaLcPeriod"/>
            </a:pPr>
            <a:endParaRPr lang="en-AU" b="1" dirty="0">
              <a:latin typeface="Calibri" panose="020F0502020204030204" pitchFamily="34" charset="0"/>
            </a:endParaRPr>
          </a:p>
          <a:p>
            <a:endParaRPr lang="en-AU" dirty="0"/>
          </a:p>
        </p:txBody>
      </p:sp>
      <p:sp>
        <p:nvSpPr>
          <p:cNvPr id="3" name="Title 2"/>
          <p:cNvSpPr>
            <a:spLocks noGrp="1"/>
          </p:cNvSpPr>
          <p:nvPr>
            <p:ph type="title"/>
          </p:nvPr>
        </p:nvSpPr>
        <p:spPr/>
        <p:txBody>
          <a:bodyPr/>
          <a:lstStyle/>
          <a:p>
            <a:r>
              <a:rPr lang="en-AU" dirty="0"/>
              <a:t>Matters out of scope</a:t>
            </a:r>
          </a:p>
        </p:txBody>
      </p:sp>
    </p:spTree>
    <p:extLst>
      <p:ext uri="{BB962C8B-B14F-4D97-AF65-F5344CB8AC3E}">
        <p14:creationId xmlns:p14="http://schemas.microsoft.com/office/powerpoint/2010/main" val="153088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772816"/>
            <a:ext cx="8064896" cy="936104"/>
          </a:xfrm>
        </p:spPr>
        <p:txBody>
          <a:bodyPr>
            <a:normAutofit/>
          </a:bodyPr>
          <a:lstStyle/>
          <a:p>
            <a:pPr marL="0" indent="0">
              <a:buNone/>
            </a:pPr>
            <a:r>
              <a:rPr lang="en-AU" dirty="0">
                <a:latin typeface="Calibri" panose="020F0502020204030204" pitchFamily="34" charset="0"/>
              </a:rPr>
              <a:t>The Terms of Reference provides that the Standing Advisory Committee undertake its work in the following stages:</a:t>
            </a:r>
          </a:p>
        </p:txBody>
      </p:sp>
      <p:sp>
        <p:nvSpPr>
          <p:cNvPr id="3" name="Title 2"/>
          <p:cNvSpPr>
            <a:spLocks noGrp="1"/>
          </p:cNvSpPr>
          <p:nvPr>
            <p:ph type="title"/>
          </p:nvPr>
        </p:nvSpPr>
        <p:spPr/>
        <p:txBody>
          <a:bodyPr/>
          <a:lstStyle/>
          <a:p>
            <a:r>
              <a:rPr lang="en-AU" dirty="0"/>
              <a:t>Social Housing Renewal SAC  | Process</a:t>
            </a:r>
          </a:p>
        </p:txBody>
      </p:sp>
      <p:graphicFrame>
        <p:nvGraphicFramePr>
          <p:cNvPr id="4" name="Diagram 3"/>
          <p:cNvGraphicFramePr/>
          <p:nvPr>
            <p:extLst>
              <p:ext uri="{D42A27DB-BD31-4B8C-83A1-F6EECF244321}">
                <p14:modId xmlns:p14="http://schemas.microsoft.com/office/powerpoint/2010/main" val="1080374736"/>
              </p:ext>
            </p:extLst>
          </p:nvPr>
        </p:nvGraphicFramePr>
        <p:xfrm>
          <a:off x="683568" y="2204864"/>
          <a:ext cx="8064896"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80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0"/>
            <a:ext cx="7715200" cy="710125"/>
          </a:xfrm>
        </p:spPr>
        <p:txBody>
          <a:bodyPr/>
          <a:lstStyle/>
          <a:p>
            <a:r>
              <a:rPr lang="en-AU" dirty="0"/>
              <a:t>Social Housing Renewal SAC  | Process</a:t>
            </a:r>
          </a:p>
        </p:txBody>
      </p:sp>
      <p:graphicFrame>
        <p:nvGraphicFramePr>
          <p:cNvPr id="4" name="Diagram 3"/>
          <p:cNvGraphicFramePr/>
          <p:nvPr>
            <p:extLst>
              <p:ext uri="{D42A27DB-BD31-4B8C-83A1-F6EECF244321}">
                <p14:modId xmlns:p14="http://schemas.microsoft.com/office/powerpoint/2010/main" val="2941626232"/>
              </p:ext>
            </p:extLst>
          </p:nvPr>
        </p:nvGraphicFramePr>
        <p:xfrm>
          <a:off x="0" y="980728"/>
          <a:ext cx="899998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938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4">
                                            <p:graphicEl>
                                              <a:dgm id="{1D972DDE-02BB-4535-B350-20A6E9447628}"/>
                                            </p:graphicEl>
                                          </p:spTgt>
                                        </p:tgtEl>
                                        <p:attrNameLst>
                                          <p:attrName>fillcolor</p:attrName>
                                        </p:attrNameLst>
                                      </p:cBhvr>
                                      <p:to>
                                        <a:schemeClr val="hlink"/>
                                      </p:to>
                                    </p:animClr>
                                    <p:set>
                                      <p:cBhvr>
                                        <p:cTn id="7" dur="2000" fill="hold"/>
                                        <p:tgtEl>
                                          <p:spTgt spid="4">
                                            <p:graphicEl>
                                              <a:dgm id="{1D972DDE-02BB-4535-B350-20A6E9447628}"/>
                                            </p:graphicEl>
                                          </p:spTgt>
                                        </p:tgtEl>
                                        <p:attrNameLst>
                                          <p:attrName>fill.type</p:attrName>
                                        </p:attrNameLst>
                                      </p:cBhvr>
                                      <p:to>
                                        <p:strVal val="solid"/>
                                      </p:to>
                                    </p:set>
                                    <p:set>
                                      <p:cBhvr>
                                        <p:cTn id="8" dur="2000" fill="hold"/>
                                        <p:tgtEl>
                                          <p:spTgt spid="4">
                                            <p:graphicEl>
                                              <a:dgm id="{1D972DDE-02BB-4535-B350-20A6E9447628}"/>
                                            </p:graphicEl>
                                          </p:spTgt>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2000" fill="hold"/>
                                        <p:tgtEl>
                                          <p:spTgt spid="4">
                                            <p:graphicEl>
                                              <a:dgm id="{2EC67237-7A8E-498E-9940-1307D7746142}"/>
                                            </p:graphicEl>
                                          </p:spTgt>
                                        </p:tgtEl>
                                        <p:attrNameLst>
                                          <p:attrName>fillcolor</p:attrName>
                                        </p:attrNameLst>
                                      </p:cBhvr>
                                      <p:to>
                                        <a:schemeClr val="hlink"/>
                                      </p:to>
                                    </p:animClr>
                                    <p:set>
                                      <p:cBhvr>
                                        <p:cTn id="11" dur="2000" fill="hold"/>
                                        <p:tgtEl>
                                          <p:spTgt spid="4">
                                            <p:graphicEl>
                                              <a:dgm id="{2EC67237-7A8E-498E-9940-1307D7746142}"/>
                                            </p:graphicEl>
                                          </p:spTgt>
                                        </p:tgtEl>
                                        <p:attrNameLst>
                                          <p:attrName>fill.type</p:attrName>
                                        </p:attrNameLst>
                                      </p:cBhvr>
                                      <p:to>
                                        <p:strVal val="solid"/>
                                      </p:to>
                                    </p:set>
                                    <p:set>
                                      <p:cBhvr>
                                        <p:cTn id="12" dur="2000" fill="hold"/>
                                        <p:tgtEl>
                                          <p:spTgt spid="4">
                                            <p:graphicEl>
                                              <a:dgm id="{2EC67237-7A8E-498E-9940-1307D7746142}"/>
                                            </p:graphicEl>
                                          </p:spTgt>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2000" fill="hold"/>
                                        <p:tgtEl>
                                          <p:spTgt spid="4">
                                            <p:graphicEl>
                                              <a:dgm id="{E0064F10-578B-46EE-B8FE-C01EDD74A2E2}"/>
                                            </p:graphicEl>
                                          </p:spTgt>
                                        </p:tgtEl>
                                        <p:attrNameLst>
                                          <p:attrName>fillcolor</p:attrName>
                                        </p:attrNameLst>
                                      </p:cBhvr>
                                      <p:to>
                                        <a:schemeClr val="hlink"/>
                                      </p:to>
                                    </p:animClr>
                                    <p:set>
                                      <p:cBhvr>
                                        <p:cTn id="15" dur="2000" fill="hold"/>
                                        <p:tgtEl>
                                          <p:spTgt spid="4">
                                            <p:graphicEl>
                                              <a:dgm id="{E0064F10-578B-46EE-B8FE-C01EDD74A2E2}"/>
                                            </p:graphicEl>
                                          </p:spTgt>
                                        </p:tgtEl>
                                        <p:attrNameLst>
                                          <p:attrName>fill.type</p:attrName>
                                        </p:attrNameLst>
                                      </p:cBhvr>
                                      <p:to>
                                        <p:strVal val="solid"/>
                                      </p:to>
                                    </p:set>
                                    <p:set>
                                      <p:cBhvr>
                                        <p:cTn id="16" dur="2000" fill="hold"/>
                                        <p:tgtEl>
                                          <p:spTgt spid="4">
                                            <p:graphicEl>
                                              <a:dgm id="{E0064F10-578B-46EE-B8FE-C01EDD74A2E2}"/>
                                            </p:graphicEl>
                                          </p:spTgt>
                                        </p:tgtEl>
                                        <p:attrNameLst>
                                          <p:attrName>fill.on</p:attrName>
                                        </p:attrNameLst>
                                      </p:cBhvr>
                                      <p:to>
                                        <p:strVal val="true"/>
                                      </p:to>
                                    </p:set>
                                  </p:childTnLst>
                                </p:cTn>
                              </p:par>
                              <p:par>
                                <p:cTn id="17" presetID="1" presetClass="emph" presetSubtype="2" fill="hold" grpId="0" nodeType="withEffect">
                                  <p:stCondLst>
                                    <p:cond delay="0"/>
                                  </p:stCondLst>
                                  <p:childTnLst>
                                    <p:animClr clrSpc="rgb" dir="cw">
                                      <p:cBhvr>
                                        <p:cTn id="18" dur="2000" fill="hold"/>
                                        <p:tgtEl>
                                          <p:spTgt spid="4">
                                            <p:graphicEl>
                                              <a:dgm id="{541BFBDD-9E3E-404F-B913-A7F128DAF7CC}"/>
                                            </p:graphicEl>
                                          </p:spTgt>
                                        </p:tgtEl>
                                        <p:attrNameLst>
                                          <p:attrName>fillcolor</p:attrName>
                                        </p:attrNameLst>
                                      </p:cBhvr>
                                      <p:to>
                                        <a:schemeClr val="hlink"/>
                                      </p:to>
                                    </p:animClr>
                                    <p:set>
                                      <p:cBhvr>
                                        <p:cTn id="19" dur="2000" fill="hold"/>
                                        <p:tgtEl>
                                          <p:spTgt spid="4">
                                            <p:graphicEl>
                                              <a:dgm id="{541BFBDD-9E3E-404F-B913-A7F128DAF7CC}"/>
                                            </p:graphicEl>
                                          </p:spTgt>
                                        </p:tgtEl>
                                        <p:attrNameLst>
                                          <p:attrName>fill.type</p:attrName>
                                        </p:attrNameLst>
                                      </p:cBhvr>
                                      <p:to>
                                        <p:strVal val="solid"/>
                                      </p:to>
                                    </p:set>
                                    <p:set>
                                      <p:cBhvr>
                                        <p:cTn id="20" dur="2000" fill="hold"/>
                                        <p:tgtEl>
                                          <p:spTgt spid="4">
                                            <p:graphicEl>
                                              <a:dgm id="{541BFBDD-9E3E-404F-B913-A7F128DAF7CC}"/>
                                            </p:graphicEl>
                                          </p:spTgt>
                                        </p:tgtEl>
                                        <p:attrNameLst>
                                          <p:attrName>fill.on</p:attrName>
                                        </p:attrNameLst>
                                      </p:cBhvr>
                                      <p:to>
                                        <p:strVal val="true"/>
                                      </p:to>
                                    </p:set>
                                  </p:childTnLst>
                                </p:cTn>
                              </p:par>
                              <p:par>
                                <p:cTn id="21" presetID="1" presetClass="emph" presetSubtype="2" fill="hold" grpId="0" nodeType="withEffect">
                                  <p:stCondLst>
                                    <p:cond delay="0"/>
                                  </p:stCondLst>
                                  <p:childTnLst>
                                    <p:animClr clrSpc="rgb" dir="cw">
                                      <p:cBhvr>
                                        <p:cTn id="22" dur="2000" fill="hold"/>
                                        <p:tgtEl>
                                          <p:spTgt spid="4">
                                            <p:graphicEl>
                                              <a:dgm id="{01699AFB-2F58-4F05-822C-F97CC9DC738B}"/>
                                            </p:graphicEl>
                                          </p:spTgt>
                                        </p:tgtEl>
                                        <p:attrNameLst>
                                          <p:attrName>fillcolor</p:attrName>
                                        </p:attrNameLst>
                                      </p:cBhvr>
                                      <p:to>
                                        <a:schemeClr val="hlink"/>
                                      </p:to>
                                    </p:animClr>
                                    <p:set>
                                      <p:cBhvr>
                                        <p:cTn id="23" dur="2000" fill="hold"/>
                                        <p:tgtEl>
                                          <p:spTgt spid="4">
                                            <p:graphicEl>
                                              <a:dgm id="{01699AFB-2F58-4F05-822C-F97CC9DC738B}"/>
                                            </p:graphicEl>
                                          </p:spTgt>
                                        </p:tgtEl>
                                        <p:attrNameLst>
                                          <p:attrName>fill.type</p:attrName>
                                        </p:attrNameLst>
                                      </p:cBhvr>
                                      <p:to>
                                        <p:strVal val="solid"/>
                                      </p:to>
                                    </p:set>
                                    <p:set>
                                      <p:cBhvr>
                                        <p:cTn id="24" dur="2000" fill="hold"/>
                                        <p:tgtEl>
                                          <p:spTgt spid="4">
                                            <p:graphicEl>
                                              <a:dgm id="{01699AFB-2F58-4F05-822C-F97CC9DC738B}"/>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theme/theme1.xml><?xml version="1.0" encoding="utf-8"?>
<a:theme xmlns:a="http://schemas.openxmlformats.org/drawingml/2006/main" name="Office Theme">
  <a:themeElements>
    <a:clrScheme name="DELWP Planning">
      <a:dk1>
        <a:srgbClr val="393838"/>
      </a:dk1>
      <a:lt1>
        <a:sysClr val="window" lastClr="FFFFFF"/>
      </a:lt1>
      <a:dk2>
        <a:srgbClr val="642667"/>
      </a:dk2>
      <a:lt2>
        <a:srgbClr val="EFE9F0"/>
      </a:lt2>
      <a:accent1>
        <a:srgbClr val="00B2A9"/>
      </a:accent1>
      <a:accent2>
        <a:srgbClr val="642667"/>
      </a:accent2>
      <a:accent3>
        <a:srgbClr val="201547"/>
      </a:accent3>
      <a:accent4>
        <a:srgbClr val="66D1CB"/>
      </a:accent4>
      <a:accent5>
        <a:srgbClr val="A27DA4"/>
      </a:accent5>
      <a:accent6>
        <a:srgbClr val="7973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ommittee Transcript Document" ma:contentTypeID="0x010100A6113086DC73B842B7D060591F1D1F2D020200C0720D9A5485ED45ADC2FF5EDE309FA7" ma:contentTypeVersion="36" ma:contentTypeDescription="Create a new document." ma:contentTypeScope="" ma:versionID="e52877d7feab36bfeddb7f8cc9f5d553">
  <xsd:schema xmlns:xsd="http://www.w3.org/2001/XMLSchema" xmlns:xs="http://www.w3.org/2001/XMLSchema" xmlns:p="http://schemas.microsoft.com/office/2006/metadata/properties" xmlns:ns2="46c61757-ad04-49d5-a16a-4020ae46aeb3" xmlns:ns3="c35bed46-8fc3-45b8-8dd6-aacfd9839516" targetNamespace="http://schemas.microsoft.com/office/2006/metadata/properties" ma:root="true" ma:fieldsID="5fb501309d8927c6d13cd514116a9ed7" ns2:_="" ns3:_="">
    <xsd:import namespace="46c61757-ad04-49d5-a16a-4020ae46aeb3"/>
    <xsd:import namespace="c35bed46-8fc3-45b8-8dd6-aacfd9839516"/>
    <xsd:element name="properties">
      <xsd:complexType>
        <xsd:sequence>
          <xsd:element name="documentManagement">
            <xsd:complexType>
              <xsd:all>
                <xsd:element ref="ns2:Business_x005f_x0020_Identifier" minOccurs="0"/>
                <xsd:element ref="ns2:m3eeb9610e9c4640880ac1fecc69d01a" minOccurs="0"/>
                <xsd:element ref="ns2:TaxCatchAll" minOccurs="0"/>
                <xsd:element ref="ns2:TaxCatchAllLabel" minOccurs="0"/>
                <xsd:element ref="ns2:Committee_x0020_Start_x0020_Date" minOccurs="0"/>
                <xsd:element ref="ns2:Committee_x0020_End_x0020_Date" minOccurs="0"/>
                <xsd:element ref="ns2:DocumentKey" minOccurs="0"/>
                <xsd:element ref="ns2:PublishStatus" minOccurs="0"/>
                <xsd:element ref="ns2:Committee_x0020_Inquiry_x0020_Start_x0020_Date" minOccurs="0"/>
                <xsd:element ref="ns2:Committee_x0020_Inquiry_x0020_End_x0020_Date" minOccurs="0"/>
                <xsd:element ref="ns3:MemberTaxHTField0" minOccurs="0"/>
                <xsd:element ref="ns2:Witness_x005f_x0020_Id" minOccurs="0"/>
                <xsd:element ref="ns2:g6a0eebaf0724e87b07e787b0a6687af" minOccurs="0"/>
                <xsd:element ref="ns2:a559cadfb9a242f5b73f63650095a147" minOccurs="0"/>
                <xsd:element ref="ns2:pf0be3ffd4e84049b08b651cf27bfd3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c61757-ad04-49d5-a16a-4020ae46aeb3" elementFormDefault="qualified">
    <xsd:import namespace="http://schemas.microsoft.com/office/2006/documentManagement/types"/>
    <xsd:import namespace="http://schemas.microsoft.com/office/infopath/2007/PartnerControls"/>
    <xsd:element name="Business_x005f_x0020_Identifier" ma:index="8" nillable="true" ma:displayName="Business Identifier" ma:indexed="true" ma:internalName="Business_x0020_Identifier" ma:readOnly="false">
      <xsd:simpleType>
        <xsd:restriction base="dms:Text"/>
      </xsd:simpleType>
    </xsd:element>
    <xsd:element name="m3eeb9610e9c4640880ac1fecc69d01a" ma:index="9" nillable="true" ma:taxonomy="true" ma:internalName="m3eeb9610e9c4640880ac1fecc69d01a" ma:taxonomyFieldName="House" ma:displayName="House" ma:indexed="true" ma:fieldId="{63eeb961-0e9c-4640-880a-c1fecc69d01a}" ma:sspId="64323c1c-cbf1-4b15-a593-91e189a21d22" ma:termSetId="57944e1a-04b1-4712-99d3-3d76444853b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84609796-0e07-4ed4-af15-6fdaafe780e0}" ma:internalName="TaxCatchAll" ma:showField="CatchAllData" ma:web="c35bed46-8fc3-45b8-8dd6-aacfd9839516">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84609796-0e07-4ed4-af15-6fdaafe780e0}" ma:internalName="TaxCatchAllLabel" ma:readOnly="true" ma:showField="CatchAllDataLabel" ma:web="c35bed46-8fc3-45b8-8dd6-aacfd9839516">
      <xsd:complexType>
        <xsd:complexContent>
          <xsd:extension base="dms:MultiChoiceLookup">
            <xsd:sequence>
              <xsd:element name="Value" type="dms:Lookup" maxOccurs="unbounded" minOccurs="0" nillable="true"/>
            </xsd:sequence>
          </xsd:extension>
        </xsd:complexContent>
      </xsd:complexType>
    </xsd:element>
    <xsd:element name="Committee_x0020_Start_x0020_Date" ma:index="13" nillable="true" ma:displayName="Committee Start Date" ma:format="DateOnly" ma:indexed="true" ma:internalName="Committee_x0020_Start_x0020_Date">
      <xsd:simpleType>
        <xsd:restriction base="dms:DateTime"/>
      </xsd:simpleType>
    </xsd:element>
    <xsd:element name="Committee_x0020_End_x0020_Date" ma:index="14" nillable="true" ma:displayName="Committee End Date" ma:format="DateOnly" ma:indexed="true" ma:internalName="Committee_x0020_End_x0020_Date">
      <xsd:simpleType>
        <xsd:restriction base="dms:DateTime"/>
      </xsd:simpleType>
    </xsd:element>
    <xsd:element name="DocumentKey" ma:index="15" nillable="true" ma:displayName="Document Key" ma:indexed="true" ma:internalName="DocumentKey">
      <xsd:simpleType>
        <xsd:restriction base="dms:Choice">
          <xsd:enumeration value="thumbnail"/>
          <xsd:enumeration value="photo"/>
          <xsd:enumeration value="attachment"/>
          <xsd:enumeration value="inaugural-speech"/>
          <xsd:enumeration value="digests"/>
          <xsd:enumeration value="minute-extracts"/>
          <xsd:enumeration value="introductory-document"/>
          <xsd:enumeration value="resolution-document"/>
          <xsd:enumeration value="terms-of-reference"/>
          <xsd:enumeration value="submissions"/>
          <xsd:enumeration value="transcripts"/>
          <xsd:enumeration value="schedule"/>
          <xsd:enumeration value="witness-transcripts"/>
          <xsd:enumeration value="reports-and-gov-responses"/>
          <xsd:enumeration value="other-documents"/>
          <xsd:enumeration value="attachments"/>
          <xsd:enumeration value="proof"/>
          <xsd:enumeration value="revised"/>
          <xsd:enumeration value="corrected"/>
          <xsd:enumeration value="question"/>
          <xsd:enumeration value="answer"/>
          <xsd:enumeration value="tabled-document"/>
          <xsd:enumeration value="not-tabled-document-la"/>
          <xsd:enumeration value="not-tabled-document-lc"/>
          <xsd:enumeration value="not-tabled-document-dispute"/>
          <xsd:enumeration value="petition-response"/>
        </xsd:restriction>
      </xsd:simpleType>
    </xsd:element>
    <xsd:element name="PublishStatus" ma:index="16" nillable="true" ma:displayName="Publish Status" ma:internalName="PublishStatus">
      <xsd:simpleType>
        <xsd:restriction base="dms:Choice">
          <xsd:enumeration value="Draft"/>
          <xsd:enumeration value="Published"/>
        </xsd:restriction>
      </xsd:simpleType>
    </xsd:element>
    <xsd:element name="Committee_x0020_Inquiry_x0020_Start_x0020_Date" ma:index="17" nillable="true" ma:displayName="Committee Inquiry Start Date" ma:format="DateOnly" ma:indexed="true" ma:internalName="Committee_x0020_Inquiry_x0020_Start_x0020_Date">
      <xsd:simpleType>
        <xsd:restriction base="dms:DateTime"/>
      </xsd:simpleType>
    </xsd:element>
    <xsd:element name="Committee_x0020_Inquiry_x0020_End_x0020_Date" ma:index="18" nillable="true" ma:displayName="Committee Inquiry End Date" ma:format="DateOnly" ma:indexed="true" ma:internalName="Committee_x0020_Inquiry_x0020_End_x0020_Date">
      <xsd:simpleType>
        <xsd:restriction base="dms:DateTime"/>
      </xsd:simpleType>
    </xsd:element>
    <xsd:element name="Witness_x005f_x0020_Id" ma:index="21" nillable="true" ma:displayName="Witness Id" ma:internalName="Witness_x0020_Id">
      <xsd:simpleType>
        <xsd:restriction base="dms:Text"/>
      </xsd:simpleType>
    </xsd:element>
    <xsd:element name="g6a0eebaf0724e87b07e787b0a6687af" ma:index="22" nillable="true" ma:taxonomy="true" ma:internalName="g6a0eebaf0724e87b07e787b0a6687af" ma:taxonomyFieldName="Committee" ma:displayName="Committee" ma:indexed="true" ma:fieldId="{06a0eeba-f072-4e87-b07e-787b0a6687af}" ma:sspId="64323c1c-cbf1-4b15-a593-91e189a21d22" ma:termSetId="b4046d15-f576-48c6-ad5e-8cba09d6eae8" ma:anchorId="00000000-0000-0000-0000-000000000000" ma:open="false" ma:isKeyword="false">
      <xsd:complexType>
        <xsd:sequence>
          <xsd:element ref="pc:Terms" minOccurs="0" maxOccurs="1"/>
        </xsd:sequence>
      </xsd:complexType>
    </xsd:element>
    <xsd:element name="a559cadfb9a242f5b73f63650095a147" ma:index="24" nillable="true" ma:taxonomy="true" ma:internalName="a559cadfb9a242f5b73f63650095a147" ma:taxonomyFieldName="Committee_x0020_Type" ma:displayName="Committee Type" ma:indexed="true" ma:fieldId="{a559cadf-b9a2-42f5-b73f-63650095a147}" ma:sspId="64323c1c-cbf1-4b15-a593-91e189a21d22" ma:termSetId="09e68001-ef80-4fd0-87ea-36e067212e95" ma:anchorId="00000000-0000-0000-0000-000000000000" ma:open="false" ma:isKeyword="false">
      <xsd:complexType>
        <xsd:sequence>
          <xsd:element ref="pc:Terms" minOccurs="0" maxOccurs="1"/>
        </xsd:sequence>
      </xsd:complexType>
    </xsd:element>
    <xsd:element name="pf0be3ffd4e84049b08b651cf27bfd30" ma:index="26" nillable="true" ma:taxonomy="true" ma:internalName="pf0be3ffd4e84049b08b651cf27bfd30" ma:taxonomyFieldName="Committee_x0020_Inquiry" ma:displayName="Committee Inquiry" ma:indexed="true" ma:fieldId="{9f0be3ff-d4e8-4049-b08b-651cf27bfd30}" ma:sspId="64323c1c-cbf1-4b15-a593-91e189a21d22" ma:termSetId="fd240bf8-7a44-4aff-9475-1a702056b2b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5bed46-8fc3-45b8-8dd6-aacfd9839516" elementFormDefault="qualified">
    <xsd:import namespace="http://schemas.microsoft.com/office/2006/documentManagement/types"/>
    <xsd:import namespace="http://schemas.microsoft.com/office/infopath/2007/PartnerControls"/>
    <xsd:element name="MemberTaxHTField0" ma:index="19" nillable="true" ma:taxonomy="true" ma:internalName="MemberTaxHTField0" ma:taxonomyFieldName="Hansard_x0020_Member" ma:displayName="Member" ma:default="" ma:fieldId="{c9fb69e6-177b-49ec-8627-96a823362ebd}" ma:taxonomyMulti="true" ma:sspId="64323c1c-cbf1-4b15-a593-91e189a21d22" ma:termSetId="5f9a1aad-f9d3-47b9-8812-cebc1c537bd2"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4323c1c-cbf1-4b15-a593-91e189a21d22" ContentTypeId="0x010100A6113086DC73B842B7D060591F1D1F2D0202"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Business_x005f_x0020_Identifier xmlns="46c61757-ad04-49d5-a16a-4020ae46aeb3">4162</Business_x005f_x0020_Identifier>
    <MemberTaxHTField0 xmlns="c35bed46-8fc3-45b8-8dd6-aacfd9839516">
      <Terms xmlns="http://schemas.microsoft.com/office/infopath/2007/PartnerControls"/>
    </MemberTaxHTField0>
    <Witness_x005f_x0020_Id xmlns="46c61757-ad04-49d5-a16a-4020ae46aeb3">5576,5577</Witness_x005f_x0020_Id>
    <Committee_x0020_Start_x0020_Date xmlns="46c61757-ad04-49d5-a16a-4020ae46aeb3">2011-02-08T00:00:00+00:00</Committee_x0020_Start_x0020_Date>
    <PublishStatus xmlns="46c61757-ad04-49d5-a16a-4020ae46aeb3">Published</PublishStatus>
    <Committee_x0020_End_x0020_Date xmlns="46c61757-ad04-49d5-a16a-4020ae46aeb3" xsi:nil="true"/>
    <a559cadfb9a242f5b73f63650095a147 xmlns="46c61757-ad04-49d5-a16a-4020ae46aeb3">
      <Terms xmlns="http://schemas.microsoft.com/office/infopath/2007/PartnerControls">
        <TermInfo xmlns="http://schemas.microsoft.com/office/infopath/2007/PartnerControls">
          <TermName xmlns="http://schemas.microsoft.com/office/infopath/2007/PartnerControls">Standing</TermName>
          <TermId xmlns="http://schemas.microsoft.com/office/infopath/2007/PartnerControls">c6eac104-10be-430c-9143-8ced1c7c473c</TermId>
        </TermInfo>
      </Terms>
    </a559cadfb9a242f5b73f63650095a147>
    <g6a0eebaf0724e87b07e787b0a6687af xmlns="46c61757-ad04-49d5-a16a-4020ae46aeb3">
      <Terms xmlns="http://schemas.microsoft.com/office/infopath/2007/PartnerControls">
        <TermInfo xmlns="http://schemas.microsoft.com/office/infopath/2007/PartnerControls">
          <TermName xmlns="http://schemas.microsoft.com/office/infopath/2007/PartnerControls">Legislative Council Legal and Social Issues Committee</TermName>
          <TermId xmlns="http://schemas.microsoft.com/office/infopath/2007/PartnerControls">6dfd0079-43dc-4beb-a803-c5397f518775</TermId>
        </TermInfo>
      </Terms>
    </g6a0eebaf0724e87b07e787b0a6687af>
    <m3eeb9610e9c4640880ac1fecc69d01a xmlns="46c61757-ad04-49d5-a16a-4020ae46aeb3">
      <Terms xmlns="http://schemas.microsoft.com/office/infopath/2007/PartnerControls">
        <TermInfo xmlns="http://schemas.microsoft.com/office/infopath/2007/PartnerControls">
          <TermName xmlns="http://schemas.microsoft.com/office/infopath/2007/PartnerControls">Legislative Council</TermName>
          <TermId xmlns="http://schemas.microsoft.com/office/infopath/2007/PartnerControls">6c85d7f4-b2da-4436-92e1-7df20d4cb55e</TermId>
        </TermInfo>
      </Terms>
    </m3eeb9610e9c4640880ac1fecc69d01a>
    <Committee_x0020_Inquiry_x0020_Start_x0020_Date xmlns="46c61757-ad04-49d5-a16a-4020ae46aeb3">2017-07-09T00:00:00+00:00</Committee_x0020_Inquiry_x0020_Start_x0020_Date>
    <Committee_x0020_Inquiry_x0020_End_x0020_Date xmlns="46c61757-ad04-49d5-a16a-4020ae46aeb3" xsi:nil="true"/>
    <TaxCatchAll xmlns="46c61757-ad04-49d5-a16a-4020ae46aeb3">
      <Value>181</Value>
      <Value>82</Value>
      <Value>60</Value>
      <Value>1</Value>
    </TaxCatchAll>
    <pf0be3ffd4e84049b08b651cf27bfd30 xmlns="46c61757-ad04-49d5-a16a-4020ae46aeb3">
      <Terms xmlns="http://schemas.microsoft.com/office/infopath/2007/PartnerControls">
        <TermInfo xmlns="http://schemas.microsoft.com/office/infopath/2007/PartnerControls">
          <TermName xmlns="http://schemas.microsoft.com/office/infopath/2007/PartnerControls">Inquiry into the Public Housing Renewal Program</TermName>
          <TermId xmlns="http://schemas.microsoft.com/office/infopath/2007/PartnerControls">45fe79ed-b3bf-4a4a-9bd7-1eb261f356bf</TermId>
        </TermInfo>
      </Terms>
    </pf0be3ffd4e84049b08b651cf27bfd30>
    <DocumentKey xmlns="46c61757-ad04-49d5-a16a-4020ae46aeb3">witness-transcripts</DocumentKey>
    <_dlc_DocId xmlns="c35bed46-8fc3-45b8-8dd6-aacfd9839516">HKNRK37FCK6T-1016873845-1076</_dlc_DocId>
    <_dlc_DocIdUrl xmlns="c35bed46-8fc3-45b8-8dd6-aacfd9839516">
      <Url>https://pims-docs.parliament.vic.gov.au/lcdocs/_layouts/15/DocIdRedir.aspx?ID=HKNRK37FCK6T-1016873845-1076</Url>
      <Description>HKNRK37FCK6T-1016873845-1076</Description>
    </_dlc_DocIdUrl>
  </documentManagement>
</p:properties>
</file>

<file path=customXml/itemProps1.xml><?xml version="1.0" encoding="utf-8"?>
<ds:datastoreItem xmlns:ds="http://schemas.openxmlformats.org/officeDocument/2006/customXml" ds:itemID="{48FE2EDC-7EA7-4746-9F84-2B2F455C4E95}"/>
</file>

<file path=customXml/itemProps2.xml><?xml version="1.0" encoding="utf-8"?>
<ds:datastoreItem xmlns:ds="http://schemas.openxmlformats.org/officeDocument/2006/customXml" ds:itemID="{CD0D4414-9679-4ABE-950D-0B1948655220}"/>
</file>

<file path=customXml/itemProps3.xml><?xml version="1.0" encoding="utf-8"?>
<ds:datastoreItem xmlns:ds="http://schemas.openxmlformats.org/officeDocument/2006/customXml" ds:itemID="{17E43D1B-DAED-4592-9007-56B174EC8126}"/>
</file>

<file path=customXml/itemProps4.xml><?xml version="1.0" encoding="utf-8"?>
<ds:datastoreItem xmlns:ds="http://schemas.openxmlformats.org/officeDocument/2006/customXml" ds:itemID="{6F1E8D3B-72E2-4A8D-A49D-02B2B2A85914}"/>
</file>

<file path=customXml/itemProps5.xml><?xml version="1.0" encoding="utf-8"?>
<ds:datastoreItem xmlns:ds="http://schemas.openxmlformats.org/officeDocument/2006/customXml" ds:itemID="{1FC40D6A-9391-4DBA-8DEC-926284E443D6}"/>
</file>

<file path=docProps/app.xml><?xml version="1.0" encoding="utf-8"?>
<Properties xmlns="http://schemas.openxmlformats.org/officeDocument/2006/extended-properties" xmlns:vt="http://schemas.openxmlformats.org/officeDocument/2006/docPropsVTypes">
  <TotalTime>2130</TotalTime>
  <Words>1572</Words>
  <Application>Microsoft Office PowerPoint</Application>
  <PresentationFormat>On-screen Show (4:3)</PresentationFormat>
  <Paragraphs>168</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Courier New</vt:lpstr>
      <vt:lpstr>Office Theme</vt:lpstr>
      <vt:lpstr>PowerPoint Presentation</vt:lpstr>
      <vt:lpstr>About Advisory Committees</vt:lpstr>
      <vt:lpstr>Advisory Committees | Enabling Legislation</vt:lpstr>
      <vt:lpstr>Social Housing Renewal SAC | Members</vt:lpstr>
      <vt:lpstr>Social Housing Renewal SAC | Purpose</vt:lpstr>
      <vt:lpstr>Matters for consideration</vt:lpstr>
      <vt:lpstr>Matters out of scope</vt:lpstr>
      <vt:lpstr>Social Housing Renewal SAC  | Process</vt:lpstr>
      <vt:lpstr>Social Housing Renewal SAC  | Process</vt:lpstr>
      <vt:lpstr>Briefings | SAC Process</vt:lpstr>
      <vt:lpstr>Exhibition | SAC Process</vt:lpstr>
      <vt:lpstr>Public Hearings | SAC Process</vt:lpstr>
      <vt:lpstr>Referred proposals</vt:lpstr>
      <vt:lpstr>Status of referred sites</vt:lpstr>
      <vt:lpstr>Summary</vt:lpstr>
    </vt:vector>
  </TitlesOfParts>
  <Company>Victorian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Parker</dc:creator>
  <cp:lastModifiedBy>Susan Sweeney</cp:lastModifiedBy>
  <cp:revision>174</cp:revision>
  <cp:lastPrinted>2018-02-14T22:05:30Z</cp:lastPrinted>
  <dcterms:created xsi:type="dcterms:W3CDTF">2016-09-14T02:29:09Z</dcterms:created>
  <dcterms:modified xsi:type="dcterms:W3CDTF">2023-07-03T01:53:01Z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0x010100A6113086DC73B842B7D060591F1D1F2D020200C0720D9A5485ED45ADC2FF5EDE309FA7</vt:lpwstr>
  </property>
  <property fmtid="{D5CDD505-2E9C-101B-9397-08002B2CF9AE}" pid="3" name="Hansard Member">
    <vt:lpwstr/>
  </property>
  <property fmtid="{D5CDD505-2E9C-101B-9397-08002B2CF9AE}" pid="4" name="Committee Type">
    <vt:lpwstr>82;#Standing|c6eac104-10be-430c-9143-8ced1c7c473c</vt:lpwstr>
  </property>
  <property fmtid="{D5CDD505-2E9C-101B-9397-08002B2CF9AE}" pid="5" name="Committee Inquiry">
    <vt:lpwstr>181;#Inquiry into the Public Housing Renewal Program|45fe79ed-b3bf-4a4a-9bd7-1eb261f356bf</vt:lpwstr>
  </property>
  <property fmtid="{D5CDD505-2E9C-101B-9397-08002B2CF9AE}" pid="6" name="House">
    <vt:lpwstr>1;#Legislative Council|6c85d7f4-b2da-4436-92e1-7df20d4cb55e</vt:lpwstr>
  </property>
  <property fmtid="{D5CDD505-2E9C-101B-9397-08002B2CF9AE}" pid="7" name="Committee">
    <vt:lpwstr>60;#Legislative Council Legal and Social Issues Committee|6dfd0079-43dc-4beb-a803-c5397f518775</vt:lpwstr>
  </property>
  <property fmtid="{D5CDD505-2E9C-101B-9397-08002B2CF9AE}" pid="8" name="_dlc_DocIdItemGuid">
    <vt:lpwstr>ca338181-ca2a-408d-9256-8d880f9f92e0</vt:lpwstr>
  </property>
</Properties>
</file>