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7"/>
  </p:notesMasterIdLst>
  <p:sldIdLst>
    <p:sldId id="415" r:id="rId5"/>
    <p:sldId id="318" r:id="rId6"/>
    <p:sldId id="407" r:id="rId7"/>
    <p:sldId id="397" r:id="rId8"/>
    <p:sldId id="365" r:id="rId9"/>
    <p:sldId id="413" r:id="rId10"/>
    <p:sldId id="414" r:id="rId11"/>
    <p:sldId id="406" r:id="rId12"/>
    <p:sldId id="404" r:id="rId13"/>
    <p:sldId id="405" r:id="rId14"/>
    <p:sldId id="269" r:id="rId15"/>
    <p:sldId id="35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F7E8"/>
    <a:srgbClr val="E34A21"/>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3" autoAdjust="0"/>
    <p:restoredTop sz="94660"/>
  </p:normalViewPr>
  <p:slideViewPr>
    <p:cSldViewPr snapToGrid="0">
      <p:cViewPr varScale="1">
        <p:scale>
          <a:sx n="108" d="100"/>
          <a:sy n="108" d="100"/>
        </p:scale>
        <p:origin x="7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5.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7687EF-7B87-4E6F-89FA-CFF3B7402234}" type="datetimeFigureOut">
              <a:rPr lang="en-AU" smtClean="0"/>
              <a:t>9/05/2022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115D86-B33A-45C0-A5F8-A2DA0B208255}" type="slidenum">
              <a:rPr lang="en-AU" smtClean="0"/>
              <a:t>‹#›</a:t>
            </a:fld>
            <a:endParaRPr lang="en-AU"/>
          </a:p>
        </p:txBody>
      </p:sp>
    </p:spTree>
    <p:extLst>
      <p:ext uri="{BB962C8B-B14F-4D97-AF65-F5344CB8AC3E}">
        <p14:creationId xmlns:p14="http://schemas.microsoft.com/office/powerpoint/2010/main" val="123622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5/9/2022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7"/>
            <a:ext cx="9720072" cy="103305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5/9/2022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3500" kern="1200" cap="all" spc="100" baseline="0">
          <a:solidFill>
            <a:schemeClr val="tx1">
              <a:lumMod val="95000"/>
              <a:lumOff val="5000"/>
            </a:schemeClr>
          </a:solidFill>
          <a:latin typeface="+mj-lt"/>
          <a:ea typeface="+mj-ea"/>
          <a:cs typeface="+mj-cs"/>
        </a:defRPr>
      </a:lvl1pPr>
    </p:titleStyle>
    <p:bodyStyle>
      <a:lvl1pPr marL="234000" indent="-234000" algn="l" defTabSz="914400" rtl="0" eaLnBrk="1" latinLnBrk="0" hangingPunct="1">
        <a:lnSpc>
          <a:spcPct val="90000"/>
        </a:lnSpc>
        <a:spcBef>
          <a:spcPts val="1200"/>
        </a:spcBef>
        <a:spcAft>
          <a:spcPts val="200"/>
        </a:spcAft>
        <a:buClr>
          <a:schemeClr val="accent1"/>
        </a:buClr>
        <a:buSzPct val="100000"/>
        <a:buFont typeface="Arial"/>
        <a:buChar char="•"/>
        <a:defRPr sz="2200" kern="1200">
          <a:solidFill>
            <a:schemeClr val="tx1"/>
          </a:solidFill>
          <a:latin typeface="+mn-lt"/>
          <a:ea typeface="+mn-ea"/>
          <a:cs typeface="+mn-cs"/>
        </a:defRPr>
      </a:lvl1pPr>
      <a:lvl2pPr marL="234000" indent="-234000" algn="l" defTabSz="914400" rtl="0" eaLnBrk="1" latinLnBrk="0" hangingPunct="1">
        <a:lnSpc>
          <a:spcPct val="90000"/>
        </a:lnSpc>
        <a:spcBef>
          <a:spcPts val="200"/>
        </a:spcBef>
        <a:spcAft>
          <a:spcPts val="400"/>
        </a:spcAft>
        <a:buClr>
          <a:schemeClr val="accent1"/>
        </a:buClr>
        <a:buFont typeface="Arial"/>
        <a:buChar char="•"/>
        <a:defRPr sz="2200" kern="1200">
          <a:solidFill>
            <a:schemeClr val="tx1"/>
          </a:solidFill>
          <a:latin typeface="+mn-lt"/>
          <a:ea typeface="+mn-ea"/>
          <a:cs typeface="+mn-cs"/>
        </a:defRPr>
      </a:lvl2pPr>
      <a:lvl3pPr marL="234000" indent="-234000" algn="l" defTabSz="914400" rtl="0" eaLnBrk="1" latinLnBrk="0" hangingPunct="1">
        <a:lnSpc>
          <a:spcPct val="90000"/>
        </a:lnSpc>
        <a:spcBef>
          <a:spcPts val="200"/>
        </a:spcBef>
        <a:spcAft>
          <a:spcPts val="400"/>
        </a:spcAft>
        <a:buClr>
          <a:schemeClr val="accent1"/>
        </a:buClr>
        <a:buFont typeface="Arial"/>
        <a:buChar char="•"/>
        <a:defRPr sz="2200" kern="1200">
          <a:solidFill>
            <a:schemeClr val="tx1"/>
          </a:solidFill>
          <a:latin typeface="+mn-lt"/>
          <a:ea typeface="+mn-ea"/>
          <a:cs typeface="+mn-cs"/>
        </a:defRPr>
      </a:lvl3pPr>
      <a:lvl4pPr marL="234000" indent="-234000" algn="l" defTabSz="914400" rtl="0" eaLnBrk="1" latinLnBrk="0" hangingPunct="1">
        <a:lnSpc>
          <a:spcPct val="90000"/>
        </a:lnSpc>
        <a:spcBef>
          <a:spcPts val="200"/>
        </a:spcBef>
        <a:spcAft>
          <a:spcPts val="400"/>
        </a:spcAft>
        <a:buClr>
          <a:schemeClr val="accent1"/>
        </a:buClr>
        <a:buFont typeface="Arial"/>
        <a:buChar char="•"/>
        <a:defRPr sz="2200" kern="1200">
          <a:solidFill>
            <a:schemeClr val="tx1"/>
          </a:solidFill>
          <a:latin typeface="+mn-lt"/>
          <a:ea typeface="+mn-ea"/>
          <a:cs typeface="+mn-cs"/>
        </a:defRPr>
      </a:lvl4pPr>
      <a:lvl5pPr marL="234000" indent="-234000" algn="l" defTabSz="914400" rtl="0" eaLnBrk="1" latinLnBrk="0" hangingPunct="1">
        <a:lnSpc>
          <a:spcPct val="90000"/>
        </a:lnSpc>
        <a:spcBef>
          <a:spcPts val="200"/>
        </a:spcBef>
        <a:spcAft>
          <a:spcPts val="400"/>
        </a:spcAft>
        <a:buClr>
          <a:schemeClr val="accent1"/>
        </a:buClr>
        <a:buFont typeface="Arial"/>
        <a:buChar char="•"/>
        <a:defRPr sz="2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crcnsw.org.au/" TargetMode="External"/><Relationship Id="rId7" Type="http://schemas.openxmlformats.org/officeDocument/2006/relationships/hyperlink" Target="http://www.insightexchange.net/" TargetMode="Externa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hyperlink" Target="https://webarchive.nationalarchives.gov.uk/ukgwa/20130128112038/http:/www.justice.gov.uk/publications/docs/corston-report-march-2007.pdf" TargetMode="External"/><Relationship Id="rId5" Type="http://schemas.openxmlformats.org/officeDocument/2006/relationships/hyperlink" Target="https://www.sydneycommunityfoundation.org.au/find_a_fund/kwoop-keeping-women-out-of-prison/" TargetMode="External"/><Relationship Id="rId4" Type="http://schemas.openxmlformats.org/officeDocument/2006/relationships/hyperlink" Target="https://www.crcnsw.org.au/advocacy/research/"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44">
            <a:extLst>
              <a:ext uri="{FF2B5EF4-FFF2-40B4-BE49-F238E27FC236}">
                <a16:creationId xmlns:a16="http://schemas.microsoft.com/office/drawing/2014/main" id="{D045426A-326D-4262-A31E-8C4D42211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9968"/>
            <a:ext cx="12192000" cy="22980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 name="Subtitle 2">
            <a:extLst>
              <a:ext uri="{FF2B5EF4-FFF2-40B4-BE49-F238E27FC236}">
                <a16:creationId xmlns:a16="http://schemas.microsoft.com/office/drawing/2014/main" id="{768144F9-E88D-4A55-9BD7-FB465A053C53}"/>
              </a:ext>
            </a:extLst>
          </p:cNvPr>
          <p:cNvSpPr>
            <a:spLocks noGrp="1"/>
          </p:cNvSpPr>
          <p:nvPr>
            <p:ph type="subTitle" idx="1"/>
          </p:nvPr>
        </p:nvSpPr>
        <p:spPr>
          <a:xfrm>
            <a:off x="8494030" y="4912273"/>
            <a:ext cx="3320526" cy="1463040"/>
          </a:xfrm>
        </p:spPr>
        <p:txBody>
          <a:bodyPr>
            <a:normAutofit/>
          </a:bodyPr>
          <a:lstStyle/>
          <a:p>
            <a:r>
              <a:rPr lang="en-US" sz="4400" b="1" dirty="0">
                <a:solidFill>
                  <a:srgbClr val="FFFFFF"/>
                </a:solidFill>
                <a:latin typeface="+mj-lt"/>
              </a:rPr>
              <a:t>Miranda Project</a:t>
            </a:r>
          </a:p>
        </p:txBody>
      </p:sp>
      <p:sp useBgFill="1">
        <p:nvSpPr>
          <p:cNvPr id="56" name="Rectangle 46">
            <a:extLst>
              <a:ext uri="{FF2B5EF4-FFF2-40B4-BE49-F238E27FC236}">
                <a16:creationId xmlns:a16="http://schemas.microsoft.com/office/drawing/2014/main" id="{8BD0C197-6F97-4148-BD9F-3BC50E46A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9" name="Picture 8">
            <a:extLst>
              <a:ext uri="{FF2B5EF4-FFF2-40B4-BE49-F238E27FC236}">
                <a16:creationId xmlns:a16="http://schemas.microsoft.com/office/drawing/2014/main" id="{58A7F57B-C984-49DA-A41E-86FEE96E16D3}"/>
              </a:ext>
            </a:extLst>
          </p:cNvPr>
          <p:cNvPicPr>
            <a:picLocks noChangeAspect="1"/>
          </p:cNvPicPr>
          <p:nvPr/>
        </p:nvPicPr>
        <p:blipFill>
          <a:blip r:embed="rId2"/>
          <a:stretch>
            <a:fillRect/>
          </a:stretch>
        </p:blipFill>
        <p:spPr>
          <a:xfrm>
            <a:off x="484632" y="777757"/>
            <a:ext cx="3517119" cy="3015929"/>
          </a:xfrm>
          <a:prstGeom prst="rect">
            <a:avLst/>
          </a:prstGeom>
        </p:spPr>
      </p:pic>
      <p:cxnSp>
        <p:nvCxnSpPr>
          <p:cNvPr id="57" name="Straight Connector 48">
            <a:extLst>
              <a:ext uri="{FF2B5EF4-FFF2-40B4-BE49-F238E27FC236}">
                <a16:creationId xmlns:a16="http://schemas.microsoft.com/office/drawing/2014/main" id="{6F6FDB19-8C2A-48D0-8728-5987EDF371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62617" y="822682"/>
            <a:ext cx="0" cy="292608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8" name="Straight Connector 50">
            <a:extLst>
              <a:ext uri="{FF2B5EF4-FFF2-40B4-BE49-F238E27FC236}">
                <a16:creationId xmlns:a16="http://schemas.microsoft.com/office/drawing/2014/main" id="{F09B89FA-8981-4C79-AEA8-92BBDEB7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469" y="822682"/>
            <a:ext cx="0" cy="292608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7D8BACDF-3A12-4B0F-BD6B-3806107A4FF4}"/>
              </a:ext>
            </a:extLst>
          </p:cNvPr>
          <p:cNvPicPr>
            <a:picLocks noChangeAspect="1"/>
          </p:cNvPicPr>
          <p:nvPr/>
        </p:nvPicPr>
        <p:blipFill>
          <a:blip r:embed="rId3"/>
          <a:stretch>
            <a:fillRect/>
          </a:stretch>
        </p:blipFill>
        <p:spPr>
          <a:xfrm>
            <a:off x="4323484" y="1291245"/>
            <a:ext cx="7670762" cy="2013574"/>
          </a:xfrm>
          <a:prstGeom prst="rect">
            <a:avLst/>
          </a:prstGeom>
        </p:spPr>
      </p:pic>
      <p:cxnSp>
        <p:nvCxnSpPr>
          <p:cNvPr id="59" name="Straight Connector 52">
            <a:extLst>
              <a:ext uri="{FF2B5EF4-FFF2-40B4-BE49-F238E27FC236}">
                <a16:creationId xmlns:a16="http://schemas.microsoft.com/office/drawing/2014/main" id="{0F5E87B5-6250-4AF5-88E7-E1D9745E7C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28" name="Picture 27">
            <a:extLst>
              <a:ext uri="{FF2B5EF4-FFF2-40B4-BE49-F238E27FC236}">
                <a16:creationId xmlns:a16="http://schemas.microsoft.com/office/drawing/2014/main" id="{C8AF35BB-BEEC-4FAC-A1C4-802CEF85D08A}"/>
              </a:ext>
            </a:extLst>
          </p:cNvPr>
          <p:cNvPicPr>
            <a:picLocks noChangeAspect="1"/>
          </p:cNvPicPr>
          <p:nvPr/>
        </p:nvPicPr>
        <p:blipFill rotWithShape="1">
          <a:blip r:embed="rId3"/>
          <a:srcRect l="93359" t="-2697"/>
          <a:stretch/>
        </p:blipFill>
        <p:spPr>
          <a:xfrm>
            <a:off x="7774671" y="102902"/>
            <a:ext cx="345231" cy="1401363"/>
          </a:xfrm>
          <a:prstGeom prst="rect">
            <a:avLst/>
          </a:prstGeom>
        </p:spPr>
      </p:pic>
      <p:pic>
        <p:nvPicPr>
          <p:cNvPr id="29" name="Picture 28">
            <a:extLst>
              <a:ext uri="{FF2B5EF4-FFF2-40B4-BE49-F238E27FC236}">
                <a16:creationId xmlns:a16="http://schemas.microsoft.com/office/drawing/2014/main" id="{CE94941A-910E-4516-9124-C8293605E07E}"/>
              </a:ext>
            </a:extLst>
          </p:cNvPr>
          <p:cNvPicPr>
            <a:picLocks noChangeAspect="1"/>
          </p:cNvPicPr>
          <p:nvPr/>
        </p:nvPicPr>
        <p:blipFill rotWithShape="1">
          <a:blip r:embed="rId3"/>
          <a:srcRect l="93359" t="-2697"/>
          <a:stretch/>
        </p:blipFill>
        <p:spPr>
          <a:xfrm>
            <a:off x="7856768" y="3113682"/>
            <a:ext cx="214991" cy="872692"/>
          </a:xfrm>
          <a:prstGeom prst="rect">
            <a:avLst/>
          </a:prstGeom>
        </p:spPr>
      </p:pic>
      <p:sp>
        <p:nvSpPr>
          <p:cNvPr id="4" name="TextBox 3">
            <a:extLst>
              <a:ext uri="{FF2B5EF4-FFF2-40B4-BE49-F238E27FC236}">
                <a16:creationId xmlns:a16="http://schemas.microsoft.com/office/drawing/2014/main" id="{552A5496-7DF5-465E-9A51-0985D42E42E8}"/>
              </a:ext>
            </a:extLst>
          </p:cNvPr>
          <p:cNvSpPr txBox="1"/>
          <p:nvPr/>
        </p:nvSpPr>
        <p:spPr>
          <a:xfrm>
            <a:off x="349081" y="4982029"/>
            <a:ext cx="7902634" cy="132343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The Community Restorative Centre acknowledges and pays respect to the traditional custodians of the land on which our offices stand, Elders past and present, and all Aboriginal and Torres Strait Islander peoples within these boundaries. </a:t>
            </a:r>
            <a:endParaRPr kumimoji="0" lang="en-AU" sz="2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24650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5" name="Straight Connector 34">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37" name="Rectangle 36">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40297E-F5A7-47FA-B9D4-2FFF6DFE0D5C}"/>
              </a:ext>
            </a:extLst>
          </p:cNvPr>
          <p:cNvSpPr>
            <a:spLocks noGrp="1"/>
          </p:cNvSpPr>
          <p:nvPr>
            <p:ph type="title" idx="4294967295"/>
          </p:nvPr>
        </p:nvSpPr>
        <p:spPr>
          <a:xfrm>
            <a:off x="762000" y="804333"/>
            <a:ext cx="3594688" cy="5249334"/>
          </a:xfrm>
        </p:spPr>
        <p:txBody>
          <a:bodyPr vert="horz" lIns="91440" tIns="45720" rIns="91440" bIns="45720" rtlCol="0" anchor="ctr">
            <a:normAutofit/>
          </a:bodyPr>
          <a:lstStyle/>
          <a:p>
            <a:pPr algn="r"/>
            <a:r>
              <a:rPr lang="en-US" sz="5000" dirty="0">
                <a:solidFill>
                  <a:srgbClr val="FFFFFF"/>
                </a:solidFill>
              </a:rPr>
              <a:t>CRC</a:t>
            </a:r>
            <a:br>
              <a:rPr lang="en-US" sz="5000" dirty="0">
                <a:solidFill>
                  <a:srgbClr val="FFFFFF"/>
                </a:solidFill>
              </a:rPr>
            </a:br>
            <a:r>
              <a:rPr lang="en-US" sz="5000" dirty="0">
                <a:solidFill>
                  <a:srgbClr val="FFFFFF"/>
                </a:solidFill>
              </a:rPr>
              <a:t>Evaluation Outcomes</a:t>
            </a:r>
            <a:br>
              <a:rPr lang="en-US" sz="5000" dirty="0">
                <a:solidFill>
                  <a:srgbClr val="FFFFFF"/>
                </a:solidFill>
              </a:rPr>
            </a:br>
            <a:endParaRPr lang="en-US" sz="5000" dirty="0">
              <a:solidFill>
                <a:srgbClr val="FFFFFF"/>
              </a:solidFill>
            </a:endParaRPr>
          </a:p>
        </p:txBody>
      </p:sp>
      <p:sp>
        <p:nvSpPr>
          <p:cNvPr id="3" name="Content Placeholder 2">
            <a:extLst>
              <a:ext uri="{FF2B5EF4-FFF2-40B4-BE49-F238E27FC236}">
                <a16:creationId xmlns:a16="http://schemas.microsoft.com/office/drawing/2014/main" id="{5D3564D3-B4D5-4EB5-9998-A0F941B57AA4}"/>
              </a:ext>
            </a:extLst>
          </p:cNvPr>
          <p:cNvSpPr>
            <a:spLocks noGrp="1"/>
          </p:cNvSpPr>
          <p:nvPr>
            <p:ph idx="4294967295"/>
          </p:nvPr>
        </p:nvSpPr>
        <p:spPr>
          <a:xfrm>
            <a:off x="4951048" y="804333"/>
            <a:ext cx="6306003" cy="5249334"/>
          </a:xfrm>
        </p:spPr>
        <p:txBody>
          <a:bodyPr vert="horz" lIns="45720" tIns="45720" rIns="45720" bIns="45720" rtlCol="0" anchor="ctr">
            <a:normAutofit/>
          </a:bodyPr>
          <a:lstStyle/>
          <a:p>
            <a:pPr marL="0" indent="0">
              <a:spcAft>
                <a:spcPts val="800"/>
              </a:spcAft>
              <a:buNone/>
              <a:tabLst>
                <a:tab pos="457200" algn="l"/>
              </a:tabLst>
            </a:pPr>
            <a:r>
              <a:rPr lang="en-US" sz="2000" dirty="0"/>
              <a:t>Evaluation of the AOD and Reintegration programs completed in conjunction with UNSW to ensure empirical validity and comparative analysis with BOCSAR statistics. </a:t>
            </a:r>
          </a:p>
          <a:p>
            <a:pPr marL="0" lvl="0" indent="0">
              <a:spcAft>
                <a:spcPts val="800"/>
              </a:spcAft>
              <a:buNone/>
              <a:tabLst>
                <a:tab pos="457200" algn="l"/>
              </a:tabLst>
            </a:pPr>
            <a:r>
              <a:rPr lang="en-US" sz="2000" dirty="0"/>
              <a:t>Evaluation outcomes of CRC’s model of support. Following engagement with CRC transition program supports:</a:t>
            </a:r>
          </a:p>
          <a:p>
            <a:pPr marL="342900" lvl="0" indent="-342900">
              <a:spcAft>
                <a:spcPts val="800"/>
              </a:spcAft>
              <a:buFont typeface="Arial" panose="020B0604020202020204" pitchFamily="34" charset="0"/>
              <a:buChar char="•"/>
              <a:tabLst>
                <a:tab pos="457200" algn="l"/>
              </a:tabLst>
            </a:pPr>
            <a:r>
              <a:rPr lang="en-US" sz="2000" dirty="0"/>
              <a:t>Number of days in custody reduced by 65.8%</a:t>
            </a:r>
          </a:p>
          <a:p>
            <a:pPr marL="342900" lvl="0" indent="-342900">
              <a:spcAft>
                <a:spcPts val="800"/>
              </a:spcAft>
              <a:buFont typeface="Arial" panose="020B0604020202020204" pitchFamily="34" charset="0"/>
              <a:buChar char="•"/>
              <a:tabLst>
                <a:tab pos="457200" algn="l"/>
              </a:tabLst>
            </a:pPr>
            <a:r>
              <a:rPr lang="en-US" sz="2000" dirty="0"/>
              <a:t>Number of new custody episodes reduced by 62.6%</a:t>
            </a:r>
          </a:p>
          <a:p>
            <a:pPr marL="342900" lvl="0" indent="-342900">
              <a:spcAft>
                <a:spcPts val="800"/>
              </a:spcAft>
              <a:buFont typeface="Arial" panose="020B0604020202020204" pitchFamily="34" charset="0"/>
              <a:buChar char="•"/>
              <a:tabLst>
                <a:tab pos="457200" algn="l"/>
              </a:tabLst>
            </a:pPr>
            <a:r>
              <a:rPr lang="en-US" sz="2000" dirty="0"/>
              <a:t>Number of proven offences reduced by 62.1%</a:t>
            </a:r>
          </a:p>
          <a:p>
            <a:pPr marL="0" lvl="0" indent="0">
              <a:spcAft>
                <a:spcPts val="800"/>
              </a:spcAft>
              <a:buNone/>
              <a:tabLst>
                <a:tab pos="457200" algn="l"/>
              </a:tabLst>
            </a:pPr>
            <a:r>
              <a:rPr lang="en-US" sz="2000" dirty="0"/>
              <a:t>The comparison analysis found that there are significant social and economic benefits to CRC programs, including savings to the criminal justice system of up to $16 million over three years for an intake of 275 new clients. </a:t>
            </a:r>
          </a:p>
        </p:txBody>
      </p:sp>
    </p:spTree>
    <p:extLst>
      <p:ext uri="{BB962C8B-B14F-4D97-AF65-F5344CB8AC3E}">
        <p14:creationId xmlns:p14="http://schemas.microsoft.com/office/powerpoint/2010/main" val="3083534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l="16000" t="-25000" r="-16000" b="-4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D2F7E-8A45-4942-A180-FDCC1D555D8F}"/>
              </a:ext>
            </a:extLst>
          </p:cNvPr>
          <p:cNvSpPr>
            <a:spLocks noGrp="1"/>
          </p:cNvSpPr>
          <p:nvPr>
            <p:ph type="title"/>
          </p:nvPr>
        </p:nvSpPr>
        <p:spPr>
          <a:xfrm>
            <a:off x="1048551" y="758420"/>
            <a:ext cx="8130618" cy="1033058"/>
          </a:xfrm>
        </p:spPr>
        <p:txBody>
          <a:bodyPr>
            <a:normAutofit/>
          </a:bodyPr>
          <a:lstStyle/>
          <a:p>
            <a:r>
              <a:rPr lang="en-US" sz="3500" b="1" dirty="0"/>
              <a:t>Where to get more information </a:t>
            </a:r>
            <a:endParaRPr lang="en-AU" sz="3500" b="1" dirty="0"/>
          </a:p>
        </p:txBody>
      </p:sp>
      <p:sp>
        <p:nvSpPr>
          <p:cNvPr id="3" name="Content Placeholder 2">
            <a:extLst>
              <a:ext uri="{FF2B5EF4-FFF2-40B4-BE49-F238E27FC236}">
                <a16:creationId xmlns:a16="http://schemas.microsoft.com/office/drawing/2014/main" id="{F664A10C-2D8C-4976-B274-B9BEEDB904FB}"/>
              </a:ext>
            </a:extLst>
          </p:cNvPr>
          <p:cNvSpPr>
            <a:spLocks noGrp="1"/>
          </p:cNvSpPr>
          <p:nvPr>
            <p:ph idx="1"/>
          </p:nvPr>
        </p:nvSpPr>
        <p:spPr>
          <a:xfrm>
            <a:off x="1048552" y="1791478"/>
            <a:ext cx="10645713" cy="4721289"/>
          </a:xfrm>
        </p:spPr>
        <p:txBody>
          <a:bodyPr>
            <a:normAutofit fontScale="85000" lnSpcReduction="10000"/>
          </a:bodyPr>
          <a:lstStyle/>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Please reach out to us by contacting </a:t>
            </a:r>
            <a:r>
              <a:rPr lang="en-US" sz="2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(02) 9288 8700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ask to speak with Miranda Project Team </a:t>
            </a:r>
          </a:p>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For more information about CRC, please visit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3"/>
              </a:rPr>
              <a:t>https://www.crcnsw.org.au/</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400" dirty="0">
                <a:latin typeface="Calibri" panose="020F0502020204030204" pitchFamily="34" charset="0"/>
                <a:ea typeface="Calibri" panose="020F0502020204030204" pitchFamily="34" charset="0"/>
                <a:cs typeface="Times New Roman" panose="02020603050405020304" pitchFamily="18" charset="0"/>
              </a:rPr>
              <a:t>For CRC AOD and reintegration program evaluation, please visit </a:t>
            </a:r>
            <a:r>
              <a:rPr lang="en-AU" sz="2400" dirty="0">
                <a:effectLst/>
                <a:latin typeface="Calibri" panose="020F0502020204030204" pitchFamily="34" charset="0"/>
                <a:ea typeface="Calibri" panose="020F0502020204030204" pitchFamily="34" charset="0"/>
                <a:cs typeface="Times New Roman" panose="02020603050405020304" pitchFamily="18" charset="0"/>
              </a:rPr>
              <a:t> </a:t>
            </a:r>
            <a:r>
              <a:rPr lang="en-AU" sz="2400" dirty="0">
                <a:effectLst/>
                <a:latin typeface="Calibri" panose="020F0502020204030204" pitchFamily="34" charset="0"/>
                <a:ea typeface="Calibri" panose="020F0502020204030204" pitchFamily="34" charset="0"/>
                <a:cs typeface="Times New Roman" panose="02020603050405020304" pitchFamily="18" charset="0"/>
                <a:hlinkClick r:id="rId4"/>
              </a:rPr>
              <a:t>https://www.crcnsw.org.au/advocacy/research/</a:t>
            </a:r>
            <a:r>
              <a:rPr lang="en-AU"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KWOOP Coalition – </a:t>
            </a:r>
            <a:r>
              <a:rPr lang="en-AU" sz="2400" dirty="0">
                <a:effectLst/>
                <a:latin typeface="Calibri" panose="020F0502020204030204" pitchFamily="34" charset="0"/>
                <a:ea typeface="Calibri" panose="020F0502020204030204" pitchFamily="34" charset="0"/>
                <a:cs typeface="Times New Roman" panose="02020603050405020304" pitchFamily="18" charset="0"/>
                <a:hlinkClick r:id="rId5"/>
              </a:rPr>
              <a:t>https://www.sydneycommunityfoundation.org.au/find_a_fund/kwoop-keeping-women-out-of-prison/</a:t>
            </a:r>
            <a:endParaRPr lang="en-AU"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Corston Report -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6"/>
              </a:rPr>
              <a:t>https://webarchive.nationalarchives.gov.uk/ukgwa/20130128112038/http://www.justice.gov.uk/publications/docs/corston-report-march-2007.pdf</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Insight Exchange - </a:t>
            </a:r>
            <a:r>
              <a:rPr lang="en-US" sz="2400" dirty="0">
                <a:effectLst/>
                <a:latin typeface="Calibri" panose="020F0502020204030204" pitchFamily="34" charset="0"/>
                <a:ea typeface="Calibri" panose="020F0502020204030204" pitchFamily="34" charset="0"/>
                <a:cs typeface="Times New Roman" panose="02020603050405020304" pitchFamily="18" charset="0"/>
                <a:hlinkClick r:id="rId7"/>
              </a:rPr>
              <a:t>www.insightexchange.net</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600" dirty="0"/>
          </a:p>
        </p:txBody>
      </p:sp>
    </p:spTree>
    <p:extLst>
      <p:ext uri="{BB962C8B-B14F-4D97-AF65-F5344CB8AC3E}">
        <p14:creationId xmlns:p14="http://schemas.microsoft.com/office/powerpoint/2010/main" val="1342652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9">
            <a:extLst>
              <a:ext uri="{FF2B5EF4-FFF2-40B4-BE49-F238E27FC236}">
                <a16:creationId xmlns:a16="http://schemas.microsoft.com/office/drawing/2014/main" id="{C411DB08-1669-426B-BBEB-FAD285EF80F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7" name="Rectangle 21">
            <a:extLst>
              <a:ext uri="{FF2B5EF4-FFF2-40B4-BE49-F238E27FC236}">
                <a16:creationId xmlns:a16="http://schemas.microsoft.com/office/drawing/2014/main" id="{029E4219-121F-4CD1-AA58-24746CD2923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24" name="Straight Connector 23">
            <a:extLst>
              <a:ext uri="{FF2B5EF4-FFF2-40B4-BE49-F238E27FC236}">
                <a16:creationId xmlns:a16="http://schemas.microsoft.com/office/drawing/2014/main" id="{52F50912-06FD-4216-BAD3-21050F59564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765314"/>
            <a:ext cx="3931920"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ADB793D-5048-4CAD-8058-173A240A1656}"/>
              </a:ext>
            </a:extLst>
          </p:cNvPr>
          <p:cNvSpPr>
            <a:spLocks noGrp="1"/>
          </p:cNvSpPr>
          <p:nvPr>
            <p:ph type="ctrTitle"/>
          </p:nvPr>
        </p:nvSpPr>
        <p:spPr>
          <a:xfrm>
            <a:off x="99391" y="2622790"/>
            <a:ext cx="5269765" cy="1058300"/>
          </a:xfrm>
        </p:spPr>
        <p:txBody>
          <a:bodyPr anchor="b">
            <a:noAutofit/>
          </a:bodyPr>
          <a:lstStyle/>
          <a:p>
            <a:pPr marL="0" indent="0" algn="ctr"/>
            <a:r>
              <a:rPr lang="en-AU" dirty="0">
                <a:solidFill>
                  <a:schemeClr val="bg1"/>
                </a:solidFill>
              </a:rPr>
              <a:t>Miranda Project</a:t>
            </a:r>
          </a:p>
        </p:txBody>
      </p:sp>
      <p:sp>
        <p:nvSpPr>
          <p:cNvPr id="3" name="Subtitle 2">
            <a:extLst>
              <a:ext uri="{FF2B5EF4-FFF2-40B4-BE49-F238E27FC236}">
                <a16:creationId xmlns:a16="http://schemas.microsoft.com/office/drawing/2014/main" id="{768144F9-E88D-4A55-9BD7-FB465A053C53}"/>
              </a:ext>
            </a:extLst>
          </p:cNvPr>
          <p:cNvSpPr>
            <a:spLocks noGrp="1"/>
          </p:cNvSpPr>
          <p:nvPr>
            <p:ph type="subTitle" idx="1"/>
          </p:nvPr>
        </p:nvSpPr>
        <p:spPr>
          <a:xfrm>
            <a:off x="325314" y="3790199"/>
            <a:ext cx="4633547" cy="2359417"/>
          </a:xfrm>
        </p:spPr>
        <p:txBody>
          <a:bodyPr anchor="t">
            <a:normAutofit fontScale="92500" lnSpcReduction="20000"/>
          </a:bodyPr>
          <a:lstStyle/>
          <a:p>
            <a:pPr algn="r"/>
            <a:r>
              <a:rPr lang="en-AU" sz="2200" b="1" dirty="0">
                <a:solidFill>
                  <a:srgbClr val="FFFFFF"/>
                </a:solidFill>
              </a:rPr>
              <a:t>Alison Churchill – Chief </a:t>
            </a:r>
            <a:r>
              <a:rPr lang="en-AU" sz="2200" b="1" dirty="0" err="1">
                <a:solidFill>
                  <a:srgbClr val="FFFFFF"/>
                </a:solidFill>
              </a:rPr>
              <a:t>Execuitive</a:t>
            </a:r>
            <a:r>
              <a:rPr lang="en-AU" sz="2200" b="1" dirty="0">
                <a:solidFill>
                  <a:srgbClr val="FFFFFF"/>
                </a:solidFill>
              </a:rPr>
              <a:t> Officer </a:t>
            </a:r>
          </a:p>
          <a:p>
            <a:pPr algn="r"/>
            <a:r>
              <a:rPr lang="en-AU" sz="2200" b="1" dirty="0">
                <a:solidFill>
                  <a:srgbClr val="FFFFFF"/>
                </a:solidFill>
              </a:rPr>
              <a:t>Marisa Moliterno – Program Manager</a:t>
            </a:r>
          </a:p>
          <a:p>
            <a:pPr algn="r"/>
            <a:r>
              <a:rPr lang="en-AU" sz="2200" b="1" dirty="0">
                <a:solidFill>
                  <a:srgbClr val="FFFFFF"/>
                </a:solidFill>
              </a:rPr>
              <a:t> </a:t>
            </a:r>
          </a:p>
          <a:p>
            <a:pPr algn="r"/>
            <a:r>
              <a:rPr lang="en-AU" sz="2200" dirty="0">
                <a:solidFill>
                  <a:srgbClr val="FFFFFF"/>
                </a:solidFill>
              </a:rPr>
              <a:t>miranda.project@crcnsw.org.au</a:t>
            </a:r>
          </a:p>
          <a:p>
            <a:pPr algn="r"/>
            <a:r>
              <a:rPr lang="en-AU" sz="2200" dirty="0">
                <a:solidFill>
                  <a:srgbClr val="FFFFFF"/>
                </a:solidFill>
              </a:rPr>
              <a:t>info@crcnsw.org.au</a:t>
            </a:r>
            <a:br>
              <a:rPr lang="en-AU" sz="2200" dirty="0">
                <a:solidFill>
                  <a:srgbClr val="FFFFFF"/>
                </a:solidFill>
              </a:rPr>
            </a:br>
            <a:endParaRPr lang="en-AU" sz="2200" dirty="0">
              <a:solidFill>
                <a:srgbClr val="FFFFFF"/>
              </a:solidFill>
            </a:endParaRPr>
          </a:p>
          <a:p>
            <a:pPr algn="r"/>
            <a:r>
              <a:rPr lang="en-AU" sz="2200" dirty="0">
                <a:solidFill>
                  <a:srgbClr val="FFFFFF"/>
                </a:solidFill>
              </a:rPr>
              <a:t>(02) 9288 8700 </a:t>
            </a:r>
          </a:p>
          <a:p>
            <a:pPr algn="r"/>
            <a:r>
              <a:rPr lang="en-AU" sz="2200" b="1" dirty="0">
                <a:solidFill>
                  <a:srgbClr val="FFFFFF"/>
                </a:solidFill>
              </a:rPr>
              <a:t>www.crcnsw.org.au</a:t>
            </a:r>
          </a:p>
        </p:txBody>
      </p:sp>
      <p:pic>
        <p:nvPicPr>
          <p:cNvPr id="7" name="Picture 6">
            <a:extLst>
              <a:ext uri="{FF2B5EF4-FFF2-40B4-BE49-F238E27FC236}">
                <a16:creationId xmlns:a16="http://schemas.microsoft.com/office/drawing/2014/main" id="{7D8BACDF-3A12-4B0F-BD6B-3806107A4FF4}"/>
              </a:ext>
            </a:extLst>
          </p:cNvPr>
          <p:cNvPicPr>
            <a:picLocks noChangeAspect="1"/>
          </p:cNvPicPr>
          <p:nvPr/>
        </p:nvPicPr>
        <p:blipFill>
          <a:blip r:embed="rId2"/>
          <a:stretch>
            <a:fillRect/>
          </a:stretch>
        </p:blipFill>
        <p:spPr>
          <a:xfrm>
            <a:off x="5863645" y="2528009"/>
            <a:ext cx="5895348" cy="1551213"/>
          </a:xfrm>
          <a:prstGeom prst="rect">
            <a:avLst/>
          </a:prstGeom>
        </p:spPr>
      </p:pic>
      <p:pic>
        <p:nvPicPr>
          <p:cNvPr id="9" name="Picture 8">
            <a:extLst>
              <a:ext uri="{FF2B5EF4-FFF2-40B4-BE49-F238E27FC236}">
                <a16:creationId xmlns:a16="http://schemas.microsoft.com/office/drawing/2014/main" id="{58A7F57B-C984-49DA-A41E-86FEE96E16D3}"/>
              </a:ext>
            </a:extLst>
          </p:cNvPr>
          <p:cNvPicPr>
            <a:picLocks noChangeAspect="1"/>
          </p:cNvPicPr>
          <p:nvPr/>
        </p:nvPicPr>
        <p:blipFill>
          <a:blip r:embed="rId3"/>
          <a:stretch>
            <a:fillRect/>
          </a:stretch>
        </p:blipFill>
        <p:spPr>
          <a:xfrm>
            <a:off x="9777130" y="4558941"/>
            <a:ext cx="2724404" cy="2336176"/>
          </a:xfrm>
          <a:prstGeom prst="rect">
            <a:avLst/>
          </a:prstGeom>
        </p:spPr>
      </p:pic>
    </p:spTree>
    <p:extLst>
      <p:ext uri="{BB962C8B-B14F-4D97-AF65-F5344CB8AC3E}">
        <p14:creationId xmlns:p14="http://schemas.microsoft.com/office/powerpoint/2010/main" val="1239463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EB6E9-9E51-4953-8324-08AA7E27E0E9}"/>
              </a:ext>
            </a:extLst>
          </p:cNvPr>
          <p:cNvSpPr>
            <a:spLocks noGrp="1"/>
          </p:cNvSpPr>
          <p:nvPr>
            <p:ph type="title"/>
          </p:nvPr>
        </p:nvSpPr>
        <p:spPr>
          <a:xfrm>
            <a:off x="1024128" y="585216"/>
            <a:ext cx="9720072" cy="1499616"/>
          </a:xfrm>
        </p:spPr>
        <p:txBody>
          <a:bodyPr>
            <a:normAutofit/>
          </a:bodyPr>
          <a:lstStyle/>
          <a:p>
            <a:r>
              <a:rPr lang="en-AU" b="1" dirty="0">
                <a:solidFill>
                  <a:schemeClr val="accent1"/>
                </a:solidFill>
              </a:rPr>
              <a:t>Community Restorative centre</a:t>
            </a:r>
          </a:p>
        </p:txBody>
      </p:sp>
      <p:sp>
        <p:nvSpPr>
          <p:cNvPr id="4" name="Content Placeholder 3">
            <a:extLst>
              <a:ext uri="{FF2B5EF4-FFF2-40B4-BE49-F238E27FC236}">
                <a16:creationId xmlns:a16="http://schemas.microsoft.com/office/drawing/2014/main" id="{253BA6D9-29C5-4759-AD9A-FBE9742017DF}"/>
              </a:ext>
            </a:extLst>
          </p:cNvPr>
          <p:cNvSpPr>
            <a:spLocks noGrp="1"/>
          </p:cNvSpPr>
          <p:nvPr>
            <p:ph idx="1"/>
          </p:nvPr>
        </p:nvSpPr>
        <p:spPr>
          <a:xfrm>
            <a:off x="1024128" y="1967501"/>
            <a:ext cx="9720073" cy="4023360"/>
          </a:xfrm>
        </p:spPr>
        <p:txBody>
          <a:bodyPr>
            <a:normAutofit/>
          </a:bodyPr>
          <a:lstStyle/>
          <a:p>
            <a:r>
              <a:rPr lang="en-GB" sz="2400" dirty="0">
                <a:effectLst/>
                <a:latin typeface="Calibri" panose="020F0502020204030204" pitchFamily="34" charset="0"/>
                <a:ea typeface="Times New Roman" panose="02020603050405020304" pitchFamily="18" charset="0"/>
                <a:cs typeface="Times New Roman" panose="02020603050405020304" pitchFamily="18" charset="0"/>
              </a:rPr>
              <a:t>CRC is the lead NGO in NSW providing specialist support to people affected by the criminal justice system and their families</a:t>
            </a:r>
            <a:r>
              <a:rPr lang="en-GB" sz="2400" dirty="0">
                <a:latin typeface="Calibri" panose="020F0502020204030204" pitchFamily="34" charset="0"/>
                <a:ea typeface="Times New Roman" panose="02020603050405020304" pitchFamily="18" charset="0"/>
                <a:cs typeface="Times New Roman" panose="02020603050405020304" pitchFamily="18" charset="0"/>
              </a:rPr>
              <a:t>,</a:t>
            </a:r>
            <a:r>
              <a:rPr lang="en-GB" sz="24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2400" dirty="0">
                <a:latin typeface="Calibri" panose="020F0502020204030204" pitchFamily="34" charset="0"/>
                <a:ea typeface="Times New Roman" panose="02020603050405020304" pitchFamily="18" charset="0"/>
                <a:cs typeface="Times New Roman" panose="02020603050405020304" pitchFamily="18" charset="0"/>
              </a:rPr>
              <a:t>w</a:t>
            </a:r>
            <a:r>
              <a:rPr lang="en-GB" sz="2400" dirty="0">
                <a:effectLst/>
                <a:latin typeface="Calibri" panose="020F0502020204030204" pitchFamily="34" charset="0"/>
                <a:ea typeface="Times New Roman" panose="02020603050405020304" pitchFamily="18" charset="0"/>
                <a:cs typeface="Times New Roman" panose="02020603050405020304" pitchFamily="18" charset="0"/>
              </a:rPr>
              <a:t>ith a particular emphasis on the provision of post-release and reintegration programs for people with multiple and complex needs on release from custody. </a:t>
            </a:r>
          </a:p>
          <a:p>
            <a:r>
              <a:rPr lang="en-GB" sz="2400" dirty="0">
                <a:effectLst/>
                <a:latin typeface="Calibri" panose="020F0502020204030204" pitchFamily="34" charset="0"/>
                <a:ea typeface="Times New Roman" panose="02020603050405020304" pitchFamily="18" charset="0"/>
                <a:cs typeface="Times New Roman" panose="02020603050405020304" pitchFamily="18" charset="0"/>
              </a:rPr>
              <a:t>All CRC programs aim to reduce recidivism, break entrenched cycles of criminal justice system involvement, and build pathways out of the criminal justice system. </a:t>
            </a:r>
          </a:p>
          <a:p>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pic>
        <p:nvPicPr>
          <p:cNvPr id="8" name="Picture 7">
            <a:extLst>
              <a:ext uri="{FF2B5EF4-FFF2-40B4-BE49-F238E27FC236}">
                <a16:creationId xmlns:a16="http://schemas.microsoft.com/office/drawing/2014/main" id="{DF07AD1E-439B-407A-9EBA-2F952B89C567}"/>
              </a:ext>
            </a:extLst>
          </p:cNvPr>
          <p:cNvPicPr>
            <a:picLocks noChangeAspect="1"/>
          </p:cNvPicPr>
          <p:nvPr/>
        </p:nvPicPr>
        <p:blipFill>
          <a:blip r:embed="rId2"/>
          <a:stretch>
            <a:fillRect/>
          </a:stretch>
        </p:blipFill>
        <p:spPr>
          <a:xfrm>
            <a:off x="35560" y="6225780"/>
            <a:ext cx="2408457" cy="632220"/>
          </a:xfrm>
          <a:prstGeom prst="rect">
            <a:avLst/>
          </a:prstGeom>
        </p:spPr>
      </p:pic>
    </p:spTree>
    <p:extLst>
      <p:ext uri="{BB962C8B-B14F-4D97-AF65-F5344CB8AC3E}">
        <p14:creationId xmlns:p14="http://schemas.microsoft.com/office/powerpoint/2010/main" val="256683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EB6E9-9E51-4953-8324-08AA7E27E0E9}"/>
              </a:ext>
            </a:extLst>
          </p:cNvPr>
          <p:cNvSpPr>
            <a:spLocks noGrp="1"/>
          </p:cNvSpPr>
          <p:nvPr>
            <p:ph type="title"/>
          </p:nvPr>
        </p:nvSpPr>
        <p:spPr>
          <a:xfrm>
            <a:off x="1024128" y="585216"/>
            <a:ext cx="9720072" cy="1499616"/>
          </a:xfrm>
        </p:spPr>
        <p:txBody>
          <a:bodyPr>
            <a:normAutofit/>
          </a:bodyPr>
          <a:lstStyle/>
          <a:p>
            <a:r>
              <a:rPr lang="en-AU" b="1" dirty="0">
                <a:solidFill>
                  <a:schemeClr val="accent1"/>
                </a:solidFill>
              </a:rPr>
              <a:t>CRC’s Miranda project</a:t>
            </a:r>
          </a:p>
        </p:txBody>
      </p:sp>
      <p:sp>
        <p:nvSpPr>
          <p:cNvPr id="4" name="Content Placeholder 3">
            <a:extLst>
              <a:ext uri="{FF2B5EF4-FFF2-40B4-BE49-F238E27FC236}">
                <a16:creationId xmlns:a16="http://schemas.microsoft.com/office/drawing/2014/main" id="{253BA6D9-29C5-4759-AD9A-FBE9742017DF}"/>
              </a:ext>
            </a:extLst>
          </p:cNvPr>
          <p:cNvSpPr>
            <a:spLocks noGrp="1"/>
          </p:cNvSpPr>
          <p:nvPr>
            <p:ph idx="1"/>
          </p:nvPr>
        </p:nvSpPr>
        <p:spPr>
          <a:xfrm>
            <a:off x="1024128" y="1967501"/>
            <a:ext cx="9720073" cy="4023360"/>
          </a:xfrm>
        </p:spPr>
        <p:txBody>
          <a:bodyPr>
            <a:normAutofit fontScale="92500" lnSpcReduction="10000"/>
          </a:bodyPr>
          <a:lstStyle/>
          <a:p>
            <a:pPr marL="234000" marR="0" lvl="0" indent="-234000" algn="l" defTabSz="914400" rtl="0" eaLnBrk="1" fontAlgn="auto" latinLnBrk="0" hangingPunct="1">
              <a:lnSpc>
                <a:spcPct val="90000"/>
              </a:lnSpc>
              <a:spcBef>
                <a:spcPts val="1200"/>
              </a:spcBef>
              <a:spcAft>
                <a:spcPts val="200"/>
              </a:spcAft>
              <a:buClr>
                <a:srgbClr val="E34A21"/>
              </a:buClr>
              <a:buSzPct val="100000"/>
              <a:buFont typeface="Arial"/>
              <a:buChar char="•"/>
              <a:tabLst/>
              <a:defRPr/>
            </a:pPr>
            <a:r>
              <a:rPr lang="en-US" sz="2400" dirty="0">
                <a:solidFill>
                  <a:prstClr val="black"/>
                </a:solidFill>
                <a:latin typeface="Calibri" panose="020F0502020204030204"/>
              </a:rPr>
              <a:t>CRC’s</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Miranda Project works with women anywhere along the criminal </a:t>
            </a:r>
            <a:r>
              <a:rPr lang="en-US" sz="2400" dirty="0">
                <a:solidFill>
                  <a:prstClr val="black"/>
                </a:solidFill>
                <a:latin typeface="Calibri" panose="020F0502020204030204"/>
              </a:rPr>
              <a:t>j</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ustice</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2400" dirty="0">
                <a:solidFill>
                  <a:prstClr val="black"/>
                </a:solidFill>
                <a:latin typeface="Calibri" panose="020F0502020204030204"/>
              </a:rPr>
              <a:t>s</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ystem</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continuum who are also victims of/or at risk of Family/Domestic Violence with a focus on diverting women away from the criminal justice system.  </a:t>
            </a:r>
          </a:p>
          <a:p>
            <a:pPr marL="234000" marR="0" lvl="0" indent="-234000" algn="l" defTabSz="914400" rtl="0" eaLnBrk="1" fontAlgn="auto" latinLnBrk="0" hangingPunct="1">
              <a:lnSpc>
                <a:spcPct val="90000"/>
              </a:lnSpc>
              <a:spcBef>
                <a:spcPts val="1200"/>
              </a:spcBef>
              <a:spcAft>
                <a:spcPts val="200"/>
              </a:spcAft>
              <a:buClr>
                <a:srgbClr val="E34A21"/>
              </a:buClr>
              <a:buSzPct val="100000"/>
              <a:buFont typeface="Arial"/>
              <a:buChar char="•"/>
              <a:tabLst/>
              <a:defRPr/>
            </a:pPr>
            <a:r>
              <a:rPr lang="en-US" sz="2400" dirty="0">
                <a:solidFill>
                  <a:prstClr val="black"/>
                </a:solidFill>
                <a:latin typeface="Calibri" panose="020F0502020204030204"/>
              </a:rPr>
              <a:t>The Miranda Project </a:t>
            </a:r>
            <a:r>
              <a:rPr lang="en-US" sz="2400" dirty="0" err="1">
                <a:solidFill>
                  <a:prstClr val="black"/>
                </a:solidFill>
                <a:latin typeface="Calibri" panose="020F0502020204030204"/>
              </a:rPr>
              <a:t>recognises</a:t>
            </a:r>
            <a:r>
              <a:rPr lang="en-US" sz="2400" dirty="0">
                <a:solidFill>
                  <a:prstClr val="black"/>
                </a:solidFill>
                <a:latin typeface="Calibri" panose="020F0502020204030204"/>
              </a:rPr>
              <a:t>:</a:t>
            </a:r>
          </a:p>
          <a:p>
            <a:pPr lvl="5">
              <a:spcBef>
                <a:spcPts val="1200"/>
              </a:spcBef>
              <a:spcAft>
                <a:spcPts val="200"/>
              </a:spcAft>
              <a:buClr>
                <a:srgbClr val="E34A21"/>
              </a:buClr>
              <a:buSzPct val="100000"/>
              <a:defRPr/>
            </a:pPr>
            <a:r>
              <a:rPr lang="en-US" sz="1800" dirty="0">
                <a:solidFill>
                  <a:prstClr val="black"/>
                </a:solidFill>
                <a:latin typeface="Calibri" panose="020F0502020204030204"/>
              </a:rPr>
              <a:t>Over-representation of First Nations women in custody</a:t>
            </a:r>
          </a:p>
          <a:p>
            <a:pPr lvl="5">
              <a:spcBef>
                <a:spcPts val="1200"/>
              </a:spcBef>
              <a:spcAft>
                <a:spcPts val="200"/>
              </a:spcAft>
              <a:buClr>
                <a:srgbClr val="E34A21"/>
              </a:buClr>
              <a:buSzPct val="100000"/>
              <a:defRPr/>
            </a:pPr>
            <a:r>
              <a:rPr lang="en-US" sz="1800" dirty="0">
                <a:solidFill>
                  <a:prstClr val="black"/>
                </a:solidFill>
                <a:latin typeface="Calibri" panose="020F0502020204030204"/>
              </a:rPr>
              <a:t>High rates of victims of intimate partner violence</a:t>
            </a:r>
          </a:p>
          <a:p>
            <a:pPr lvl="5">
              <a:spcBef>
                <a:spcPts val="1200"/>
              </a:spcBef>
              <a:spcAft>
                <a:spcPts val="200"/>
              </a:spcAft>
              <a:buClr>
                <a:srgbClr val="E34A21"/>
              </a:buClr>
              <a:buSzPct val="100000"/>
              <a:defRPr/>
            </a:pPr>
            <a:r>
              <a:rPr lang="en-US" sz="1800" dirty="0">
                <a:solidFill>
                  <a:prstClr val="black"/>
                </a:solidFill>
                <a:latin typeface="Calibri" panose="020F0502020204030204"/>
              </a:rPr>
              <a:t>High rates of mental illness</a:t>
            </a:r>
          </a:p>
          <a:p>
            <a:pPr lvl="5">
              <a:spcBef>
                <a:spcPts val="1200"/>
              </a:spcBef>
              <a:spcAft>
                <a:spcPts val="200"/>
              </a:spcAft>
              <a:buClr>
                <a:srgbClr val="E34A21"/>
              </a:buClr>
              <a:buSzPct val="100000"/>
              <a:defRPr/>
            </a:pPr>
            <a:r>
              <a:rPr lang="en-US" sz="1800" dirty="0">
                <a:solidFill>
                  <a:prstClr val="black"/>
                </a:solidFill>
                <a:latin typeface="Calibri" panose="020F0502020204030204"/>
              </a:rPr>
              <a:t>High rates of cognitive impairment</a:t>
            </a:r>
          </a:p>
          <a:p>
            <a:pPr lvl="5">
              <a:spcBef>
                <a:spcPts val="1200"/>
              </a:spcBef>
              <a:spcAft>
                <a:spcPts val="200"/>
              </a:spcAft>
              <a:buClr>
                <a:srgbClr val="E34A21"/>
              </a:buClr>
              <a:buSzPct val="100000"/>
              <a:defRPr/>
            </a:pPr>
            <a:r>
              <a:rPr lang="en-US" sz="1800" dirty="0">
                <a:solidFill>
                  <a:prstClr val="black"/>
                </a:solidFill>
                <a:latin typeface="Calibri" panose="020F0502020204030204"/>
              </a:rPr>
              <a:t>High rates of mothers in custody </a:t>
            </a:r>
          </a:p>
          <a:p>
            <a:pPr marL="234000" marR="0" lvl="0" indent="-234000" algn="l" defTabSz="914400" rtl="0" eaLnBrk="1" fontAlgn="auto" latinLnBrk="0" hangingPunct="1">
              <a:lnSpc>
                <a:spcPct val="90000"/>
              </a:lnSpc>
              <a:spcBef>
                <a:spcPts val="1200"/>
              </a:spcBef>
              <a:spcAft>
                <a:spcPts val="200"/>
              </a:spcAft>
              <a:buClr>
                <a:srgbClr val="E34A21"/>
              </a:buClr>
              <a:buSzPct val="100000"/>
              <a:buFont typeface="Arial"/>
              <a:buChar char="•"/>
              <a:tabLst/>
              <a:defRPr/>
            </a:pPr>
            <a:r>
              <a:rPr lang="en-US" sz="2400" dirty="0">
                <a:solidFill>
                  <a:prstClr val="black"/>
                </a:solidFill>
                <a:latin typeface="Calibri" panose="020F0502020204030204"/>
              </a:rPr>
              <a:t>The Miranda Project </a:t>
            </a:r>
            <a:r>
              <a:rPr lang="en-US" sz="2400" dirty="0" err="1">
                <a:solidFill>
                  <a:prstClr val="black"/>
                </a:solidFill>
                <a:latin typeface="Calibri" panose="020F0502020204030204"/>
              </a:rPr>
              <a:t>recognises</a:t>
            </a:r>
            <a:r>
              <a:rPr lang="en-US" sz="2400" dirty="0">
                <a:solidFill>
                  <a:prstClr val="black"/>
                </a:solidFill>
                <a:latin typeface="Calibri" panose="020F0502020204030204"/>
              </a:rPr>
              <a:t> women’s resistance to violence and pathways from </a:t>
            </a:r>
            <a:r>
              <a:rPr lang="en-US" sz="2400" dirty="0" err="1">
                <a:solidFill>
                  <a:prstClr val="black"/>
                </a:solidFill>
                <a:latin typeface="Calibri" panose="020F0502020204030204"/>
              </a:rPr>
              <a:t>victimisation</a:t>
            </a:r>
            <a:r>
              <a:rPr lang="en-US" sz="2400" dirty="0">
                <a:solidFill>
                  <a:prstClr val="black"/>
                </a:solidFill>
                <a:latin typeface="Calibri" panose="020F0502020204030204"/>
              </a:rPr>
              <a:t> to </a:t>
            </a:r>
            <a:r>
              <a:rPr lang="en-US" sz="2400" dirty="0" err="1">
                <a:solidFill>
                  <a:prstClr val="black"/>
                </a:solidFill>
                <a:latin typeface="Calibri" panose="020F0502020204030204"/>
              </a:rPr>
              <a:t>criminalisation</a:t>
            </a:r>
            <a:r>
              <a:rPr lang="en-US" sz="2400" dirty="0">
                <a:solidFill>
                  <a:prstClr val="black"/>
                </a:solidFill>
                <a:latin typeface="Calibri" panose="020F0502020204030204"/>
              </a:rPr>
              <a:t> </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pic>
        <p:nvPicPr>
          <p:cNvPr id="8" name="Picture 7">
            <a:extLst>
              <a:ext uri="{FF2B5EF4-FFF2-40B4-BE49-F238E27FC236}">
                <a16:creationId xmlns:a16="http://schemas.microsoft.com/office/drawing/2014/main" id="{DF07AD1E-439B-407A-9EBA-2F952B89C567}"/>
              </a:ext>
            </a:extLst>
          </p:cNvPr>
          <p:cNvPicPr>
            <a:picLocks noChangeAspect="1"/>
          </p:cNvPicPr>
          <p:nvPr/>
        </p:nvPicPr>
        <p:blipFill>
          <a:blip r:embed="rId2"/>
          <a:stretch>
            <a:fillRect/>
          </a:stretch>
        </p:blipFill>
        <p:spPr>
          <a:xfrm>
            <a:off x="35560" y="6225780"/>
            <a:ext cx="2408457" cy="632220"/>
          </a:xfrm>
          <a:prstGeom prst="rect">
            <a:avLst/>
          </a:prstGeom>
        </p:spPr>
      </p:pic>
    </p:spTree>
    <p:extLst>
      <p:ext uri="{BB962C8B-B14F-4D97-AF65-F5344CB8AC3E}">
        <p14:creationId xmlns:p14="http://schemas.microsoft.com/office/powerpoint/2010/main" val="2946435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1386" y="1870982"/>
            <a:ext cx="9609979" cy="4023360"/>
          </a:xfrm>
        </p:spPr>
        <p:txBody>
          <a:bodyPr>
            <a:normAutofit fontScale="92500" lnSpcReduction="10000"/>
          </a:bodyPr>
          <a:lstStyle/>
          <a:p>
            <a:r>
              <a:rPr lang="en-US" dirty="0">
                <a:cs typeface="Adobe Caslon Pro"/>
              </a:rPr>
              <a:t>Derived from the knowledge, expertise and passion of women involved in the Women's Advisory Council (WAC) </a:t>
            </a:r>
          </a:p>
          <a:p>
            <a:r>
              <a:rPr lang="en-US" dirty="0" err="1">
                <a:cs typeface="Adobe Caslon Pro"/>
              </a:rPr>
              <a:t>Utilising</a:t>
            </a:r>
            <a:r>
              <a:rPr lang="en-US" dirty="0">
                <a:cs typeface="Adobe Caslon Pro"/>
              </a:rPr>
              <a:t> the CRC model of support </a:t>
            </a:r>
          </a:p>
          <a:p>
            <a:pPr lvl="5"/>
            <a:r>
              <a:rPr lang="en-US" sz="1800" dirty="0">
                <a:cs typeface="Adobe Caslon Pro"/>
              </a:rPr>
              <a:t>Long-term, relational, outreach model of support</a:t>
            </a:r>
          </a:p>
          <a:p>
            <a:pPr lvl="5"/>
            <a:r>
              <a:rPr lang="en-US" sz="1800" dirty="0">
                <a:cs typeface="Adobe Caslon Pro"/>
              </a:rPr>
              <a:t>Addresses the social determinants of </a:t>
            </a:r>
            <a:r>
              <a:rPr lang="en-US" sz="1800" dirty="0" err="1">
                <a:cs typeface="Adobe Caslon Pro"/>
              </a:rPr>
              <a:t>criminalisation</a:t>
            </a:r>
            <a:r>
              <a:rPr lang="en-US" sz="1800" dirty="0">
                <a:cs typeface="Adobe Caslon Pro"/>
              </a:rPr>
              <a:t> </a:t>
            </a:r>
          </a:p>
          <a:p>
            <a:r>
              <a:rPr lang="en-US" dirty="0">
                <a:cs typeface="Adobe Caslon Pro"/>
              </a:rPr>
              <a:t>Incorporating the learnings gained from visiting Women’s </a:t>
            </a:r>
            <a:r>
              <a:rPr lang="en-US" dirty="0" err="1">
                <a:cs typeface="Adobe Caslon Pro"/>
              </a:rPr>
              <a:t>Centres</a:t>
            </a:r>
            <a:r>
              <a:rPr lang="en-US" dirty="0">
                <a:cs typeface="Adobe Caslon Pro"/>
              </a:rPr>
              <a:t> in the United Kingdom (The Corston report):</a:t>
            </a:r>
          </a:p>
          <a:p>
            <a:pPr lvl="5"/>
            <a:r>
              <a:rPr lang="en-US" sz="1800" dirty="0">
                <a:cs typeface="Adobe Caslon Pro"/>
              </a:rPr>
              <a:t>Embedding specialist workers in women's </a:t>
            </a:r>
            <a:r>
              <a:rPr lang="en-US" sz="1800" dirty="0" err="1">
                <a:cs typeface="Adobe Caslon Pro"/>
              </a:rPr>
              <a:t>centres</a:t>
            </a:r>
            <a:endParaRPr lang="en-US" sz="1800" dirty="0">
              <a:cs typeface="Adobe Caslon Pro"/>
            </a:endParaRPr>
          </a:p>
          <a:p>
            <a:pPr lvl="5"/>
            <a:r>
              <a:rPr lang="en-US" sz="1800" dirty="0">
                <a:cs typeface="Adobe Caslon Pro"/>
              </a:rPr>
              <a:t>Multiple services co-located to holistically support women</a:t>
            </a:r>
          </a:p>
          <a:p>
            <a:r>
              <a:rPr lang="en-US" dirty="0">
                <a:cs typeface="Adobe Caslon Pro"/>
              </a:rPr>
              <a:t>Informed and driven by people with lived experience</a:t>
            </a:r>
          </a:p>
          <a:p>
            <a:r>
              <a:rPr lang="en-US" dirty="0">
                <a:cs typeface="Adobe Caslon Pro"/>
              </a:rPr>
              <a:t>Implementation, review and adjustment of the model in practice</a:t>
            </a:r>
          </a:p>
          <a:p>
            <a:pPr marL="914400" marR="0" lvl="5" indent="-137160" algn="l" defTabSz="914400" rtl="0" eaLnBrk="1" fontAlgn="auto" latinLnBrk="0" hangingPunct="1">
              <a:lnSpc>
                <a:spcPct val="90000"/>
              </a:lnSpc>
              <a:spcBef>
                <a:spcPts val="200"/>
              </a:spcBef>
              <a:spcAft>
                <a:spcPts val="400"/>
              </a:spcAft>
              <a:buClr>
                <a:srgbClr val="E34A21"/>
              </a:buClr>
              <a:buSzTx/>
              <a:buFont typeface="Wingdings 3" pitchFamily="18" charset="2"/>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Adobe Caslon Pro"/>
              </a:rPr>
              <a:t>Incorporating Response Based Practice as a Domestic Violence Response</a:t>
            </a:r>
          </a:p>
        </p:txBody>
      </p:sp>
      <p:sp>
        <p:nvSpPr>
          <p:cNvPr id="4" name="Title 3"/>
          <p:cNvSpPr>
            <a:spLocks noGrp="1"/>
          </p:cNvSpPr>
          <p:nvPr>
            <p:ph type="title"/>
          </p:nvPr>
        </p:nvSpPr>
        <p:spPr>
          <a:xfrm>
            <a:off x="921387" y="774668"/>
            <a:ext cx="9720072" cy="1033058"/>
          </a:xfrm>
        </p:spPr>
        <p:txBody>
          <a:bodyPr>
            <a:normAutofit/>
          </a:bodyPr>
          <a:lstStyle/>
          <a:p>
            <a:r>
              <a:rPr lang="en-US" sz="3200" b="1" cap="none" dirty="0">
                <a:solidFill>
                  <a:schemeClr val="accent1"/>
                </a:solidFill>
              </a:rPr>
              <a:t>ORIGINS OF CRC’s MIRANDA PROJECT</a:t>
            </a:r>
          </a:p>
        </p:txBody>
      </p:sp>
      <p:pic>
        <p:nvPicPr>
          <p:cNvPr id="5" name="Picture 4">
            <a:extLst>
              <a:ext uri="{FF2B5EF4-FFF2-40B4-BE49-F238E27FC236}">
                <a16:creationId xmlns:a16="http://schemas.microsoft.com/office/drawing/2014/main" id="{5AC0C39C-6307-48A6-99D4-39661074453A}"/>
              </a:ext>
            </a:extLst>
          </p:cNvPr>
          <p:cNvPicPr>
            <a:picLocks noChangeAspect="1"/>
          </p:cNvPicPr>
          <p:nvPr/>
        </p:nvPicPr>
        <p:blipFill>
          <a:blip r:embed="rId2"/>
          <a:stretch>
            <a:fillRect/>
          </a:stretch>
        </p:blipFill>
        <p:spPr>
          <a:xfrm>
            <a:off x="35560" y="6225780"/>
            <a:ext cx="2408457" cy="632220"/>
          </a:xfrm>
          <a:prstGeom prst="rect">
            <a:avLst/>
          </a:prstGeom>
        </p:spPr>
      </p:pic>
    </p:spTree>
    <p:extLst>
      <p:ext uri="{BB962C8B-B14F-4D97-AF65-F5344CB8AC3E}">
        <p14:creationId xmlns:p14="http://schemas.microsoft.com/office/powerpoint/2010/main" val="802322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F288CB7F-C1AD-45D6-95B5-6EB77420D809}"/>
              </a:ext>
            </a:extLst>
          </p:cNvPr>
          <p:cNvSpPr>
            <a:spLocks noGrp="1"/>
          </p:cNvSpPr>
          <p:nvPr>
            <p:ph type="title"/>
          </p:nvPr>
        </p:nvSpPr>
        <p:spPr>
          <a:xfrm>
            <a:off x="964788" y="804333"/>
            <a:ext cx="3391900" cy="5249334"/>
          </a:xfrm>
        </p:spPr>
        <p:txBody>
          <a:bodyPr vert="horz" lIns="91440" tIns="45720" rIns="91440" bIns="45720" rtlCol="0" anchor="ctr">
            <a:normAutofit/>
          </a:bodyPr>
          <a:lstStyle/>
          <a:p>
            <a:r>
              <a:rPr lang="en-US" sz="5000" dirty="0">
                <a:solidFill>
                  <a:srgbClr val="FFFFFF"/>
                </a:solidFill>
              </a:rPr>
              <a:t>Model of support</a:t>
            </a:r>
          </a:p>
        </p:txBody>
      </p:sp>
      <p:sp>
        <p:nvSpPr>
          <p:cNvPr id="3" name="Content Placeholder 2">
            <a:extLst>
              <a:ext uri="{FF2B5EF4-FFF2-40B4-BE49-F238E27FC236}">
                <a16:creationId xmlns:a16="http://schemas.microsoft.com/office/drawing/2014/main" id="{2315A399-41AE-4CE8-9939-81CDD1BDCF4F}"/>
              </a:ext>
            </a:extLst>
          </p:cNvPr>
          <p:cNvSpPr>
            <a:spLocks noGrp="1"/>
          </p:cNvSpPr>
          <p:nvPr>
            <p:ph type="body" sz="half" idx="4294967295"/>
          </p:nvPr>
        </p:nvSpPr>
        <p:spPr>
          <a:xfrm>
            <a:off x="4951048" y="407504"/>
            <a:ext cx="6306003" cy="5874026"/>
          </a:xfrm>
        </p:spPr>
        <p:txBody>
          <a:bodyPr vert="horz" lIns="45720" tIns="45720" rIns="45720" bIns="45720" rtlCol="0" anchor="ctr">
            <a:normAutofit lnSpcReduction="10000"/>
          </a:bodyPr>
          <a:lstStyle/>
          <a:p>
            <a:r>
              <a:rPr lang="en-US" dirty="0"/>
              <a:t>Provision of specialist, holistic, trauma/violence -informed case work and case management, based on a long-term relational and outreach model of support</a:t>
            </a:r>
          </a:p>
          <a:p>
            <a:r>
              <a:rPr lang="en-US" dirty="0"/>
              <a:t>Co-location with a Women’s Health Centre, which provides:</a:t>
            </a:r>
          </a:p>
          <a:p>
            <a:pPr lvl="5"/>
            <a:r>
              <a:rPr lang="en-US" sz="1900" dirty="0"/>
              <a:t>Safe social space </a:t>
            </a:r>
          </a:p>
          <a:p>
            <a:pPr lvl="5"/>
            <a:r>
              <a:rPr lang="en-US" sz="1900" dirty="0"/>
              <a:t>Access to groups, psycho-educational, social and recreational activities supported by specialist criminal justice / DFV workers (Miranda Team)</a:t>
            </a:r>
          </a:p>
          <a:p>
            <a:pPr lvl="5"/>
            <a:r>
              <a:rPr lang="en-US" sz="1900" dirty="0"/>
              <a:t>Access to co-located services including specialist Domestic / Family Violence service, health and wellbeing services </a:t>
            </a:r>
          </a:p>
          <a:p>
            <a:pPr lvl="4"/>
            <a:r>
              <a:rPr lang="en-US" dirty="0"/>
              <a:t>Building strong referral pathways for women with mainstream services </a:t>
            </a:r>
          </a:p>
          <a:p>
            <a:r>
              <a:rPr lang="en-US" dirty="0"/>
              <a:t>Advocacy for women involved in the criminal justice system via:</a:t>
            </a:r>
          </a:p>
          <a:p>
            <a:pPr lvl="5"/>
            <a:r>
              <a:rPr lang="en-US" sz="1800" dirty="0" err="1"/>
              <a:t>Localised</a:t>
            </a:r>
            <a:r>
              <a:rPr lang="en-US" sz="1800" dirty="0"/>
              <a:t> level advocacy from frontline workers</a:t>
            </a:r>
          </a:p>
          <a:p>
            <a:pPr lvl="5"/>
            <a:r>
              <a:rPr lang="en-US" sz="1800" dirty="0"/>
              <a:t>Specific work on systemic change by the Advocacy, Research and Policy Unit of CRC</a:t>
            </a:r>
          </a:p>
        </p:txBody>
      </p:sp>
    </p:spTree>
    <p:extLst>
      <p:ext uri="{BB962C8B-B14F-4D97-AF65-F5344CB8AC3E}">
        <p14:creationId xmlns:p14="http://schemas.microsoft.com/office/powerpoint/2010/main" val="3824461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F288CB7F-C1AD-45D6-95B5-6EB77420D809}"/>
              </a:ext>
            </a:extLst>
          </p:cNvPr>
          <p:cNvSpPr>
            <a:spLocks noGrp="1"/>
          </p:cNvSpPr>
          <p:nvPr>
            <p:ph type="title"/>
          </p:nvPr>
        </p:nvSpPr>
        <p:spPr>
          <a:xfrm>
            <a:off x="964788" y="804333"/>
            <a:ext cx="3391900" cy="5249334"/>
          </a:xfrm>
        </p:spPr>
        <p:txBody>
          <a:bodyPr vert="horz" lIns="91440" tIns="45720" rIns="91440" bIns="45720" rtlCol="0" anchor="ctr">
            <a:normAutofit/>
          </a:bodyPr>
          <a:lstStyle/>
          <a:p>
            <a:r>
              <a:rPr lang="en-US" sz="5000" dirty="0">
                <a:solidFill>
                  <a:srgbClr val="FFFFFF"/>
                </a:solidFill>
              </a:rPr>
              <a:t>Section 26</a:t>
            </a:r>
            <a:br>
              <a:rPr lang="en-US" sz="5000" dirty="0">
                <a:solidFill>
                  <a:srgbClr val="FFFFFF"/>
                </a:solidFill>
              </a:rPr>
            </a:br>
            <a:r>
              <a:rPr lang="en-US" sz="5000" dirty="0">
                <a:solidFill>
                  <a:srgbClr val="FFFFFF"/>
                </a:solidFill>
              </a:rPr>
              <a:t>Diversion</a:t>
            </a:r>
          </a:p>
        </p:txBody>
      </p:sp>
      <p:sp>
        <p:nvSpPr>
          <p:cNvPr id="3" name="Content Placeholder 2">
            <a:extLst>
              <a:ext uri="{FF2B5EF4-FFF2-40B4-BE49-F238E27FC236}">
                <a16:creationId xmlns:a16="http://schemas.microsoft.com/office/drawing/2014/main" id="{2315A399-41AE-4CE8-9939-81CDD1BDCF4F}"/>
              </a:ext>
            </a:extLst>
          </p:cNvPr>
          <p:cNvSpPr>
            <a:spLocks noGrp="1"/>
          </p:cNvSpPr>
          <p:nvPr>
            <p:ph type="body" sz="half" idx="4294967295"/>
          </p:nvPr>
        </p:nvSpPr>
        <p:spPr>
          <a:xfrm>
            <a:off x="4951048" y="407504"/>
            <a:ext cx="6306003" cy="5874026"/>
          </a:xfrm>
        </p:spPr>
        <p:txBody>
          <a:bodyPr vert="horz" lIns="45720" tIns="45720" rIns="45720" bIns="45720" rtlCol="0" anchor="ctr">
            <a:normAutofit lnSpcReduction="10000"/>
          </a:bodyPr>
          <a:lstStyle/>
          <a:p>
            <a:r>
              <a:rPr lang="en-US" sz="2400" dirty="0"/>
              <a:t>Pilot project in collaboration with Department of Communities and Justice </a:t>
            </a:r>
          </a:p>
          <a:p>
            <a:r>
              <a:rPr lang="en-US" sz="2400" dirty="0"/>
              <a:t>External leave program under Section 26 for women with caring responsibilities of children</a:t>
            </a:r>
          </a:p>
          <a:p>
            <a:r>
              <a:rPr lang="en-US" sz="2400" dirty="0"/>
              <a:t>Corrective Services identifies the women and writes submissions to Commissioner </a:t>
            </a:r>
          </a:p>
          <a:p>
            <a:r>
              <a:rPr lang="en-US" sz="2400" dirty="0"/>
              <a:t>CRC provides support to women in the community for duration of the section 26 with the opportunity to continue once section 26 has concluded</a:t>
            </a:r>
          </a:p>
          <a:p>
            <a:r>
              <a:rPr lang="en-US" sz="2400" dirty="0"/>
              <a:t>The women are classified as inmates and the responsibility of the Governor of the Correctional Facility they are classified to</a:t>
            </a:r>
          </a:p>
          <a:p>
            <a:r>
              <a:rPr lang="en-US" sz="2400" dirty="0"/>
              <a:t>Women are bound by conditions of leave which have overarching requirements with adjustments to individual needs</a:t>
            </a:r>
          </a:p>
        </p:txBody>
      </p:sp>
    </p:spTree>
    <p:extLst>
      <p:ext uri="{BB962C8B-B14F-4D97-AF65-F5344CB8AC3E}">
        <p14:creationId xmlns:p14="http://schemas.microsoft.com/office/powerpoint/2010/main" val="741284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F288CB7F-C1AD-45D6-95B5-6EB77420D809}"/>
              </a:ext>
            </a:extLst>
          </p:cNvPr>
          <p:cNvSpPr>
            <a:spLocks noGrp="1"/>
          </p:cNvSpPr>
          <p:nvPr>
            <p:ph type="title"/>
          </p:nvPr>
        </p:nvSpPr>
        <p:spPr>
          <a:xfrm>
            <a:off x="964788" y="804333"/>
            <a:ext cx="3391900" cy="5249334"/>
          </a:xfrm>
        </p:spPr>
        <p:txBody>
          <a:bodyPr vert="horz" lIns="91440" tIns="45720" rIns="91440" bIns="45720" rtlCol="0" anchor="ctr">
            <a:normAutofit/>
          </a:bodyPr>
          <a:lstStyle/>
          <a:p>
            <a:r>
              <a:rPr lang="en-US" sz="5000" dirty="0">
                <a:solidFill>
                  <a:srgbClr val="FFFFFF"/>
                </a:solidFill>
              </a:rPr>
              <a:t>Section 26</a:t>
            </a:r>
            <a:br>
              <a:rPr lang="en-US" sz="5000" dirty="0">
                <a:solidFill>
                  <a:srgbClr val="FFFFFF"/>
                </a:solidFill>
              </a:rPr>
            </a:br>
            <a:r>
              <a:rPr lang="en-US" sz="5000" dirty="0">
                <a:solidFill>
                  <a:srgbClr val="FFFFFF"/>
                </a:solidFill>
              </a:rPr>
              <a:t>Diversion</a:t>
            </a:r>
            <a:br>
              <a:rPr lang="en-US" sz="5000" dirty="0">
                <a:solidFill>
                  <a:srgbClr val="FFFFFF"/>
                </a:solidFill>
              </a:rPr>
            </a:br>
            <a:r>
              <a:rPr lang="en-US" sz="5000" dirty="0">
                <a:solidFill>
                  <a:srgbClr val="FFFFFF"/>
                </a:solidFill>
              </a:rPr>
              <a:t>outcomes</a:t>
            </a:r>
          </a:p>
        </p:txBody>
      </p:sp>
      <p:sp>
        <p:nvSpPr>
          <p:cNvPr id="3" name="Content Placeholder 2">
            <a:extLst>
              <a:ext uri="{FF2B5EF4-FFF2-40B4-BE49-F238E27FC236}">
                <a16:creationId xmlns:a16="http://schemas.microsoft.com/office/drawing/2014/main" id="{2315A399-41AE-4CE8-9939-81CDD1BDCF4F}"/>
              </a:ext>
            </a:extLst>
          </p:cNvPr>
          <p:cNvSpPr>
            <a:spLocks noGrp="1"/>
          </p:cNvSpPr>
          <p:nvPr>
            <p:ph type="body" sz="half" idx="4294967295"/>
          </p:nvPr>
        </p:nvSpPr>
        <p:spPr>
          <a:xfrm>
            <a:off x="4951048" y="407504"/>
            <a:ext cx="6306003" cy="5874026"/>
          </a:xfrm>
        </p:spPr>
        <p:txBody>
          <a:bodyPr vert="horz" lIns="45720" tIns="45720" rIns="45720" bIns="45720" rtlCol="0" anchor="ctr">
            <a:normAutofit fontScale="85000" lnSpcReduction="10000"/>
          </a:bodyPr>
          <a:lstStyle/>
          <a:p>
            <a:r>
              <a:rPr lang="en-US" sz="2000" dirty="0"/>
              <a:t>5 women have successfully completed s26 and transitioned to Parole. 2 women have since completed parole for the first time </a:t>
            </a:r>
          </a:p>
          <a:p>
            <a:r>
              <a:rPr lang="en-US" sz="2000" dirty="0"/>
              <a:t>Varying backgrounds, demographics and classifications across the women including:</a:t>
            </a:r>
          </a:p>
          <a:p>
            <a:pPr lvl="5"/>
            <a:r>
              <a:rPr lang="en-US" sz="2000" dirty="0"/>
              <a:t>2 Aboriginal women</a:t>
            </a:r>
          </a:p>
          <a:p>
            <a:pPr lvl="5"/>
            <a:r>
              <a:rPr lang="en-US" sz="2000" dirty="0"/>
              <a:t>1 Culturally and Linguistically Diverse woman</a:t>
            </a:r>
          </a:p>
          <a:p>
            <a:pPr lvl="5"/>
            <a:r>
              <a:rPr lang="en-US" sz="2000" dirty="0"/>
              <a:t>3 women with multiple incarcerations / 2 first incarceration</a:t>
            </a:r>
          </a:p>
          <a:p>
            <a:r>
              <a:rPr lang="en-US" sz="2000" dirty="0"/>
              <a:t>6 children were able to remain/ restored to the care of their mothers including 2 children who would have otherwise been removed at birth. All 6 children do not have an active DCJ file. </a:t>
            </a:r>
          </a:p>
          <a:p>
            <a:r>
              <a:rPr lang="en-US" sz="2000" dirty="0"/>
              <a:t>An additional 10 children, who do not reside in the care of their mother, had increased access and connection with their mother</a:t>
            </a:r>
          </a:p>
          <a:p>
            <a:r>
              <a:rPr lang="en-US" sz="2000" dirty="0"/>
              <a:t>S. 26 duration - between 21-75 days with an average of 41 days</a:t>
            </a:r>
          </a:p>
          <a:p>
            <a:r>
              <a:rPr lang="en-US" sz="2000" dirty="0"/>
              <a:t>For these 5 women the program has saved Corrective Services $83,824 (based on $338 per day) excluding cost of care of children should they have been removed </a:t>
            </a:r>
          </a:p>
          <a:p>
            <a:r>
              <a:rPr lang="en-US" sz="2000" dirty="0"/>
              <a:t>Additional 3 women submissions were not progressed to s.26. As CRC began working with the women they continued to received supports from CRC pre and post release</a:t>
            </a:r>
          </a:p>
        </p:txBody>
      </p:sp>
    </p:spTree>
    <p:extLst>
      <p:ext uri="{BB962C8B-B14F-4D97-AF65-F5344CB8AC3E}">
        <p14:creationId xmlns:p14="http://schemas.microsoft.com/office/powerpoint/2010/main" val="3156204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5" name="Straight Connector 34">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37" name="Rectangle 36">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40297E-F5A7-47FA-B9D4-2FFF6DFE0D5C}"/>
              </a:ext>
            </a:extLst>
          </p:cNvPr>
          <p:cNvSpPr>
            <a:spLocks noGrp="1"/>
          </p:cNvSpPr>
          <p:nvPr>
            <p:ph type="title" idx="4294967295"/>
          </p:nvPr>
        </p:nvSpPr>
        <p:spPr>
          <a:xfrm>
            <a:off x="964788" y="804333"/>
            <a:ext cx="3391900" cy="5249334"/>
          </a:xfrm>
        </p:spPr>
        <p:txBody>
          <a:bodyPr vert="horz" lIns="91440" tIns="45720" rIns="91440" bIns="45720" rtlCol="0" anchor="ctr">
            <a:normAutofit/>
          </a:bodyPr>
          <a:lstStyle/>
          <a:p>
            <a:pPr algn="r"/>
            <a:r>
              <a:rPr lang="en-US" sz="5000" dirty="0">
                <a:solidFill>
                  <a:srgbClr val="FFFFFF"/>
                </a:solidFill>
              </a:rPr>
              <a:t>Miranda Project</a:t>
            </a:r>
            <a:br>
              <a:rPr lang="en-US" sz="5000" dirty="0">
                <a:solidFill>
                  <a:srgbClr val="FFFFFF"/>
                </a:solidFill>
              </a:rPr>
            </a:br>
            <a:r>
              <a:rPr lang="en-US" sz="5000" dirty="0">
                <a:solidFill>
                  <a:srgbClr val="FFFFFF"/>
                </a:solidFill>
              </a:rPr>
              <a:t>Program Outcomes</a:t>
            </a:r>
            <a:br>
              <a:rPr lang="en-US" sz="5000" dirty="0">
                <a:solidFill>
                  <a:srgbClr val="FFFFFF"/>
                </a:solidFill>
              </a:rPr>
            </a:br>
            <a:endParaRPr lang="en-US" sz="5000" dirty="0">
              <a:solidFill>
                <a:srgbClr val="FFFFFF"/>
              </a:solidFill>
            </a:endParaRPr>
          </a:p>
        </p:txBody>
      </p:sp>
      <p:sp>
        <p:nvSpPr>
          <p:cNvPr id="3" name="Content Placeholder 2">
            <a:extLst>
              <a:ext uri="{FF2B5EF4-FFF2-40B4-BE49-F238E27FC236}">
                <a16:creationId xmlns:a16="http://schemas.microsoft.com/office/drawing/2014/main" id="{5D3564D3-B4D5-4EB5-9998-A0F941B57AA4}"/>
              </a:ext>
            </a:extLst>
          </p:cNvPr>
          <p:cNvSpPr>
            <a:spLocks noGrp="1"/>
          </p:cNvSpPr>
          <p:nvPr>
            <p:ph idx="4294967295"/>
          </p:nvPr>
        </p:nvSpPr>
        <p:spPr>
          <a:xfrm>
            <a:off x="4951048" y="804333"/>
            <a:ext cx="6306003" cy="5249334"/>
          </a:xfrm>
        </p:spPr>
        <p:txBody>
          <a:bodyPr vert="horz" lIns="45720" tIns="45720" rIns="45720" bIns="45720" rtlCol="0" anchor="ctr">
            <a:normAutofit fontScale="92500" lnSpcReduction="10000"/>
          </a:bodyPr>
          <a:lstStyle/>
          <a:p>
            <a:pPr marL="0" lvl="0" indent="0">
              <a:spcAft>
                <a:spcPts val="800"/>
              </a:spcAft>
              <a:buNone/>
              <a:tabLst>
                <a:tab pos="457200" algn="l"/>
              </a:tabLst>
            </a:pPr>
            <a:r>
              <a:rPr lang="en-US" sz="2000" dirty="0"/>
              <a:t>Miranda Project participated in an external evaluation in 2020. Qualitative and quantitative data evaluation and client feedback highlights the incredible success of the program:</a:t>
            </a:r>
          </a:p>
          <a:p>
            <a:pPr marL="342900" lvl="0" indent="-342900">
              <a:spcAft>
                <a:spcPts val="800"/>
              </a:spcAft>
              <a:buFont typeface="Arial" panose="020B0604020202020204" pitchFamily="34" charset="0"/>
              <a:buChar char="•"/>
              <a:tabLst>
                <a:tab pos="457200" algn="l"/>
              </a:tabLst>
            </a:pPr>
            <a:r>
              <a:rPr lang="en-US" sz="2000" dirty="0"/>
              <a:t>Increased rates of women remaining in community </a:t>
            </a:r>
          </a:p>
          <a:p>
            <a:pPr marL="342900" lvl="0" indent="-342900">
              <a:spcAft>
                <a:spcPts val="800"/>
              </a:spcAft>
              <a:buFont typeface="Arial" panose="020B0604020202020204" pitchFamily="34" charset="0"/>
              <a:buChar char="•"/>
              <a:tabLst>
                <a:tab pos="457200" algn="l"/>
              </a:tabLst>
            </a:pPr>
            <a:r>
              <a:rPr lang="en-US" sz="2000" dirty="0"/>
              <a:t>Increased safety, housing stability, financial wellbeing and compliance with community orders</a:t>
            </a:r>
          </a:p>
          <a:p>
            <a:pPr marL="342900" lvl="0" indent="-342900">
              <a:spcAft>
                <a:spcPts val="800"/>
              </a:spcAft>
              <a:buFont typeface="Arial" panose="020B0604020202020204" pitchFamily="34" charset="0"/>
              <a:buChar char="•"/>
              <a:tabLst>
                <a:tab pos="457200" algn="l"/>
              </a:tabLst>
            </a:pPr>
            <a:r>
              <a:rPr lang="en-US" sz="2000" dirty="0"/>
              <a:t>Increased positive opportunities and options for women in contact with or at risk of contact with the criminal justice system</a:t>
            </a:r>
          </a:p>
          <a:p>
            <a:pPr marL="342900" lvl="0" indent="-342900">
              <a:spcAft>
                <a:spcPts val="800"/>
              </a:spcAft>
              <a:buFont typeface="Arial" panose="020B0604020202020204" pitchFamily="34" charset="0"/>
              <a:buChar char="•"/>
              <a:tabLst>
                <a:tab pos="457200" algn="l"/>
              </a:tabLst>
            </a:pPr>
            <a:r>
              <a:rPr lang="en-US" sz="2000" dirty="0"/>
              <a:t>Increased engagement with mainstream services for women who previously faced barriers to support</a:t>
            </a:r>
          </a:p>
          <a:p>
            <a:pPr marL="342900" lvl="0" indent="-342900">
              <a:spcAft>
                <a:spcPts val="800"/>
              </a:spcAft>
              <a:buFont typeface="Arial" panose="020B0604020202020204" pitchFamily="34" charset="0"/>
              <a:buChar char="•"/>
              <a:tabLst>
                <a:tab pos="457200" algn="l"/>
              </a:tabLst>
            </a:pPr>
            <a:r>
              <a:rPr lang="en-US" sz="2000" dirty="0"/>
              <a:t>Increased social connection and kinship connection</a:t>
            </a:r>
          </a:p>
          <a:p>
            <a:pPr marL="342900" lvl="0" indent="-342900">
              <a:spcAft>
                <a:spcPts val="800"/>
              </a:spcAft>
              <a:buFont typeface="Arial" panose="020B0604020202020204" pitchFamily="34" charset="0"/>
              <a:buChar char="•"/>
              <a:tabLst>
                <a:tab pos="457200" algn="l"/>
              </a:tabLst>
            </a:pPr>
            <a:r>
              <a:rPr lang="en-US" sz="2000" dirty="0"/>
              <a:t>Best-practice reintegration for women survivors of violence in the criminal justice system</a:t>
            </a:r>
          </a:p>
        </p:txBody>
      </p:sp>
    </p:spTree>
    <p:extLst>
      <p:ext uri="{BB962C8B-B14F-4D97-AF65-F5344CB8AC3E}">
        <p14:creationId xmlns:p14="http://schemas.microsoft.com/office/powerpoint/2010/main" val="3419062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5" name="Straight Connector 34">
            <a:extLst>
              <a:ext uri="{FF2B5EF4-FFF2-40B4-BE49-F238E27FC236}">
                <a16:creationId xmlns:a16="http://schemas.microsoft.com/office/drawing/2014/main" id="{22953FD7-F17A-4D8D-8237-93E8D56716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C40297E-F5A7-47FA-B9D4-2FFF6DFE0D5C}"/>
              </a:ext>
            </a:extLst>
          </p:cNvPr>
          <p:cNvSpPr>
            <a:spLocks noGrp="1"/>
          </p:cNvSpPr>
          <p:nvPr>
            <p:ph type="title" idx="4294967295"/>
          </p:nvPr>
        </p:nvSpPr>
        <p:spPr>
          <a:xfrm>
            <a:off x="1024128" y="585216"/>
            <a:ext cx="9720072" cy="914400"/>
          </a:xfrm>
        </p:spPr>
        <p:txBody>
          <a:bodyPr vert="horz" lIns="91440" tIns="45720" rIns="91440" bIns="45720" rtlCol="0" anchor="ctr">
            <a:normAutofit/>
          </a:bodyPr>
          <a:lstStyle/>
          <a:p>
            <a:r>
              <a:rPr lang="en-US" sz="5000" dirty="0"/>
              <a:t>Evaluation</a:t>
            </a:r>
            <a:r>
              <a:rPr lang="en-US" sz="5000" kern="1200" cap="all" spc="100" baseline="0" dirty="0">
                <a:solidFill>
                  <a:schemeClr val="tx1">
                    <a:lumMod val="95000"/>
                    <a:lumOff val="5000"/>
                  </a:schemeClr>
                </a:solidFill>
                <a:latin typeface="+mj-lt"/>
                <a:ea typeface="+mj-ea"/>
                <a:cs typeface="+mj-cs"/>
              </a:rPr>
              <a:t> Outcomes</a:t>
            </a:r>
          </a:p>
        </p:txBody>
      </p:sp>
      <p:graphicFrame>
        <p:nvGraphicFramePr>
          <p:cNvPr id="5" name="Table 5">
            <a:extLst>
              <a:ext uri="{FF2B5EF4-FFF2-40B4-BE49-F238E27FC236}">
                <a16:creationId xmlns:a16="http://schemas.microsoft.com/office/drawing/2014/main" id="{9CF32BAA-4EE6-4A6E-89D1-943EB7421A39}"/>
              </a:ext>
            </a:extLst>
          </p:cNvPr>
          <p:cNvGraphicFramePr>
            <a:graphicFrameLocks noGrp="1"/>
          </p:cNvGraphicFramePr>
          <p:nvPr>
            <p:ph idx="4294967295"/>
            <p:extLst>
              <p:ext uri="{D42A27DB-BD31-4B8C-83A1-F6EECF244321}">
                <p14:modId xmlns:p14="http://schemas.microsoft.com/office/powerpoint/2010/main" val="401696397"/>
              </p:ext>
            </p:extLst>
          </p:nvPr>
        </p:nvGraphicFramePr>
        <p:xfrm>
          <a:off x="1023937" y="1499617"/>
          <a:ext cx="10503339" cy="4661016"/>
        </p:xfrm>
        <a:graphic>
          <a:graphicData uri="http://schemas.openxmlformats.org/drawingml/2006/table">
            <a:tbl>
              <a:tblPr firstRow="1" bandRow="1">
                <a:tableStyleId>{5C22544A-7EE6-4342-B048-85BDC9FD1C3A}</a:tableStyleId>
              </a:tblPr>
              <a:tblGrid>
                <a:gridCol w="5161300">
                  <a:extLst>
                    <a:ext uri="{9D8B030D-6E8A-4147-A177-3AD203B41FA5}">
                      <a16:colId xmlns:a16="http://schemas.microsoft.com/office/drawing/2014/main" val="393446471"/>
                    </a:ext>
                  </a:extLst>
                </a:gridCol>
                <a:gridCol w="5342039">
                  <a:extLst>
                    <a:ext uri="{9D8B030D-6E8A-4147-A177-3AD203B41FA5}">
                      <a16:colId xmlns:a16="http://schemas.microsoft.com/office/drawing/2014/main" val="4106313366"/>
                    </a:ext>
                  </a:extLst>
                </a:gridCol>
              </a:tblGrid>
              <a:tr h="610537">
                <a:tc>
                  <a:txBody>
                    <a:bodyPr/>
                    <a:lstStyle/>
                    <a:p>
                      <a:r>
                        <a:rPr lang="en-AU" sz="2000" dirty="0"/>
                        <a:t>2017 – 2019 : </a:t>
                      </a:r>
                    </a:p>
                    <a:p>
                      <a:r>
                        <a:rPr lang="en-AU" sz="2000" dirty="0"/>
                        <a:t>250 women with 90 intensive clients </a:t>
                      </a:r>
                    </a:p>
                  </a:txBody>
                  <a:tcPr marL="65635" marR="65635" marT="32818" marB="32818"/>
                </a:tc>
                <a:tc>
                  <a:txBody>
                    <a:bodyPr/>
                    <a:lstStyle/>
                    <a:p>
                      <a:r>
                        <a:rPr lang="en-AU" sz="2000" dirty="0"/>
                        <a:t>2020 – 22 June 2021 :</a:t>
                      </a:r>
                    </a:p>
                    <a:p>
                      <a:r>
                        <a:rPr lang="en-AU" sz="2000" dirty="0"/>
                        <a:t>259 women with 36 brief case management, 60 intensive case management  </a:t>
                      </a:r>
                    </a:p>
                  </a:txBody>
                  <a:tcPr marL="65635" marR="65635" marT="32818" marB="32818"/>
                </a:tc>
                <a:extLst>
                  <a:ext uri="{0D108BD9-81ED-4DB2-BD59-A6C34878D82A}">
                    <a16:rowId xmlns:a16="http://schemas.microsoft.com/office/drawing/2014/main" val="2350747952"/>
                  </a:ext>
                </a:extLst>
              </a:tr>
              <a:tr h="593754">
                <a:tc>
                  <a:txBody>
                    <a:bodyPr/>
                    <a:lstStyle/>
                    <a:p>
                      <a:r>
                        <a:rPr lang="en-US" sz="2000" dirty="0"/>
                        <a:t>41% identified as Aboriginal and/or Torres Strait Islander </a:t>
                      </a:r>
                    </a:p>
                    <a:p>
                      <a:endParaRPr lang="en-AU" sz="2000" dirty="0"/>
                    </a:p>
                  </a:txBody>
                  <a:tcPr marL="65635" marR="65635" marT="32818" marB="32818"/>
                </a:tc>
                <a:tc>
                  <a:txBody>
                    <a:bodyPr/>
                    <a:lstStyle/>
                    <a:p>
                      <a:r>
                        <a:rPr lang="en-US" sz="2000" dirty="0"/>
                        <a:t>53.7% identified as Aboriginal and/or Torres Strait Islander </a:t>
                      </a:r>
                      <a:endParaRPr lang="en-AU" sz="2000" dirty="0"/>
                    </a:p>
                  </a:txBody>
                  <a:tcPr marL="65635" marR="65635" marT="32818" marB="32818"/>
                </a:tc>
                <a:extLst>
                  <a:ext uri="{0D108BD9-81ED-4DB2-BD59-A6C34878D82A}">
                    <a16:rowId xmlns:a16="http://schemas.microsoft.com/office/drawing/2014/main" val="441820738"/>
                  </a:ext>
                </a:extLst>
              </a:tr>
              <a:tr h="353043">
                <a:tc>
                  <a:txBody>
                    <a:bodyPr/>
                    <a:lstStyle/>
                    <a:p>
                      <a:r>
                        <a:rPr lang="en-US" sz="2000" dirty="0"/>
                        <a:t>11% identified as being from a culturally and/or linguistically diverse community</a:t>
                      </a:r>
                      <a:endParaRPr lang="en-AU" sz="2000" dirty="0"/>
                    </a:p>
                  </a:txBody>
                  <a:tcPr marL="65635" marR="65635" marT="32818" marB="32818"/>
                </a:tc>
                <a:tc>
                  <a:txBody>
                    <a:bodyPr/>
                    <a:lstStyle/>
                    <a:p>
                      <a:r>
                        <a:rPr lang="en-US" sz="2000" dirty="0"/>
                        <a:t>18.5% identified as being from a culturally and/or linguistically diverse community</a:t>
                      </a:r>
                      <a:endParaRPr lang="en-AU" sz="2000" dirty="0"/>
                    </a:p>
                  </a:txBody>
                  <a:tcPr marL="65635" marR="65635" marT="32818" marB="32818"/>
                </a:tc>
                <a:extLst>
                  <a:ext uri="{0D108BD9-81ED-4DB2-BD59-A6C34878D82A}">
                    <a16:rowId xmlns:a16="http://schemas.microsoft.com/office/drawing/2014/main" val="1517040141"/>
                  </a:ext>
                </a:extLst>
              </a:tr>
              <a:tr h="353043">
                <a:tc>
                  <a:txBody>
                    <a:bodyPr/>
                    <a:lstStyle/>
                    <a:p>
                      <a:r>
                        <a:rPr lang="en-US" sz="2000" dirty="0"/>
                        <a:t>63% identified as having a mental illness</a:t>
                      </a:r>
                    </a:p>
                  </a:txBody>
                  <a:tcPr marL="65635" marR="65635" marT="32818" marB="32818"/>
                </a:tc>
                <a:tc>
                  <a:txBody>
                    <a:bodyPr/>
                    <a:lstStyle/>
                    <a:p>
                      <a:r>
                        <a:rPr lang="en-US" sz="2000" dirty="0"/>
                        <a:t>70% identified as having a mental illness </a:t>
                      </a:r>
                      <a:endParaRPr lang="en-AU" sz="2000" dirty="0"/>
                    </a:p>
                  </a:txBody>
                  <a:tcPr marL="65635" marR="65635" marT="32818" marB="32818"/>
                </a:tc>
                <a:extLst>
                  <a:ext uri="{0D108BD9-81ED-4DB2-BD59-A6C34878D82A}">
                    <a16:rowId xmlns:a16="http://schemas.microsoft.com/office/drawing/2014/main" val="2814172811"/>
                  </a:ext>
                </a:extLst>
              </a:tr>
              <a:tr h="593754">
                <a:tc>
                  <a:txBody>
                    <a:bodyPr/>
                    <a:lstStyle/>
                    <a:p>
                      <a:r>
                        <a:rPr lang="en-US" sz="2000" dirty="0"/>
                        <a:t>60% were mothers, collectively reporting a total of 156 children</a:t>
                      </a:r>
                    </a:p>
                  </a:txBody>
                  <a:tcPr marL="65635" marR="65635" marT="32818" marB="32818"/>
                </a:tc>
                <a:tc>
                  <a:txBody>
                    <a:bodyPr/>
                    <a:lstStyle/>
                    <a:p>
                      <a:r>
                        <a:rPr lang="en-US" sz="2000" dirty="0"/>
                        <a:t>81.5% were mothers, collectively reporting a total of 130 children</a:t>
                      </a:r>
                      <a:endParaRPr lang="en-AU" sz="2000" dirty="0"/>
                    </a:p>
                  </a:txBody>
                  <a:tcPr marL="65635" marR="65635" marT="32818" marB="32818"/>
                </a:tc>
                <a:extLst>
                  <a:ext uri="{0D108BD9-81ED-4DB2-BD59-A6C34878D82A}">
                    <a16:rowId xmlns:a16="http://schemas.microsoft.com/office/drawing/2014/main" val="1574371085"/>
                  </a:ext>
                </a:extLst>
              </a:tr>
              <a:tr h="593754">
                <a:tc>
                  <a:txBody>
                    <a:bodyPr/>
                    <a:lstStyle/>
                    <a:p>
                      <a:r>
                        <a:rPr lang="en-US" sz="2000" dirty="0"/>
                        <a:t>86% remained in the community - 14% returned to custody</a:t>
                      </a:r>
                    </a:p>
                  </a:txBody>
                  <a:tcPr marL="65635" marR="65635" marT="32818" marB="32818"/>
                </a:tc>
                <a:tc>
                  <a:txBody>
                    <a:bodyPr/>
                    <a:lstStyle/>
                    <a:p>
                      <a:r>
                        <a:rPr lang="en-US" sz="2000" dirty="0"/>
                        <a:t>94.4% remained in the community, with 2 women receiving a custodial sentence and 1 woman breaching bail and being remanded in custody </a:t>
                      </a:r>
                    </a:p>
                  </a:txBody>
                  <a:tcPr marL="65635" marR="65635" marT="32818" marB="32818"/>
                </a:tc>
                <a:extLst>
                  <a:ext uri="{0D108BD9-81ED-4DB2-BD59-A6C34878D82A}">
                    <a16:rowId xmlns:a16="http://schemas.microsoft.com/office/drawing/2014/main" val="4187801282"/>
                  </a:ext>
                </a:extLst>
              </a:tr>
            </a:tbl>
          </a:graphicData>
        </a:graphic>
      </p:graphicFrame>
    </p:spTree>
    <p:extLst>
      <p:ext uri="{BB962C8B-B14F-4D97-AF65-F5344CB8AC3E}">
        <p14:creationId xmlns:p14="http://schemas.microsoft.com/office/powerpoint/2010/main" val="702738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14">
      <a:dk1>
        <a:sysClr val="windowText" lastClr="000000"/>
      </a:dk1>
      <a:lt1>
        <a:sysClr val="window" lastClr="FFFFFF"/>
      </a:lt1>
      <a:dk2>
        <a:srgbClr val="546670"/>
      </a:dk2>
      <a:lt2>
        <a:srgbClr val="EEECE1"/>
      </a:lt2>
      <a:accent1>
        <a:srgbClr val="E34A21"/>
      </a:accent1>
      <a:accent2>
        <a:srgbClr val="FF8000"/>
      </a:accent2>
      <a:accent3>
        <a:srgbClr val="92D050"/>
      </a:accent3>
      <a:accent4>
        <a:srgbClr val="B9E1FF"/>
      </a:accent4>
      <a:accent5>
        <a:srgbClr val="6DD9FF"/>
      </a:accent5>
      <a:accent6>
        <a:srgbClr val="FF9999"/>
      </a:accent6>
      <a:hlink>
        <a:srgbClr val="E34A21"/>
      </a:hlink>
      <a:folHlink>
        <a:srgbClr val="A5A5A5"/>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Committee Transcript Document" ma:contentTypeID="0x010100A6113086DC73B842B7D060591F1D1F2D020200C0720D9A5485ED45ADC2FF5EDE309FA7" ma:contentTypeVersion="36" ma:contentTypeDescription="Create a new document." ma:contentTypeScope="" ma:versionID="e52877d7feab36bfeddb7f8cc9f5d553">
  <xsd:schema xmlns:xsd="http://www.w3.org/2001/XMLSchema" xmlns:xs="http://www.w3.org/2001/XMLSchema" xmlns:p="http://schemas.microsoft.com/office/2006/metadata/properties" xmlns:ns2="46c61757-ad04-49d5-a16a-4020ae46aeb3" xmlns:ns3="c35bed46-8fc3-45b8-8dd6-aacfd9839516" targetNamespace="http://schemas.microsoft.com/office/2006/metadata/properties" ma:root="true" ma:fieldsID="5fb501309d8927c6d13cd514116a9ed7" ns2:_="" ns3:_="">
    <xsd:import namespace="46c61757-ad04-49d5-a16a-4020ae46aeb3"/>
    <xsd:import namespace="c35bed46-8fc3-45b8-8dd6-aacfd9839516"/>
    <xsd:element name="properties">
      <xsd:complexType>
        <xsd:sequence>
          <xsd:element name="documentManagement">
            <xsd:complexType>
              <xsd:all>
                <xsd:element ref="ns2:Business_x005f_x0020_Identifier" minOccurs="0"/>
                <xsd:element ref="ns2:m3eeb9610e9c4640880ac1fecc69d01a" minOccurs="0"/>
                <xsd:element ref="ns2:TaxCatchAll" minOccurs="0"/>
                <xsd:element ref="ns2:TaxCatchAllLabel" minOccurs="0"/>
                <xsd:element ref="ns2:Committee_x0020_Start_x0020_Date" minOccurs="0"/>
                <xsd:element ref="ns2:Committee_x0020_End_x0020_Date" minOccurs="0"/>
                <xsd:element ref="ns2:DocumentKey" minOccurs="0"/>
                <xsd:element ref="ns2:PublishStatus" minOccurs="0"/>
                <xsd:element ref="ns2:Committee_x0020_Inquiry_x0020_Start_x0020_Date" minOccurs="0"/>
                <xsd:element ref="ns2:Committee_x0020_Inquiry_x0020_End_x0020_Date" minOccurs="0"/>
                <xsd:element ref="ns3:MemberTaxHTField0" minOccurs="0"/>
                <xsd:element ref="ns2:Witness_x005f_x0020_Id" minOccurs="0"/>
                <xsd:element ref="ns2:g6a0eebaf0724e87b07e787b0a6687af" minOccurs="0"/>
                <xsd:element ref="ns2:a559cadfb9a242f5b73f63650095a147" minOccurs="0"/>
                <xsd:element ref="ns2:pf0be3ffd4e84049b08b651cf27bfd30"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c61757-ad04-49d5-a16a-4020ae46aeb3" elementFormDefault="qualified">
    <xsd:import namespace="http://schemas.microsoft.com/office/2006/documentManagement/types"/>
    <xsd:import namespace="http://schemas.microsoft.com/office/infopath/2007/PartnerControls"/>
    <xsd:element name="Business_x005f_x0020_Identifier" ma:index="8" nillable="true" ma:displayName="Business Identifier" ma:indexed="true" ma:internalName="Business_x0020_Identifier" ma:readOnly="false">
      <xsd:simpleType>
        <xsd:restriction base="dms:Text"/>
      </xsd:simpleType>
    </xsd:element>
    <xsd:element name="m3eeb9610e9c4640880ac1fecc69d01a" ma:index="9" nillable="true" ma:taxonomy="true" ma:internalName="m3eeb9610e9c4640880ac1fecc69d01a" ma:taxonomyFieldName="House" ma:displayName="House" ma:indexed="true" ma:fieldId="{63eeb961-0e9c-4640-880a-c1fecc69d01a}" ma:sspId="64323c1c-cbf1-4b15-a593-91e189a21d22" ma:termSetId="57944e1a-04b1-4712-99d3-3d76444853ba"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84609796-0e07-4ed4-af15-6fdaafe780e0}" ma:internalName="TaxCatchAll" ma:showField="CatchAllData" ma:web="c35bed46-8fc3-45b8-8dd6-aacfd9839516">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84609796-0e07-4ed4-af15-6fdaafe780e0}" ma:internalName="TaxCatchAllLabel" ma:readOnly="true" ma:showField="CatchAllDataLabel" ma:web="c35bed46-8fc3-45b8-8dd6-aacfd9839516">
      <xsd:complexType>
        <xsd:complexContent>
          <xsd:extension base="dms:MultiChoiceLookup">
            <xsd:sequence>
              <xsd:element name="Value" type="dms:Lookup" maxOccurs="unbounded" minOccurs="0" nillable="true"/>
            </xsd:sequence>
          </xsd:extension>
        </xsd:complexContent>
      </xsd:complexType>
    </xsd:element>
    <xsd:element name="Committee_x0020_Start_x0020_Date" ma:index="13" nillable="true" ma:displayName="Committee Start Date" ma:format="DateOnly" ma:indexed="true" ma:internalName="Committee_x0020_Start_x0020_Date">
      <xsd:simpleType>
        <xsd:restriction base="dms:DateTime"/>
      </xsd:simpleType>
    </xsd:element>
    <xsd:element name="Committee_x0020_End_x0020_Date" ma:index="14" nillable="true" ma:displayName="Committee End Date" ma:format="DateOnly" ma:indexed="true" ma:internalName="Committee_x0020_End_x0020_Date">
      <xsd:simpleType>
        <xsd:restriction base="dms:DateTime"/>
      </xsd:simpleType>
    </xsd:element>
    <xsd:element name="DocumentKey" ma:index="15" nillable="true" ma:displayName="Document Key" ma:indexed="true" ma:internalName="DocumentKey">
      <xsd:simpleType>
        <xsd:restriction base="dms:Choice">
          <xsd:enumeration value="thumbnail"/>
          <xsd:enumeration value="photo"/>
          <xsd:enumeration value="attachment"/>
          <xsd:enumeration value="inaugural-speech"/>
          <xsd:enumeration value="digests"/>
          <xsd:enumeration value="minute-extracts"/>
          <xsd:enumeration value="introductory-document"/>
          <xsd:enumeration value="resolution-document"/>
          <xsd:enumeration value="terms-of-reference"/>
          <xsd:enumeration value="submissions"/>
          <xsd:enumeration value="transcripts"/>
          <xsd:enumeration value="schedule"/>
          <xsd:enumeration value="witness-transcripts"/>
          <xsd:enumeration value="reports-and-gov-responses"/>
          <xsd:enumeration value="other-documents"/>
          <xsd:enumeration value="attachments"/>
          <xsd:enumeration value="proof"/>
          <xsd:enumeration value="revised"/>
          <xsd:enumeration value="corrected"/>
          <xsd:enumeration value="question"/>
          <xsd:enumeration value="answer"/>
          <xsd:enumeration value="tabled-document"/>
          <xsd:enumeration value="not-tabled-document-la"/>
          <xsd:enumeration value="not-tabled-document-lc"/>
          <xsd:enumeration value="not-tabled-document-dispute"/>
          <xsd:enumeration value="petition-response"/>
        </xsd:restriction>
      </xsd:simpleType>
    </xsd:element>
    <xsd:element name="PublishStatus" ma:index="16" nillable="true" ma:displayName="Publish Status" ma:internalName="PublishStatus">
      <xsd:simpleType>
        <xsd:restriction base="dms:Choice">
          <xsd:enumeration value="Draft"/>
          <xsd:enumeration value="Published"/>
        </xsd:restriction>
      </xsd:simpleType>
    </xsd:element>
    <xsd:element name="Committee_x0020_Inquiry_x0020_Start_x0020_Date" ma:index="17" nillable="true" ma:displayName="Committee Inquiry Start Date" ma:format="DateOnly" ma:indexed="true" ma:internalName="Committee_x0020_Inquiry_x0020_Start_x0020_Date">
      <xsd:simpleType>
        <xsd:restriction base="dms:DateTime"/>
      </xsd:simpleType>
    </xsd:element>
    <xsd:element name="Committee_x0020_Inquiry_x0020_End_x0020_Date" ma:index="18" nillable="true" ma:displayName="Committee Inquiry End Date" ma:format="DateOnly" ma:indexed="true" ma:internalName="Committee_x0020_Inquiry_x0020_End_x0020_Date">
      <xsd:simpleType>
        <xsd:restriction base="dms:DateTime"/>
      </xsd:simpleType>
    </xsd:element>
    <xsd:element name="Witness_x005f_x0020_Id" ma:index="21" nillable="true" ma:displayName="Witness Id" ma:internalName="Witness_x0020_Id">
      <xsd:simpleType>
        <xsd:restriction base="dms:Text"/>
      </xsd:simpleType>
    </xsd:element>
    <xsd:element name="g6a0eebaf0724e87b07e787b0a6687af" ma:index="22" nillable="true" ma:taxonomy="true" ma:internalName="g6a0eebaf0724e87b07e787b0a6687af" ma:taxonomyFieldName="Committee" ma:displayName="Committee" ma:indexed="true" ma:fieldId="{06a0eeba-f072-4e87-b07e-787b0a6687af}" ma:sspId="64323c1c-cbf1-4b15-a593-91e189a21d22" ma:termSetId="b4046d15-f576-48c6-ad5e-8cba09d6eae8" ma:anchorId="00000000-0000-0000-0000-000000000000" ma:open="false" ma:isKeyword="false">
      <xsd:complexType>
        <xsd:sequence>
          <xsd:element ref="pc:Terms" minOccurs="0" maxOccurs="1"/>
        </xsd:sequence>
      </xsd:complexType>
    </xsd:element>
    <xsd:element name="a559cadfb9a242f5b73f63650095a147" ma:index="24" nillable="true" ma:taxonomy="true" ma:internalName="a559cadfb9a242f5b73f63650095a147" ma:taxonomyFieldName="Committee_x0020_Type" ma:displayName="Committee Type" ma:indexed="true" ma:fieldId="{a559cadf-b9a2-42f5-b73f-63650095a147}" ma:sspId="64323c1c-cbf1-4b15-a593-91e189a21d22" ma:termSetId="09e68001-ef80-4fd0-87ea-36e067212e95" ma:anchorId="00000000-0000-0000-0000-000000000000" ma:open="false" ma:isKeyword="false">
      <xsd:complexType>
        <xsd:sequence>
          <xsd:element ref="pc:Terms" minOccurs="0" maxOccurs="1"/>
        </xsd:sequence>
      </xsd:complexType>
    </xsd:element>
    <xsd:element name="pf0be3ffd4e84049b08b651cf27bfd30" ma:index="26" nillable="true" ma:taxonomy="true" ma:internalName="pf0be3ffd4e84049b08b651cf27bfd30" ma:taxonomyFieldName="Committee_x0020_Inquiry" ma:displayName="Committee Inquiry" ma:indexed="true" ma:fieldId="{9f0be3ff-d4e8-4049-b08b-651cf27bfd30}" ma:sspId="64323c1c-cbf1-4b15-a593-91e189a21d22" ma:termSetId="fd240bf8-7a44-4aff-9475-1a702056b2b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35bed46-8fc3-45b8-8dd6-aacfd9839516" elementFormDefault="qualified">
    <xsd:import namespace="http://schemas.microsoft.com/office/2006/documentManagement/types"/>
    <xsd:import namespace="http://schemas.microsoft.com/office/infopath/2007/PartnerControls"/>
    <xsd:element name="MemberTaxHTField0" ma:index="19" nillable="true" ma:taxonomy="true" ma:internalName="MemberTaxHTField0" ma:taxonomyFieldName="Hansard_x0020_Member" ma:displayName="Member" ma:default="" ma:fieldId="{c9fb69e6-177b-49ec-8627-96a823362ebd}" ma:taxonomyMulti="true" ma:sspId="64323c1c-cbf1-4b15-a593-91e189a21d22" ma:termSetId="5f9a1aad-f9d3-47b9-8812-cebc1c537bd2" ma:anchorId="00000000-0000-0000-0000-000000000000" ma:open="false" ma:isKeyword="false">
      <xsd:complexType>
        <xsd:sequence>
          <xsd:element ref="pc:Terms" minOccurs="0" maxOccurs="1"/>
        </xsd:sequence>
      </xsd:complexType>
    </xsd:element>
    <xsd:element name="_dlc_DocId" ma:index="28" nillable="true" ma:displayName="Document ID Value" ma:description="The value of the document ID assigned to this item." ma:internalName="_dlc_DocId" ma:readOnly="true">
      <xsd:simpleType>
        <xsd:restriction base="dms:Text"/>
      </xsd:simpleType>
    </xsd:element>
    <xsd:element name="_dlc_DocIdUrl" ma:index="2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usiness_x005f_x0020_Identifier xmlns="46c61757-ad04-49d5-a16a-4020ae46aeb3">673</Business_x005f_x0020_Identifier>
    <MemberTaxHTField0 xmlns="c35bed46-8fc3-45b8-8dd6-aacfd9839516">
      <Terms xmlns="http://schemas.microsoft.com/office/infopath/2007/PartnerControls"/>
    </MemberTaxHTField0>
    <Witness_x005f_x0020_Id xmlns="46c61757-ad04-49d5-a16a-4020ae46aeb3">545,546</Witness_x005f_x0020_Id>
    <Committee_x0020_Start_x0020_Date xmlns="46c61757-ad04-49d5-a16a-4020ae46aeb3">2011-02-08T00:00:00+00:00</Committee_x0020_Start_x0020_Date>
    <PublishStatus xmlns="46c61757-ad04-49d5-a16a-4020ae46aeb3">Published</PublishStatus>
    <Committee_x0020_End_x0020_Date xmlns="46c61757-ad04-49d5-a16a-4020ae46aeb3" xsi:nil="true"/>
    <a559cadfb9a242f5b73f63650095a147 xmlns="46c61757-ad04-49d5-a16a-4020ae46aeb3">
      <Terms xmlns="http://schemas.microsoft.com/office/infopath/2007/PartnerControls">
        <TermInfo xmlns="http://schemas.microsoft.com/office/infopath/2007/PartnerControls">
          <TermName xmlns="http://schemas.microsoft.com/office/infopath/2007/PartnerControls">Standing</TermName>
          <TermId xmlns="http://schemas.microsoft.com/office/infopath/2007/PartnerControls">c6eac104-10be-430c-9143-8ced1c7c473c</TermId>
        </TermInfo>
      </Terms>
    </a559cadfb9a242f5b73f63650095a147>
    <g6a0eebaf0724e87b07e787b0a6687af xmlns="46c61757-ad04-49d5-a16a-4020ae46aeb3">
      <Terms xmlns="http://schemas.microsoft.com/office/infopath/2007/PartnerControls">
        <TermInfo xmlns="http://schemas.microsoft.com/office/infopath/2007/PartnerControls">
          <TermName xmlns="http://schemas.microsoft.com/office/infopath/2007/PartnerControls">Legislative Council Legal and Social Issues Committee</TermName>
          <TermId xmlns="http://schemas.microsoft.com/office/infopath/2007/PartnerControls">6dfd0079-43dc-4beb-a803-c5397f518775</TermId>
        </TermInfo>
      </Terms>
    </g6a0eebaf0724e87b07e787b0a6687af>
    <m3eeb9610e9c4640880ac1fecc69d01a xmlns="46c61757-ad04-49d5-a16a-4020ae46aeb3">
      <Terms xmlns="http://schemas.microsoft.com/office/infopath/2007/PartnerControls">
        <TermInfo xmlns="http://schemas.microsoft.com/office/infopath/2007/PartnerControls">
          <TermName xmlns="http://schemas.microsoft.com/office/infopath/2007/PartnerControls">Legislative Council</TermName>
          <TermId xmlns="http://schemas.microsoft.com/office/infopath/2007/PartnerControls">6c85d7f4-b2da-4436-92e1-7df20d4cb55e</TermId>
        </TermInfo>
      </Terms>
    </m3eeb9610e9c4640880ac1fecc69d01a>
    <Committee_x0020_Inquiry_x0020_Start_x0020_Date xmlns="46c61757-ad04-49d5-a16a-4020ae46aeb3">2021-12-20T00:00:00+00:00</Committee_x0020_Inquiry_x0020_Start_x0020_Date>
    <Committee_x0020_Inquiry_x0020_End_x0020_Date xmlns="46c61757-ad04-49d5-a16a-4020ae46aeb3">2022-07-01T00:00:00+00:00</Committee_x0020_Inquiry_x0020_End_x0020_Date>
    <TaxCatchAll xmlns="46c61757-ad04-49d5-a16a-4020ae46aeb3">
      <Value>102</Value>
      <Value>82</Value>
      <Value>60</Value>
      <Value>1</Value>
    </TaxCatchAll>
    <pf0be3ffd4e84049b08b651cf27bfd30 xmlns="46c61757-ad04-49d5-a16a-4020ae46aeb3">
      <Terms xmlns="http://schemas.microsoft.com/office/infopath/2007/PartnerControls">
        <TermInfo xmlns="http://schemas.microsoft.com/office/infopath/2007/PartnerControls">
          <TermName xmlns="http://schemas.microsoft.com/office/infopath/2007/PartnerControls">Inquiry into children affected by parental incarceration</TermName>
          <TermId xmlns="http://schemas.microsoft.com/office/infopath/2007/PartnerControls">4babe70e-13c8-41ae-9f35-6eb0c54ebce4</TermId>
        </TermInfo>
      </Terms>
    </pf0be3ffd4e84049b08b651cf27bfd30>
    <DocumentKey xmlns="46c61757-ad04-49d5-a16a-4020ae46aeb3">witness-transcripts</DocumentKey>
    <_dlc_DocId xmlns="c35bed46-8fc3-45b8-8dd6-aacfd9839516">HKNRK37FCK6T-1016873845-141</_dlc_DocId>
    <_dlc_DocIdUrl xmlns="c35bed46-8fc3-45b8-8dd6-aacfd9839516">
      <Url>https://pims-docs.parliament.vic.gov.au/lcdocs/_layouts/15/DocIdRedir.aspx?ID=HKNRK37FCK6T-1016873845-141</Url>
      <Description>HKNRK37FCK6T-1016873845-141</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64323c1c-cbf1-4b15-a593-91e189a21d22" ContentTypeId="0x010100A6113086DC73B842B7D060591F1D1F2D0202"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DDB3B02-FED1-4F18-B42A-E3AB9A2E0FF1}"/>
</file>

<file path=customXml/itemProps2.xml><?xml version="1.0" encoding="utf-8"?>
<ds:datastoreItem xmlns:ds="http://schemas.openxmlformats.org/officeDocument/2006/customXml" ds:itemID="{E110EFD5-049D-4210-89A8-669E3CDBA379}">
  <ds:schemaRefs>
    <ds:schemaRef ds:uri="http://schemas.microsoft.com/office/2006/metadata/properties"/>
    <ds:schemaRef ds:uri="http://schemas.microsoft.com/office/infopath/2007/PartnerControls"/>
    <ds:schemaRef ds:uri="cd13a953-8d69-441f-bc9c-0f4e2df0d215"/>
    <ds:schemaRef ds:uri="http://schemas.microsoft.com/sharepoint/v3"/>
  </ds:schemaRefs>
</ds:datastoreItem>
</file>

<file path=customXml/itemProps3.xml><?xml version="1.0" encoding="utf-8"?>
<ds:datastoreItem xmlns:ds="http://schemas.openxmlformats.org/officeDocument/2006/customXml" ds:itemID="{E5140ECA-32ED-4A62-9514-5C3F9B78449A}">
  <ds:schemaRefs>
    <ds:schemaRef ds:uri="http://schemas.microsoft.com/sharepoint/v3/contenttype/forms"/>
  </ds:schemaRefs>
</ds:datastoreItem>
</file>

<file path=customXml/itemProps4.xml><?xml version="1.0" encoding="utf-8"?>
<ds:datastoreItem xmlns:ds="http://schemas.openxmlformats.org/officeDocument/2006/customXml" ds:itemID="{E3E08C03-797B-43EB-9ADE-6A4B3C112C3A}"/>
</file>

<file path=customXml/itemProps5.xml><?xml version="1.0" encoding="utf-8"?>
<ds:datastoreItem xmlns:ds="http://schemas.openxmlformats.org/officeDocument/2006/customXml" ds:itemID="{70E461D2-5266-4212-99C5-DE3ADE337EFF}"/>
</file>

<file path=docProps/app.xml><?xml version="1.0" encoding="utf-8"?>
<Properties xmlns="http://schemas.openxmlformats.org/officeDocument/2006/extended-properties" xmlns:vt="http://schemas.openxmlformats.org/officeDocument/2006/docPropsVTypes">
  <TotalTime>1804</TotalTime>
  <Words>1264</Words>
  <Application>Microsoft Office PowerPoint</Application>
  <PresentationFormat>Widescreen</PresentationFormat>
  <Paragraphs>100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Tw Cen MT</vt:lpstr>
      <vt:lpstr>Wingdings 3</vt:lpstr>
      <vt:lpstr>Integral</vt:lpstr>
      <vt:lpstr>PowerPoint Presentation</vt:lpstr>
      <vt:lpstr>Community Restorative centre</vt:lpstr>
      <vt:lpstr>CRC’s Miranda project</vt:lpstr>
      <vt:lpstr>ORIGINS OF CRC’s MIRANDA PROJECT</vt:lpstr>
      <vt:lpstr>Model of support</vt:lpstr>
      <vt:lpstr>Section 26 Diversion</vt:lpstr>
      <vt:lpstr>Section 26 Diversion outcomes</vt:lpstr>
      <vt:lpstr>Miranda Project Program Outcomes </vt:lpstr>
      <vt:lpstr>Evaluation Outcomes</vt:lpstr>
      <vt:lpstr>CRC Evaluation Outcomes </vt:lpstr>
      <vt:lpstr>Where to get more information </vt:lpstr>
      <vt:lpstr>Miranda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nsw criminal justice system</dc:title>
  <dc:creator>Kayla Johnson</dc:creator>
  <cp:lastModifiedBy>Meagan Murphy</cp:lastModifiedBy>
  <cp:revision>59</cp:revision>
  <dcterms:created xsi:type="dcterms:W3CDTF">2019-09-10T05:57:50Z</dcterms:created>
  <dcterms:modified xsi:type="dcterms:W3CDTF">2022-05-09T02:33:35Z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0x010100A6113086DC73B842B7D060591F1D1F2D020200C0720D9A5485ED45ADC2FF5EDE309FA7</vt:lpwstr>
  </property>
  <property fmtid="{D5CDD505-2E9C-101B-9397-08002B2CF9AE}" pid="3" name="Hansard Member">
    <vt:lpwstr/>
  </property>
  <property fmtid="{D5CDD505-2E9C-101B-9397-08002B2CF9AE}" pid="4" name="Committee Type">
    <vt:lpwstr>82;#Standing|c6eac104-10be-430c-9143-8ced1c7c473c</vt:lpwstr>
  </property>
  <property fmtid="{D5CDD505-2E9C-101B-9397-08002B2CF9AE}" pid="5" name="Committee Inquiry">
    <vt:lpwstr>102;#Inquiry into children affected by parental incarceration|4babe70e-13c8-41ae-9f35-6eb0c54ebce4</vt:lpwstr>
  </property>
  <property fmtid="{D5CDD505-2E9C-101B-9397-08002B2CF9AE}" pid="6" name="House">
    <vt:lpwstr>1;#Legislative Council|6c85d7f4-b2da-4436-92e1-7df20d4cb55e</vt:lpwstr>
  </property>
  <property fmtid="{D5CDD505-2E9C-101B-9397-08002B2CF9AE}" pid="7" name="Committee">
    <vt:lpwstr>60;#Legislative Council Legal and Social Issues Committee|6dfd0079-43dc-4beb-a803-c5397f518775</vt:lpwstr>
  </property>
  <property fmtid="{D5CDD505-2E9C-101B-9397-08002B2CF9AE}" pid="8" name="_dlc_DocIdItemGuid">
    <vt:lpwstr>26d0e683-dee8-4061-9896-8d53ebcaaa3c</vt:lpwstr>
  </property>
</Properties>
</file>