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223"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Lynch (DHHS)" initials="NL(" lastIdx="1" clrIdx="0">
    <p:extLst>
      <p:ext uri="{19B8F6BF-5375-455C-9EA6-DF929625EA0E}">
        <p15:presenceInfo xmlns:p15="http://schemas.microsoft.com/office/powerpoint/2012/main" userId="S::Nicole.Lynch@dhhs.vic.gov.au::cb50f423-8a44-49f7-9bd5-d551850caa79" providerId="AD"/>
      </p:ext>
    </p:extLst>
  </p:cmAuthor>
  <p:cmAuthor id="2" name="TJ Nakasuwan" initials="TN" lastIdx="1" clrIdx="1">
    <p:extLst>
      <p:ext uri="{19B8F6BF-5375-455C-9EA6-DF929625EA0E}">
        <p15:presenceInfo xmlns:p15="http://schemas.microsoft.com/office/powerpoint/2012/main" userId="fffe22b7c44cd0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C71EA-F099-4A1F-8258-F4873447346D}" v="31" dt="2020-11-12T11:59:52.922"/>
    <p1510:client id="{3AC17D0A-F9A6-1231-E346-488879517074}" v="1" dt="2020-11-13T01:58:12.467"/>
    <p1510:client id="{68877B63-37E5-D581-BD72-B73DF8810E67}" v="62" dt="2020-11-13T00:17:07.434"/>
    <p1510:client id="{9472D17C-132A-49CA-CA69-5A18A294A955}" v="1" dt="2020-11-13T03:36:07.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openxmlformats.org/officeDocument/2006/relationships/customXml" Target="../customXml/item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Kazmierczak (DHHS)" userId="S::rebecca.kazmierczak@dhhs.vic.gov.au::f7e5f6bc-ed2a-467f-9dc4-88eb0bb201cc" providerId="AD" clId="Web-{3AC17D0A-F9A6-1231-E346-488879517074}"/>
    <pc:docChg chg="addSld">
      <pc:chgData name="Rebecca Kazmierczak (DHHS)" userId="S::rebecca.kazmierczak@dhhs.vic.gov.au::f7e5f6bc-ed2a-467f-9dc4-88eb0bb201cc" providerId="AD" clId="Web-{3AC17D0A-F9A6-1231-E346-488879517074}" dt="2020-11-13T01:58:12.467" v="0"/>
      <pc:docMkLst>
        <pc:docMk/>
      </pc:docMkLst>
      <pc:sldChg chg="new">
        <pc:chgData name="Rebecca Kazmierczak (DHHS)" userId="S::rebecca.kazmierczak@dhhs.vic.gov.au::f7e5f6bc-ed2a-467f-9dc4-88eb0bb201cc" providerId="AD" clId="Web-{3AC17D0A-F9A6-1231-E346-488879517074}" dt="2020-11-13T01:58:12.467" v="0"/>
        <pc:sldMkLst>
          <pc:docMk/>
          <pc:sldMk cId="2222116760" sldId="2224"/>
        </pc:sldMkLst>
      </pc:sldChg>
    </pc:docChg>
  </pc:docChgLst>
  <pc:docChgLst>
    <pc:chgData name="Rebecca Kazmierczak (DHHS)" userId="S::rebecca.kazmierczak@dhhs.vic.gov.au::f7e5f6bc-ed2a-467f-9dc4-88eb0bb201cc" providerId="AD" clId="Web-{9472D17C-132A-49CA-CA69-5A18A294A955}"/>
    <pc:docChg chg="delSld">
      <pc:chgData name="Rebecca Kazmierczak (DHHS)" userId="S::rebecca.kazmierczak@dhhs.vic.gov.au::f7e5f6bc-ed2a-467f-9dc4-88eb0bb201cc" providerId="AD" clId="Web-{9472D17C-132A-49CA-CA69-5A18A294A955}" dt="2020-11-13T03:36:07.386" v="0"/>
      <pc:docMkLst>
        <pc:docMk/>
      </pc:docMkLst>
      <pc:sldChg chg="del">
        <pc:chgData name="Rebecca Kazmierczak (DHHS)" userId="S::rebecca.kazmierczak@dhhs.vic.gov.au::f7e5f6bc-ed2a-467f-9dc4-88eb0bb201cc" providerId="AD" clId="Web-{9472D17C-132A-49CA-CA69-5A18A294A955}" dt="2020-11-13T03:36:07.386" v="0"/>
        <pc:sldMkLst>
          <pc:docMk/>
          <pc:sldMk cId="2222116760" sldId="2224"/>
        </pc:sldMkLst>
      </pc:sldChg>
    </pc:docChg>
  </pc:docChgLst>
  <pc:docChgLst>
    <pc:chgData name="Rebecca Kazmierczak (DHHS)" userId="S::rebecca.kazmierczak@dhhs.vic.gov.au::f7e5f6bc-ed2a-467f-9dc4-88eb0bb201cc" providerId="AD" clId="Web-{68877B63-37E5-D581-BD72-B73DF8810E67}"/>
    <pc:docChg chg="modSld">
      <pc:chgData name="Rebecca Kazmierczak (DHHS)" userId="S::rebecca.kazmierczak@dhhs.vic.gov.au::f7e5f6bc-ed2a-467f-9dc4-88eb0bb201cc" providerId="AD" clId="Web-{68877B63-37E5-D581-BD72-B73DF8810E67}" dt="2020-11-13T00:17:07.434" v="61" actId="20577"/>
      <pc:docMkLst>
        <pc:docMk/>
      </pc:docMkLst>
      <pc:sldChg chg="modSp">
        <pc:chgData name="Rebecca Kazmierczak (DHHS)" userId="S::rebecca.kazmierczak@dhhs.vic.gov.au::f7e5f6bc-ed2a-467f-9dc4-88eb0bb201cc" providerId="AD" clId="Web-{68877B63-37E5-D581-BD72-B73DF8810E67}" dt="2020-11-13T00:17:07.434" v="61" actId="20577"/>
        <pc:sldMkLst>
          <pc:docMk/>
          <pc:sldMk cId="1934500946" sldId="2223"/>
        </pc:sldMkLst>
        <pc:spChg chg="mod">
          <ac:chgData name="Rebecca Kazmierczak (DHHS)" userId="S::rebecca.kazmierczak@dhhs.vic.gov.au::f7e5f6bc-ed2a-467f-9dc4-88eb0bb201cc" providerId="AD" clId="Web-{68877B63-37E5-D581-BD72-B73DF8810E67}" dt="2020-11-13T00:17:07.434" v="61" actId="20577"/>
          <ac:spMkLst>
            <pc:docMk/>
            <pc:sldMk cId="1934500946" sldId="2223"/>
            <ac:spMk id="2" creationId="{947DBD81-4EB2-43FE-A5F9-43FB7C2F4FF8}"/>
          </ac:spMkLst>
        </pc:spChg>
      </pc:sldChg>
    </pc:docChg>
  </pc:docChgLst>
  <pc:docChgLst>
    <pc:chgData name="Louise Evans (DHHS)" userId="7acc4521-0664-40ab-bf5d-2afa931047d9" providerId="ADAL" clId="{29FC71EA-F099-4A1F-8258-F4873447346D}"/>
    <pc:docChg chg="custSel addSld delSld modSld modMainMaster">
      <pc:chgData name="Louise Evans (DHHS)" userId="7acc4521-0664-40ab-bf5d-2afa931047d9" providerId="ADAL" clId="{29FC71EA-F099-4A1F-8258-F4873447346D}" dt="2020-11-12T11:59:52.922" v="31"/>
      <pc:docMkLst>
        <pc:docMk/>
      </pc:docMkLst>
      <pc:sldChg chg="del">
        <pc:chgData name="Louise Evans (DHHS)" userId="7acc4521-0664-40ab-bf5d-2afa931047d9" providerId="ADAL" clId="{29FC71EA-F099-4A1F-8258-F4873447346D}" dt="2020-11-12T08:55:41.410" v="1" actId="2696"/>
        <pc:sldMkLst>
          <pc:docMk/>
          <pc:sldMk cId="1795051199" sldId="2222"/>
        </pc:sldMkLst>
      </pc:sldChg>
      <pc:sldChg chg="add">
        <pc:chgData name="Louise Evans (DHHS)" userId="7acc4521-0664-40ab-bf5d-2afa931047d9" providerId="ADAL" clId="{29FC71EA-F099-4A1F-8258-F4873447346D}" dt="2020-11-12T08:55:38.272" v="0"/>
        <pc:sldMkLst>
          <pc:docMk/>
          <pc:sldMk cId="1934500946" sldId="2223"/>
        </pc:sldMkLst>
      </pc:sldChg>
      <pc:sldMasterChg chg="modSp">
        <pc:chgData name="Louise Evans (DHHS)" userId="7acc4521-0664-40ab-bf5d-2afa931047d9" providerId="ADAL" clId="{29FC71EA-F099-4A1F-8258-F4873447346D}" dt="2020-11-12T11:59:52.922" v="31"/>
        <pc:sldMasterMkLst>
          <pc:docMk/>
          <pc:sldMasterMk cId="3710578527" sldId="2147483672"/>
        </pc:sldMasterMkLst>
        <pc:spChg chg="mod ord modVis">
          <ac:chgData name="Louise Evans (DHHS)" userId="7acc4521-0664-40ab-bf5d-2afa931047d9" providerId="ADAL" clId="{29FC71EA-F099-4A1F-8258-F4873447346D}" dt="2020-11-12T11:59:52.922" v="31"/>
          <ac:spMkLst>
            <pc:docMk/>
            <pc:sldMasterMk cId="3710578527" sldId="2147483672"/>
            <ac:spMk id="4" creationId="{2FBE5DBB-F778-4BE3-B3F1-75B1FB38443A}"/>
          </ac:spMkLst>
        </pc:spChg>
      </pc:sldMasterChg>
    </pc:docChg>
  </pc:docChgLst>
  <pc:docChgLst>
    <pc:chgData name="Loris Venzon (DHHS)" userId="556924cc-bb7d-4f79-8c24-6ea6c000e68e" providerId="ADAL" clId="{B237E07F-4C00-4F14-90E2-4089E8C02210}"/>
    <pc:docChg chg="modSld">
      <pc:chgData name="Loris Venzon (DHHS)" userId="556924cc-bb7d-4f79-8c24-6ea6c000e68e" providerId="ADAL" clId="{B237E07F-4C00-4F14-90E2-4089E8C02210}" dt="2020-11-12T10:33:51.375" v="160" actId="20577"/>
      <pc:docMkLst>
        <pc:docMk/>
      </pc:docMkLst>
      <pc:sldChg chg="modSp">
        <pc:chgData name="Loris Venzon (DHHS)" userId="556924cc-bb7d-4f79-8c24-6ea6c000e68e" providerId="ADAL" clId="{B237E07F-4C00-4F14-90E2-4089E8C02210}" dt="2020-11-12T10:33:51.375" v="160" actId="20577"/>
        <pc:sldMkLst>
          <pc:docMk/>
          <pc:sldMk cId="1934500946" sldId="2223"/>
        </pc:sldMkLst>
        <pc:spChg chg="mod">
          <ac:chgData name="Loris Venzon (DHHS)" userId="556924cc-bb7d-4f79-8c24-6ea6c000e68e" providerId="ADAL" clId="{B237E07F-4C00-4F14-90E2-4089E8C02210}" dt="2020-11-12T10:33:51.375" v="160" actId="20577"/>
          <ac:spMkLst>
            <pc:docMk/>
            <pc:sldMk cId="1934500946" sldId="2223"/>
            <ac:spMk id="3" creationId="{D96AF6EC-3795-435D-BA8E-DEC8F12A21A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72F1979-24C1-41B4-B124-D3EF2FD53B36}" type="datetimeFigureOut">
              <a:rPr lang="en-AU" smtClean="0"/>
              <a:t>12/11/2020</a:t>
            </a:fld>
            <a:endParaRPr lang="en-AU"/>
          </a:p>
        </p:txBody>
      </p:sp>
      <p:sp>
        <p:nvSpPr>
          <p:cNvPr id="4" name="Slide Image Placeholder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A8C03D0-F582-4844-AA71-016AB6975CB6}" type="slidenum">
              <a:rPr lang="en-AU" smtClean="0"/>
              <a:t>‹#›</a:t>
            </a:fld>
            <a:endParaRPr lang="en-AU"/>
          </a:p>
        </p:txBody>
      </p:sp>
    </p:spTree>
    <p:extLst>
      <p:ext uri="{BB962C8B-B14F-4D97-AF65-F5344CB8AC3E}">
        <p14:creationId xmlns:p14="http://schemas.microsoft.com/office/powerpoint/2010/main" val="1618421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A8C03D0-F582-4844-AA71-016AB6975CB6}" type="slidenum">
              <a:rPr lang="en-AU" smtClean="0"/>
              <a:t>1</a:t>
            </a:fld>
            <a:endParaRPr lang="en-AU"/>
          </a:p>
        </p:txBody>
      </p:sp>
    </p:spTree>
    <p:extLst>
      <p:ext uri="{BB962C8B-B14F-4D97-AF65-F5344CB8AC3E}">
        <p14:creationId xmlns:p14="http://schemas.microsoft.com/office/powerpoint/2010/main" val="3683395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000" y="248094"/>
            <a:ext cx="7055828" cy="1577163"/>
          </a:xfrm>
        </p:spPr>
        <p:txBody>
          <a:bodyPr anchor="b">
            <a:noAutofit/>
          </a:bodyPr>
          <a:lstStyle>
            <a:lvl1pPr>
              <a:defRPr sz="3200"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585000" y="2291907"/>
            <a:ext cx="7769060" cy="3153320"/>
          </a:xfrm>
        </p:spPr>
        <p:txBody>
          <a:bodyPr>
            <a:noAutofit/>
          </a:bodyPr>
          <a:lstStyle>
            <a:lvl1pPr marL="0" indent="0" algn="l">
              <a:buNone/>
              <a:defRPr sz="2200" b="0" baseline="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141074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10000"/>
              </a:lnSpc>
              <a:defRPr baseline="0">
                <a:solidFill>
                  <a:srgbClr val="FFFFFF"/>
                </a:solidFill>
                <a:latin typeface="+mn-lt"/>
              </a:defRPr>
            </a:lvl1pPr>
          </a:lstStyle>
          <a:p>
            <a:r>
              <a:rPr lang="en-US"/>
              <a:t>Click to edit Master title style</a:t>
            </a:r>
          </a:p>
        </p:txBody>
      </p:sp>
      <p:sp>
        <p:nvSpPr>
          <p:cNvPr id="3" name="Content Placeholder 2"/>
          <p:cNvSpPr>
            <a:spLocks noGrp="1"/>
          </p:cNvSpPr>
          <p:nvPr>
            <p:ph idx="1"/>
          </p:nvPr>
        </p:nvSpPr>
        <p:spPr>
          <a:xfrm>
            <a:off x="584729" y="1619251"/>
            <a:ext cx="8930879" cy="4854797"/>
          </a:xfrm>
        </p:spPr>
        <p:txBody>
          <a:bodyPr/>
          <a:lstStyle>
            <a:lvl1pPr marL="0" indent="0">
              <a:lnSpc>
                <a:spcPct val="110000"/>
              </a:lnSpc>
              <a:defRPr baseline="0"/>
            </a:lvl1pPr>
            <a:lvl2pPr marL="0" indent="0">
              <a:lnSpc>
                <a:spcPct val="110000"/>
              </a:lnSpc>
              <a:defRPr/>
            </a:lvl2pPr>
            <a:lvl3pPr marL="252000" indent="-252000">
              <a:lnSpc>
                <a:spcPct val="110000"/>
              </a:lnSpc>
              <a:defRPr/>
            </a:lvl3pPr>
            <a:lvl4pPr marL="504000" indent="-252000">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35B1A97B-2ED7-4A48-BD8F-192EB63B1226}"/>
              </a:ext>
            </a:extLst>
          </p:cNvPr>
          <p:cNvSpPr>
            <a:spLocks noGrp="1"/>
          </p:cNvSpPr>
          <p:nvPr>
            <p:ph type="sldNum" sz="quarter" idx="10"/>
          </p:nvPr>
        </p:nvSpPr>
        <p:spPr/>
        <p:txBody>
          <a:bodyPr/>
          <a:lstStyle/>
          <a:p>
            <a:fld id="{18DAFAD9-8974-4FA1-A6AF-884DD63E3853}" type="slidenum">
              <a:rPr lang="en-AU" smtClean="0"/>
              <a:t>‹#›</a:t>
            </a:fld>
            <a:endParaRPr lang="en-AU"/>
          </a:p>
        </p:txBody>
      </p:sp>
    </p:spTree>
    <p:extLst>
      <p:ext uri="{BB962C8B-B14F-4D97-AF65-F5344CB8AC3E}">
        <p14:creationId xmlns:p14="http://schemas.microsoft.com/office/powerpoint/2010/main" val="42661537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FC72756-D538-4018-A933-136875110E8A}"/>
              </a:ext>
            </a:extLst>
          </p:cNvPr>
          <p:cNvSpPr>
            <a:spLocks noGrp="1"/>
          </p:cNvSpPr>
          <p:nvPr>
            <p:ph type="title"/>
          </p:nvPr>
        </p:nvSpPr>
        <p:spPr bwMode="auto">
          <a:xfrm>
            <a:off x="584729" y="269875"/>
            <a:ext cx="8930879" cy="1079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B641DD4-F97A-4709-97CC-EFF1D1D22273}"/>
              </a:ext>
            </a:extLst>
          </p:cNvPr>
          <p:cNvSpPr>
            <a:spLocks noGrp="1"/>
          </p:cNvSpPr>
          <p:nvPr>
            <p:ph type="body" idx="1"/>
          </p:nvPr>
        </p:nvSpPr>
        <p:spPr bwMode="auto">
          <a:xfrm>
            <a:off x="584729" y="1619251"/>
            <a:ext cx="8930879" cy="4500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Slide Number Placeholder 2">
            <a:extLst>
              <a:ext uri="{FF2B5EF4-FFF2-40B4-BE49-F238E27FC236}">
                <a16:creationId xmlns:a16="http://schemas.microsoft.com/office/drawing/2014/main" id="{E6F1E961-824A-456E-B0DE-1133718C71CD}"/>
              </a:ext>
            </a:extLst>
          </p:cNvPr>
          <p:cNvSpPr>
            <a:spLocks noGrp="1"/>
          </p:cNvSpPr>
          <p:nvPr>
            <p:ph type="sldNum" sz="quarter" idx="4"/>
          </p:nvPr>
        </p:nvSpPr>
        <p:spPr>
          <a:xfrm>
            <a:off x="7677150" y="648464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AFAD9-8974-4FA1-A6AF-884DD63E3853}" type="slidenum">
              <a:rPr lang="en-AU" smtClean="0"/>
              <a:t>‹#›</a:t>
            </a:fld>
            <a:endParaRPr lang="en-AU"/>
          </a:p>
        </p:txBody>
      </p:sp>
      <p:sp>
        <p:nvSpPr>
          <p:cNvPr id="4" name="MSIPCMContentMarking" descr="{&quot;HashCode&quot;:904758361,&quot;Placement&quot;:&quot;Footer&quot;}">
            <a:extLst>
              <a:ext uri="{FF2B5EF4-FFF2-40B4-BE49-F238E27FC236}">
                <a16:creationId xmlns:a16="http://schemas.microsoft.com/office/drawing/2014/main" id="{2FBE5DBB-F778-4BE3-B3F1-75B1FB38443A}"/>
              </a:ext>
            </a:extLst>
          </p:cNvPr>
          <p:cNvSpPr txBox="1"/>
          <p:nvPr userDrawn="1"/>
        </p:nvSpPr>
        <p:spPr>
          <a:xfrm>
            <a:off x="4484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3710578527"/>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457200" rtl="0" eaLnBrk="1" fontAlgn="base" hangingPunct="1">
        <a:spcBef>
          <a:spcPct val="0"/>
        </a:spcBef>
        <a:spcAft>
          <a:spcPct val="0"/>
        </a:spcAft>
        <a:defRPr sz="2400" kern="1200">
          <a:solidFill>
            <a:schemeClr val="bg1"/>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200" b="1" kern="1200">
          <a:solidFill>
            <a:srgbClr val="201547"/>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DBD81-4EB2-43FE-A5F9-43FB7C2F4FF8}"/>
              </a:ext>
            </a:extLst>
          </p:cNvPr>
          <p:cNvSpPr>
            <a:spLocks noGrp="1"/>
          </p:cNvSpPr>
          <p:nvPr>
            <p:ph type="title"/>
          </p:nvPr>
        </p:nvSpPr>
        <p:spPr>
          <a:xfrm>
            <a:off x="615141" y="0"/>
            <a:ext cx="7714212" cy="1438163"/>
          </a:xfrm>
        </p:spPr>
        <p:txBody>
          <a:bodyPr/>
          <a:lstStyle/>
          <a:p>
            <a:r>
              <a:rPr lang="en-AU" sz="2000" b="1">
                <a:ea typeface="ＭＳ Ｐゴシック"/>
              </a:rPr>
              <a:t>Communication modes used to notify:</a:t>
            </a:r>
            <a:br>
              <a:rPr lang="en-AU" sz="2000" b="1">
                <a:ea typeface="ＭＳ Ｐゴシック"/>
              </a:rPr>
            </a:br>
            <a:r>
              <a:rPr lang="en-AU" sz="2000" b="1">
                <a:ea typeface="ＭＳ Ｐゴシック"/>
              </a:rPr>
              <a:t>I. The patient</a:t>
            </a:r>
            <a:br>
              <a:rPr lang="en-AU" sz="2000" b="1">
                <a:ea typeface="ＭＳ Ｐゴシック"/>
              </a:rPr>
            </a:br>
            <a:r>
              <a:rPr lang="en-AU" sz="2000" b="1">
                <a:ea typeface="ＭＳ Ｐゴシック"/>
              </a:rPr>
              <a:t>ii. Primary close contacts</a:t>
            </a:r>
            <a:br>
              <a:rPr lang="en-AU" sz="2000" b="1">
                <a:ea typeface="ＭＳ Ｐゴシック"/>
              </a:rPr>
            </a:br>
            <a:r>
              <a:rPr lang="en-AU" sz="2000" b="1">
                <a:ea typeface="ＭＳ Ｐゴシック"/>
              </a:rPr>
              <a:t>iii. Secondary close contacts </a:t>
            </a:r>
            <a:endParaRPr lang="en-US" sz="2000"/>
          </a:p>
        </p:txBody>
      </p:sp>
      <p:sp>
        <p:nvSpPr>
          <p:cNvPr id="4" name="Slide Number Placeholder 3">
            <a:extLst>
              <a:ext uri="{FF2B5EF4-FFF2-40B4-BE49-F238E27FC236}">
                <a16:creationId xmlns:a16="http://schemas.microsoft.com/office/drawing/2014/main" id="{9B515D3C-7914-4966-8A4B-7D72250FC232}"/>
              </a:ext>
            </a:extLst>
          </p:cNvPr>
          <p:cNvSpPr>
            <a:spLocks noGrp="1"/>
          </p:cNvSpPr>
          <p:nvPr>
            <p:ph type="sldNum" sz="quarter" idx="10"/>
          </p:nvPr>
        </p:nvSpPr>
        <p:spPr/>
        <p:txBody>
          <a:bodyPr/>
          <a:lstStyle/>
          <a:p>
            <a:fld id="{18DAFAD9-8974-4FA1-A6AF-884DD63E3853}" type="slidenum">
              <a:rPr lang="en-AU" smtClean="0"/>
              <a:t>1</a:t>
            </a:fld>
            <a:endParaRPr lang="en-AU"/>
          </a:p>
        </p:txBody>
      </p:sp>
      <p:graphicFrame>
        <p:nvGraphicFramePr>
          <p:cNvPr id="5" name="Table 4">
            <a:extLst>
              <a:ext uri="{FF2B5EF4-FFF2-40B4-BE49-F238E27FC236}">
                <a16:creationId xmlns:a16="http://schemas.microsoft.com/office/drawing/2014/main" id="{CA0C4643-4C18-2E46-A100-DE85DC755243}"/>
              </a:ext>
            </a:extLst>
          </p:cNvPr>
          <p:cNvGraphicFramePr>
            <a:graphicFrameLocks noGrp="1"/>
          </p:cNvGraphicFramePr>
          <p:nvPr/>
        </p:nvGraphicFramePr>
        <p:xfrm>
          <a:off x="451399" y="2105747"/>
          <a:ext cx="8300721" cy="2523959"/>
        </p:xfrm>
        <a:graphic>
          <a:graphicData uri="http://schemas.openxmlformats.org/drawingml/2006/table">
            <a:tbl>
              <a:tblPr firstRow="1" firstCol="1">
                <a:tableStyleId>{5C22544A-7EE6-4342-B048-85BDC9FD1C3A}</a:tableStyleId>
              </a:tblPr>
              <a:tblGrid>
                <a:gridCol w="2142747">
                  <a:extLst>
                    <a:ext uri="{9D8B030D-6E8A-4147-A177-3AD203B41FA5}">
                      <a16:colId xmlns:a16="http://schemas.microsoft.com/office/drawing/2014/main" val="2838775426"/>
                    </a:ext>
                  </a:extLst>
                </a:gridCol>
                <a:gridCol w="2052658">
                  <a:extLst>
                    <a:ext uri="{9D8B030D-6E8A-4147-A177-3AD203B41FA5}">
                      <a16:colId xmlns:a16="http://schemas.microsoft.com/office/drawing/2014/main" val="2931649200"/>
                    </a:ext>
                  </a:extLst>
                </a:gridCol>
                <a:gridCol w="2052658">
                  <a:extLst>
                    <a:ext uri="{9D8B030D-6E8A-4147-A177-3AD203B41FA5}">
                      <a16:colId xmlns:a16="http://schemas.microsoft.com/office/drawing/2014/main" val="2344726285"/>
                    </a:ext>
                  </a:extLst>
                </a:gridCol>
                <a:gridCol w="2052658">
                  <a:extLst>
                    <a:ext uri="{9D8B030D-6E8A-4147-A177-3AD203B41FA5}">
                      <a16:colId xmlns:a16="http://schemas.microsoft.com/office/drawing/2014/main" val="4234140973"/>
                    </a:ext>
                  </a:extLst>
                </a:gridCol>
              </a:tblGrid>
              <a:tr h="384783">
                <a:tc>
                  <a:txBody>
                    <a:bodyPr/>
                    <a:lstStyle/>
                    <a:p>
                      <a:pPr>
                        <a:lnSpc>
                          <a:spcPct val="107000"/>
                        </a:lnSpc>
                        <a:spcAft>
                          <a:spcPts val="800"/>
                        </a:spcAft>
                      </a:pPr>
                      <a:r>
                        <a:rPr lang="en-AU" sz="800" b="1">
                          <a:effectLst/>
                          <a:latin typeface="Calibri" panose="020F0502020204030204" pitchFamily="34" charset="0"/>
                          <a:cs typeface="Calibri" panose="020F0502020204030204" pitchFamily="34" charset="0"/>
                        </a:rPr>
                        <a:t>Channel</a:t>
                      </a:r>
                      <a:endParaRPr lang="en-AU" sz="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en-AU" sz="800" b="0">
                          <a:latin typeface="Calibri" panose="020F0502020204030204" pitchFamily="34" charset="0"/>
                          <a:cs typeface="Calibri" panose="020F0502020204030204" pitchFamily="34" charset="0"/>
                        </a:rPr>
                        <a:t>Confirmed cases </a:t>
                      </a:r>
                      <a:br>
                        <a:rPr lang="en-AU" sz="800" b="0">
                          <a:latin typeface="Calibri" panose="020F0502020204030204" pitchFamily="34" charset="0"/>
                          <a:cs typeface="Calibri" panose="020F0502020204030204" pitchFamily="34" charset="0"/>
                        </a:rPr>
                      </a:br>
                      <a:r>
                        <a:rPr lang="en-AU" sz="800" b="0">
                          <a:latin typeface="Calibri" panose="020F0502020204030204" pitchFamily="34" charset="0"/>
                          <a:cs typeface="Calibri" panose="020F0502020204030204" pitchFamily="34" charset="0"/>
                        </a:rPr>
                        <a:t>(</a:t>
                      </a:r>
                      <a:r>
                        <a:rPr lang="en-AU" sz="800" b="0" i="1">
                          <a:latin typeface="Calibri" panose="020F0502020204030204" pitchFamily="34" charset="0"/>
                          <a:cs typeface="Calibri" panose="020F0502020204030204" pitchFamily="34" charset="0"/>
                        </a:rPr>
                        <a:t>referred to as the Patient)</a:t>
                      </a:r>
                      <a:endParaRPr lang="en-AU" sz="8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en-AU" sz="800" b="0">
                          <a:effectLst/>
                          <a:latin typeface="Calibri" panose="020F0502020204030204" pitchFamily="34" charset="0"/>
                          <a:ea typeface="Calibri" panose="020F0502020204030204" pitchFamily="34" charset="0"/>
                          <a:cs typeface="Calibri" panose="020F0502020204030204" pitchFamily="34" charset="0"/>
                        </a:rPr>
                        <a:t>Primary close contacts</a:t>
                      </a:r>
                    </a:p>
                  </a:txBody>
                  <a:tcPr marL="68580" marR="68580" marT="0" marB="0" anchor="ctr"/>
                </a:tc>
                <a:tc>
                  <a:txBody>
                    <a:bodyPr/>
                    <a:lstStyle/>
                    <a:p>
                      <a:pPr algn="ctr">
                        <a:lnSpc>
                          <a:spcPct val="107000"/>
                        </a:lnSpc>
                        <a:spcAft>
                          <a:spcPts val="800"/>
                        </a:spcAft>
                      </a:pPr>
                      <a:r>
                        <a:rPr lang="en-AU" sz="800" b="0">
                          <a:effectLst/>
                          <a:latin typeface="Calibri" panose="020F0502020204030204" pitchFamily="34" charset="0"/>
                          <a:ea typeface="Calibri" panose="020F0502020204030204" pitchFamily="34" charset="0"/>
                          <a:cs typeface="Calibri" panose="020F0502020204030204" pitchFamily="34" charset="0"/>
                        </a:rPr>
                        <a:t>Secondary close contacts</a:t>
                      </a:r>
                    </a:p>
                  </a:txBody>
                  <a:tcPr marL="68580" marR="68580" marT="0" marB="0" anchor="ctr"/>
                </a:tc>
                <a:extLst>
                  <a:ext uri="{0D108BD9-81ED-4DB2-BD59-A6C34878D82A}">
                    <a16:rowId xmlns:a16="http://schemas.microsoft.com/office/drawing/2014/main" val="592186484"/>
                  </a:ext>
                </a:extLst>
              </a:tr>
              <a:tr h="383282">
                <a:tc>
                  <a:txBody>
                    <a:bodyPr/>
                    <a:lstStyle/>
                    <a:p>
                      <a:pPr>
                        <a:lnSpc>
                          <a:spcPct val="107000"/>
                        </a:lnSpc>
                        <a:spcAft>
                          <a:spcPts val="800"/>
                        </a:spcAft>
                      </a:pPr>
                      <a:r>
                        <a:rPr lang="en-AU" sz="800" b="0">
                          <a:effectLst/>
                          <a:latin typeface="Calibri" panose="020F0502020204030204" pitchFamily="34" charset="0"/>
                          <a:cs typeface="Calibri" panose="020F0502020204030204" pitchFamily="34" charset="0"/>
                        </a:rPr>
                        <a:t>SMS</a:t>
                      </a:r>
                      <a:endParaRPr lang="en-AU" sz="8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tabLst/>
                      </a:pPr>
                      <a:r>
                        <a:rPr lang="en-AU" sz="2000" b="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tabLst/>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tabLst/>
                      </a:pPr>
                      <a:endParaRPr lang="en-AU" sz="2000" b="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140247909"/>
                  </a:ext>
                </a:extLst>
              </a:tr>
              <a:tr h="383282">
                <a:tc>
                  <a:txBody>
                    <a:bodyPr/>
                    <a:lstStyle/>
                    <a:p>
                      <a:pPr>
                        <a:lnSpc>
                          <a:spcPct val="107000"/>
                        </a:lnSpc>
                        <a:spcAft>
                          <a:spcPts val="800"/>
                        </a:spcAft>
                      </a:pPr>
                      <a:r>
                        <a:rPr lang="en-AU" sz="800" b="0">
                          <a:effectLst/>
                          <a:latin typeface="Calibri" panose="020F0502020204030204" pitchFamily="34" charset="0"/>
                          <a:cs typeface="Calibri" panose="020F0502020204030204" pitchFamily="34" charset="0"/>
                        </a:rPr>
                        <a:t>Phone call</a:t>
                      </a:r>
                      <a:endParaRPr lang="en-AU" sz="8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308076425"/>
                  </a:ext>
                </a:extLst>
              </a:tr>
              <a:tr h="481355">
                <a:tc>
                  <a:txBody>
                    <a:bodyPr/>
                    <a:lstStyle/>
                    <a:p>
                      <a:pPr>
                        <a:lnSpc>
                          <a:spcPct val="107000"/>
                        </a:lnSpc>
                        <a:spcAft>
                          <a:spcPts val="800"/>
                        </a:spcAft>
                      </a:pPr>
                      <a:r>
                        <a:rPr lang="en-AU" sz="800" b="0">
                          <a:effectLst/>
                          <a:latin typeface="Calibri" panose="020F0502020204030204" pitchFamily="34" charset="0"/>
                          <a:cs typeface="Calibri" panose="020F0502020204030204" pitchFamily="34" charset="0"/>
                        </a:rPr>
                        <a:t>Email</a:t>
                      </a:r>
                      <a:endParaRPr lang="en-AU" sz="8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lvl="0" indent="0" algn="ctr" defTabSz="457200" rtl="0" eaLnBrk="1" latinLnBrk="0" hangingPunct="1">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p>
                    <a:p>
                      <a:pPr marL="0" lvl="0" indent="0" algn="ctr" defTabSz="457200" rtl="0" eaLnBrk="1" latinLnBrk="0" hangingPunct="1">
                        <a:lnSpc>
                          <a:spcPct val="107000"/>
                        </a:lnSpc>
                        <a:spcBef>
                          <a:spcPts val="200"/>
                        </a:spcBef>
                        <a:spcAft>
                          <a:spcPts val="0"/>
                        </a:spcAft>
                        <a:buFont typeface="Arial" panose="020B0604020202020204" pitchFamily="34" charset="0"/>
                        <a:buNone/>
                      </a:pPr>
                      <a:r>
                        <a:rPr lang="en-AU" sz="1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(e.g. Clearance email)</a:t>
                      </a:r>
                    </a:p>
                  </a:txBody>
                  <a:tcPr marL="68580" marR="68580" marT="0" marB="0" anchor="ctr"/>
                </a:tc>
                <a:tc>
                  <a:txBody>
                    <a:bodyPr/>
                    <a:lstStyle/>
                    <a:p>
                      <a:pPr marL="0" lvl="0" indent="0" algn="ctr" defTabSz="457200" rtl="0" eaLnBrk="1" latinLnBrk="0" hangingPunct="1">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p>
                    <a:p>
                      <a:pPr marL="0" lvl="0" indent="0" algn="ctr" defTabSz="457200" rtl="0" eaLnBrk="1" latinLnBrk="0" hangingPunct="1">
                        <a:lnSpc>
                          <a:spcPct val="107000"/>
                        </a:lnSpc>
                        <a:spcBef>
                          <a:spcPts val="200"/>
                        </a:spcBef>
                        <a:spcAft>
                          <a:spcPts val="0"/>
                        </a:spcAft>
                        <a:buFont typeface="Arial" panose="020B0604020202020204" pitchFamily="34" charset="0"/>
                        <a:buNone/>
                      </a:pPr>
                      <a:r>
                        <a:rPr lang="en-AU" sz="1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(e.g. Clearance email)</a:t>
                      </a:r>
                      <a:endParaRPr lang="en-AU" sz="2000" b="0" kern="120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457200" rtl="0" eaLnBrk="1" fontAlgn="auto" latinLnBrk="0" hangingPunct="1">
                        <a:lnSpc>
                          <a:spcPct val="107000"/>
                        </a:lnSpc>
                        <a:spcBef>
                          <a:spcPts val="200"/>
                        </a:spcBef>
                        <a:spcAft>
                          <a:spcPts val="0"/>
                        </a:spcAft>
                        <a:buClrTx/>
                        <a:buSzTx/>
                        <a:buFont typeface="Arial" panose="020B0604020202020204" pitchFamily="34" charset="0"/>
                        <a:buNone/>
                        <a:tabLst/>
                        <a:defRPr/>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b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br>
                      <a:r>
                        <a:rPr lang="en-AU" sz="1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(e.g. Clearance email)</a:t>
                      </a:r>
                    </a:p>
                  </a:txBody>
                  <a:tcPr marL="68580" marR="68580" marT="0" marB="0" anchor="ctr"/>
                </a:tc>
                <a:extLst>
                  <a:ext uri="{0D108BD9-81ED-4DB2-BD59-A6C34878D82A}">
                    <a16:rowId xmlns:a16="http://schemas.microsoft.com/office/drawing/2014/main" val="2241946527"/>
                  </a:ext>
                </a:extLst>
              </a:tr>
              <a:tr h="383282">
                <a:tc>
                  <a:txBody>
                    <a:bodyPr/>
                    <a:lstStyle/>
                    <a:p>
                      <a:pPr>
                        <a:lnSpc>
                          <a:spcPct val="107000"/>
                        </a:lnSpc>
                        <a:spcAft>
                          <a:spcPts val="800"/>
                        </a:spcAft>
                      </a:pPr>
                      <a:r>
                        <a:rPr lang="en-AU" sz="800" b="0">
                          <a:effectLst/>
                          <a:latin typeface="Calibri" panose="020F0502020204030204" pitchFamily="34" charset="0"/>
                          <a:ea typeface="Calibri" panose="020F0502020204030204" pitchFamily="34" charset="0"/>
                          <a:cs typeface="Calibri" panose="020F0502020204030204" pitchFamily="34" charset="0"/>
                        </a:rPr>
                        <a:t>Door knock</a:t>
                      </a: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b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br>
                      <a:r>
                        <a:rPr lang="en-AU" sz="1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(households)</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95054010"/>
                  </a:ext>
                </a:extLst>
              </a:tr>
              <a:tr h="383282">
                <a:tc>
                  <a:txBody>
                    <a:bodyPr/>
                    <a:lstStyle/>
                    <a:p>
                      <a:pPr>
                        <a:lnSpc>
                          <a:spcPct val="107000"/>
                        </a:lnSpc>
                        <a:spcAft>
                          <a:spcPts val="800"/>
                        </a:spcAft>
                      </a:pPr>
                      <a:r>
                        <a:rPr lang="en-AU" sz="800" b="0">
                          <a:effectLst/>
                          <a:latin typeface="Calibri" panose="020F0502020204030204" pitchFamily="34" charset="0"/>
                          <a:ea typeface="Calibri" panose="020F0502020204030204" pitchFamily="34" charset="0"/>
                          <a:cs typeface="Calibri" panose="020F0502020204030204" pitchFamily="34" charset="0"/>
                        </a:rPr>
                        <a:t>Face-to-face interaction</a:t>
                      </a: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lvl="0" indent="0" algn="ctr">
                        <a:lnSpc>
                          <a:spcPct val="107000"/>
                        </a:lnSpc>
                        <a:spcBef>
                          <a:spcPts val="200"/>
                        </a:spcBef>
                        <a:spcAft>
                          <a:spcPts val="0"/>
                        </a:spcAft>
                        <a:buFont typeface="Arial" panose="020B0604020202020204" pitchFamily="34" charset="0"/>
                        <a:buNone/>
                      </a:pPr>
                      <a:r>
                        <a:rPr lang="en-AU" sz="2000" b="0" kern="1200">
                          <a:solidFill>
                            <a:schemeClr val="tx1"/>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a:t>
                      </a:r>
                      <a:endParaRPr lang="en-AU" sz="2000" b="0">
                        <a:solidFill>
                          <a:schemeClr val="tx1"/>
                        </a:solidFill>
                        <a:effectLst/>
                        <a:latin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359498720"/>
                  </a:ext>
                </a:extLst>
              </a:tr>
            </a:tbl>
          </a:graphicData>
        </a:graphic>
      </p:graphicFrame>
      <p:sp>
        <p:nvSpPr>
          <p:cNvPr id="3" name="Speech Bubble: Rectangle with Corners Rounded 2">
            <a:extLst>
              <a:ext uri="{FF2B5EF4-FFF2-40B4-BE49-F238E27FC236}">
                <a16:creationId xmlns:a16="http://schemas.microsoft.com/office/drawing/2014/main" id="{D96AF6EC-3795-435D-BA8E-DEC8F12A21A6}"/>
              </a:ext>
            </a:extLst>
          </p:cNvPr>
          <p:cNvSpPr/>
          <p:nvPr/>
        </p:nvSpPr>
        <p:spPr>
          <a:xfrm>
            <a:off x="2499359" y="4787717"/>
            <a:ext cx="4526474" cy="1780916"/>
          </a:xfrm>
          <a:prstGeom prst="wedgeRoundRectCallout">
            <a:avLst>
              <a:gd name="adj1" fmla="val -21291"/>
              <a:gd name="adj2" fmla="val -65969"/>
              <a:gd name="adj3" fmla="val 16667"/>
            </a:avLst>
          </a:prstGeom>
          <a:solidFill>
            <a:schemeClr val="accent1">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n-AU" sz="800">
                <a:latin typeface="Calibri" panose="020F0502020204030204" pitchFamily="34" charset="0"/>
                <a:cs typeface="Calibri" panose="020F0502020204030204" pitchFamily="34" charset="0"/>
              </a:rPr>
              <a:t>Note: </a:t>
            </a:r>
          </a:p>
          <a:p>
            <a:pPr marL="171450" indent="-171450">
              <a:buFont typeface="Arial" panose="020B0604020202020204" pitchFamily="34" charset="0"/>
              <a:buChar char="•"/>
            </a:pPr>
            <a:r>
              <a:rPr lang="en-AU" sz="800">
                <a:latin typeface="Calibri" panose="020F0502020204030204" pitchFamily="34" charset="0"/>
                <a:cs typeface="Calibri" panose="020F0502020204030204" pitchFamily="34" charset="0"/>
              </a:rPr>
              <a:t>The above list outlines the communication types that the Department uses to communicate with a confirmed case/patient once a positive result has been established and the patient and department have been notified of the positive result.</a:t>
            </a:r>
          </a:p>
          <a:p>
            <a:pPr marL="171450" indent="-171450">
              <a:buFont typeface="Arial" panose="020B0604020202020204" pitchFamily="34" charset="0"/>
              <a:buChar char="•"/>
            </a:pPr>
            <a:r>
              <a:rPr lang="en-AU" sz="800">
                <a:latin typeface="Calibri" panose="020F0502020204030204" pitchFamily="34" charset="0"/>
                <a:cs typeface="Calibri" panose="020F0502020204030204" pitchFamily="34" charset="0"/>
              </a:rPr>
              <a:t>Case contact and outbreak management (CCOM) does not typically notify a patient/case of their COVID-19 test result. That is the responsibility of the health service/medical practitioner. </a:t>
            </a:r>
          </a:p>
          <a:p>
            <a:pPr marL="171450" indent="-171450">
              <a:buFont typeface="Arial" panose="020B0604020202020204" pitchFamily="34" charset="0"/>
              <a:buChar char="•"/>
            </a:pPr>
            <a:r>
              <a:rPr lang="en-AU" sz="800">
                <a:latin typeface="Calibri" panose="020F0502020204030204" pitchFamily="34" charset="0"/>
                <a:cs typeface="Calibri" panose="020F0502020204030204" pitchFamily="34" charset="0"/>
              </a:rPr>
              <a:t>However, when CCOM has been the requestor then there has been a process through our Path Cell. Negative results were via text and positive results was subcontracted to Medibank Solutions up until last week. This is now being coordinated through Community Engagement and Testing Division and the rapid testing program. </a:t>
            </a:r>
          </a:p>
        </p:txBody>
      </p:sp>
      <p:sp>
        <p:nvSpPr>
          <p:cNvPr id="6" name="TextBox 5">
            <a:extLst>
              <a:ext uri="{FF2B5EF4-FFF2-40B4-BE49-F238E27FC236}">
                <a16:creationId xmlns:a16="http://schemas.microsoft.com/office/drawing/2014/main" id="{57574DD9-91E2-4BC3-A197-B0C9A0E0C376}"/>
              </a:ext>
            </a:extLst>
          </p:cNvPr>
          <p:cNvSpPr txBox="1"/>
          <p:nvPr/>
        </p:nvSpPr>
        <p:spPr>
          <a:xfrm>
            <a:off x="505099" y="6409505"/>
            <a:ext cx="1942011" cy="246221"/>
          </a:xfrm>
          <a:prstGeom prst="rect">
            <a:avLst/>
          </a:prstGeom>
          <a:noFill/>
        </p:spPr>
        <p:txBody>
          <a:bodyPr wrap="square" rtlCol="0">
            <a:spAutoFit/>
          </a:bodyPr>
          <a:lstStyle/>
          <a:p>
            <a:r>
              <a:rPr lang="en-AU" sz="10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en-AU" sz="1000">
                <a:latin typeface="Calibri" panose="020F0502020204030204" pitchFamily="34" charset="0"/>
                <a:cs typeface="Calibri" panose="020F0502020204030204" pitchFamily="34" charset="0"/>
              </a:rPr>
              <a:t>Channel used</a:t>
            </a:r>
          </a:p>
        </p:txBody>
      </p:sp>
    </p:spTree>
    <p:extLst>
      <p:ext uri="{BB962C8B-B14F-4D97-AF65-F5344CB8AC3E}">
        <p14:creationId xmlns:p14="http://schemas.microsoft.com/office/powerpoint/2010/main" val="1934500946"/>
      </p:ext>
    </p:extLst>
  </p:cSld>
  <p:clrMapOvr>
    <a:masterClrMapping/>
  </p:clrMapOvr>
</p:sld>
</file>

<file path=ppt/theme/theme1.xml><?xml version="1.0" encoding="utf-8"?>
<a:theme xmlns:a="http://schemas.openxmlformats.org/drawingml/2006/main" name="1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HHS Presentation 01 Navy 2765 for Office 2007 and 2010.pot [Compatibility Mode]" id="{80210A3D-B946-42B2-BD63-40C81FE45693}" vid="{83912659-5FA5-42DB-B3F6-DDF4D75F9E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Committee Other Document" ma:contentTypeID="0x010100A6113086DC73B842B7D060591F1D1F2D0204006C3C07CF839668488041ABC6A90629E7" ma:contentTypeVersion="36" ma:contentTypeDescription="Create a new document." ma:contentTypeScope="" ma:versionID="fc40cf1076a0f4a8544da13deb976dbe">
  <xsd:schema xmlns:xsd="http://www.w3.org/2001/XMLSchema" xmlns:xs="http://www.w3.org/2001/XMLSchema" xmlns:p="http://schemas.microsoft.com/office/2006/metadata/properties" xmlns:ns2="46c61757-ad04-49d5-a16a-4020ae46aeb3" xmlns:ns3="c35bed46-8fc3-45b8-8dd6-aacfd9839516" targetNamespace="http://schemas.microsoft.com/office/2006/metadata/properties" ma:root="true" ma:fieldsID="fb6aef14d956de0b3282eec4b583e35d" ns2:_="" ns3:_="">
    <xsd:import namespace="46c61757-ad04-49d5-a16a-4020ae46aeb3"/>
    <xsd:import namespace="c35bed46-8fc3-45b8-8dd6-aacfd9839516"/>
    <xsd:element name="properties">
      <xsd:complexType>
        <xsd:sequence>
          <xsd:element name="documentManagement">
            <xsd:complexType>
              <xsd:all>
                <xsd:element ref="ns2:Business_x005f_x0020_Identifier" minOccurs="0"/>
                <xsd:element ref="ns2:m3eeb9610e9c4640880ac1fecc69d01a" minOccurs="0"/>
                <xsd:element ref="ns2:TaxCatchAll" minOccurs="0"/>
                <xsd:element ref="ns2:TaxCatchAllLabel" minOccurs="0"/>
                <xsd:element ref="ns2:Committee_x0020_Start_x0020_Date" minOccurs="0"/>
                <xsd:element ref="ns2:Committee_x0020_End_x0020_Date" minOccurs="0"/>
                <xsd:element ref="ns2:DocumentKey" minOccurs="0"/>
                <xsd:element ref="ns2:PublishStatus" minOccurs="0"/>
                <xsd:element ref="ns2:Committee_x0020_Inquiry_x0020_Start_x0020_Date" minOccurs="0"/>
                <xsd:element ref="ns2:Committee_x0020_Inquiry_x0020_End_x0020_Date" minOccurs="0"/>
                <xsd:element ref="ns3:MemberTaxHTField0" minOccurs="0"/>
                <xsd:element ref="ns2:Transcript_x005f_x0020_Name" minOccurs="0"/>
                <xsd:element ref="ns2:g6a0eebaf0724e87b07e787b0a6687af" minOccurs="0"/>
                <xsd:element ref="ns2:a559cadfb9a242f5b73f63650095a147" minOccurs="0"/>
                <xsd:element ref="ns2:pf0be3ffd4e84049b08b651cf27bfd30"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c61757-ad04-49d5-a16a-4020ae46aeb3" elementFormDefault="qualified">
    <xsd:import namespace="http://schemas.microsoft.com/office/2006/documentManagement/types"/>
    <xsd:import namespace="http://schemas.microsoft.com/office/infopath/2007/PartnerControls"/>
    <xsd:element name="Business_x005f_x0020_Identifier" ma:index="8" nillable="true" ma:displayName="Business Identifier" ma:indexed="true" ma:internalName="Business_x0020_Identifier" ma:readOnly="false">
      <xsd:simpleType>
        <xsd:restriction base="dms:Text"/>
      </xsd:simpleType>
    </xsd:element>
    <xsd:element name="m3eeb9610e9c4640880ac1fecc69d01a" ma:index="9" nillable="true" ma:taxonomy="true" ma:internalName="m3eeb9610e9c4640880ac1fecc69d01a" ma:taxonomyFieldName="House" ma:displayName="House" ma:indexed="true" ma:fieldId="{63eeb961-0e9c-4640-880a-c1fecc69d01a}" ma:sspId="64323c1c-cbf1-4b15-a593-91e189a21d22" ma:termSetId="57944e1a-04b1-4712-99d3-3d76444853b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84609796-0e07-4ed4-af15-6fdaafe780e0}" ma:internalName="TaxCatchAll" ma:showField="CatchAllData"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84609796-0e07-4ed4-af15-6fdaafe780e0}" ma:internalName="TaxCatchAllLabel" ma:readOnly="true" ma:showField="CatchAllDataLabel"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Committee_x0020_Start_x0020_Date" ma:index="13" nillable="true" ma:displayName="Committee Start Date" ma:format="DateOnly" ma:indexed="true" ma:internalName="Committee_x0020_Start_x0020_Date">
      <xsd:simpleType>
        <xsd:restriction base="dms:DateTime"/>
      </xsd:simpleType>
    </xsd:element>
    <xsd:element name="Committee_x0020_End_x0020_Date" ma:index="14" nillable="true" ma:displayName="Committee End Date" ma:format="DateOnly" ma:indexed="true" ma:internalName="Committee_x0020_End_x0020_Date">
      <xsd:simpleType>
        <xsd:restriction base="dms:DateTime"/>
      </xsd:simpleType>
    </xsd:element>
    <xsd:element name="DocumentKey" ma:index="15" nillable="true" ma:displayName="Document Key" ma:indexed="true" ma:internalName="DocumentKey">
      <xsd:simpleType>
        <xsd:restriction base="dms:Choice">
          <xsd:enumeration value="thumbnail"/>
          <xsd:enumeration value="photo"/>
          <xsd:enumeration value="attachment"/>
          <xsd:enumeration value="inaugural-speech"/>
          <xsd:enumeration value="digests"/>
          <xsd:enumeration value="minute-extracts"/>
          <xsd:enumeration value="introductory-document"/>
          <xsd:enumeration value="resolution-document"/>
          <xsd:enumeration value="terms-of-reference"/>
          <xsd:enumeration value="submissions"/>
          <xsd:enumeration value="transcripts"/>
          <xsd:enumeration value="schedule"/>
          <xsd:enumeration value="witness-transcripts"/>
          <xsd:enumeration value="reports-and-gov-responses"/>
          <xsd:enumeration value="other-documents"/>
          <xsd:enumeration value="attachments"/>
          <xsd:enumeration value="proof"/>
          <xsd:enumeration value="revised"/>
          <xsd:enumeration value="corrected"/>
          <xsd:enumeration value="question"/>
          <xsd:enumeration value="answer"/>
          <xsd:enumeration value="tabled-document"/>
          <xsd:enumeration value="not-tabled-document-la"/>
          <xsd:enumeration value="not-tabled-document-lc"/>
          <xsd:enumeration value="not-tabled-document-dispute"/>
          <xsd:enumeration value="petition-response"/>
        </xsd:restriction>
      </xsd:simpleType>
    </xsd:element>
    <xsd:element name="PublishStatus" ma:index="16" nillable="true" ma:displayName="Publish Status" ma:internalName="PublishStatus">
      <xsd:simpleType>
        <xsd:restriction base="dms:Choice">
          <xsd:enumeration value="Draft"/>
          <xsd:enumeration value="Published"/>
        </xsd:restriction>
      </xsd:simpleType>
    </xsd:element>
    <xsd:element name="Committee_x0020_Inquiry_x0020_Start_x0020_Date" ma:index="17" nillable="true" ma:displayName="Committee Inquiry Start Date" ma:format="DateOnly" ma:indexed="true" ma:internalName="Committee_x0020_Inquiry_x0020_Start_x0020_Date">
      <xsd:simpleType>
        <xsd:restriction base="dms:DateTime"/>
      </xsd:simpleType>
    </xsd:element>
    <xsd:element name="Committee_x0020_Inquiry_x0020_End_x0020_Date" ma:index="18" nillable="true" ma:displayName="Committee Inquiry End Date" ma:format="DateOnly" ma:indexed="true" ma:internalName="Committee_x0020_Inquiry_x0020_End_x0020_Date">
      <xsd:simpleType>
        <xsd:restriction base="dms:DateTime"/>
      </xsd:simpleType>
    </xsd:element>
    <xsd:element name="Transcript_x005f_x0020_Name" ma:index="21" nillable="true" ma:displayName="Transcript Name" ma:internalName="Transcript_x0020_Name">
      <xsd:simpleType>
        <xsd:restriction base="dms:Text"/>
      </xsd:simpleType>
    </xsd:element>
    <xsd:element name="g6a0eebaf0724e87b07e787b0a6687af" ma:index="22" nillable="true" ma:taxonomy="true" ma:internalName="g6a0eebaf0724e87b07e787b0a6687af" ma:taxonomyFieldName="Committee" ma:displayName="Committee" ma:indexed="true" ma:fieldId="{06a0eeba-f072-4e87-b07e-787b0a6687af}" ma:sspId="64323c1c-cbf1-4b15-a593-91e189a21d22" ma:termSetId="b4046d15-f576-48c6-ad5e-8cba09d6eae8" ma:anchorId="00000000-0000-0000-0000-000000000000" ma:open="false" ma:isKeyword="false">
      <xsd:complexType>
        <xsd:sequence>
          <xsd:element ref="pc:Terms" minOccurs="0" maxOccurs="1"/>
        </xsd:sequence>
      </xsd:complexType>
    </xsd:element>
    <xsd:element name="a559cadfb9a242f5b73f63650095a147" ma:index="24" nillable="true" ma:taxonomy="true" ma:internalName="a559cadfb9a242f5b73f63650095a147" ma:taxonomyFieldName="Committee_x0020_Type" ma:displayName="Committee Type" ma:indexed="true" ma:fieldId="{a559cadf-b9a2-42f5-b73f-63650095a147}" ma:sspId="64323c1c-cbf1-4b15-a593-91e189a21d22" ma:termSetId="09e68001-ef80-4fd0-87ea-36e067212e95" ma:anchorId="00000000-0000-0000-0000-000000000000" ma:open="false" ma:isKeyword="false">
      <xsd:complexType>
        <xsd:sequence>
          <xsd:element ref="pc:Terms" minOccurs="0" maxOccurs="1"/>
        </xsd:sequence>
      </xsd:complexType>
    </xsd:element>
    <xsd:element name="pf0be3ffd4e84049b08b651cf27bfd30" ma:index="26" nillable="true" ma:taxonomy="true" ma:internalName="pf0be3ffd4e84049b08b651cf27bfd30" ma:taxonomyFieldName="Committee_x0020_Inquiry" ma:displayName="Committee Inquiry" ma:indexed="true" ma:fieldId="{9f0be3ff-d4e8-4049-b08b-651cf27bfd30}" ma:sspId="64323c1c-cbf1-4b15-a593-91e189a21d22" ma:termSetId="fd240bf8-7a44-4aff-9475-1a702056b2b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5bed46-8fc3-45b8-8dd6-aacfd9839516" elementFormDefault="qualified">
    <xsd:import namespace="http://schemas.microsoft.com/office/2006/documentManagement/types"/>
    <xsd:import namespace="http://schemas.microsoft.com/office/infopath/2007/PartnerControls"/>
    <xsd:element name="MemberTaxHTField0" ma:index="19" nillable="true" ma:taxonomy="true" ma:internalName="MemberTaxHTField0" ma:taxonomyFieldName="Hansard_x0020_Member" ma:displayName="Member" ma:default="" ma:fieldId="{c9fb69e6-177b-49ec-8627-96a823362ebd}" ma:taxonomyMulti="true" ma:sspId="64323c1c-cbf1-4b15-a593-91e189a21d22" ma:termSetId="5f9a1aad-f9d3-47b9-8812-cebc1c537bd2" ma:anchorId="00000000-0000-0000-0000-000000000000" ma:open="false" ma:isKeyword="false">
      <xsd:complexType>
        <xsd:sequence>
          <xsd:element ref="pc:Terms" minOccurs="0" maxOccurs="1"/>
        </xsd:sequence>
      </xsd:complexType>
    </xsd:element>
    <xsd:element name="_dlc_DocId" ma:index="28" nillable="true" ma:displayName="Document ID Value" ma:description="The value of the document ID assigned to this item." ma:internalName="_dlc_DocId" ma:readOnly="true">
      <xsd:simpleType>
        <xsd:restriction base="dms:Text"/>
      </xsd:simpleType>
    </xsd:element>
    <xsd:element name="_dlc_DocIdUrl" ma:index="2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usiness_x005f_x0020_Identifier xmlns="46c61757-ad04-49d5-a16a-4020ae46aeb3">515</Business_x005f_x0020_Identifier>
    <MemberTaxHTField0 xmlns="c35bed46-8fc3-45b8-8dd6-aacfd9839516">
      <Terms xmlns="http://schemas.microsoft.com/office/infopath/2007/PartnerControls"/>
    </MemberTaxHTField0>
    <Committee_x0020_Start_x0020_Date xmlns="46c61757-ad04-49d5-a16a-4020ae46aeb3">2011-02-08T00:00:00+00:00</Committee_x0020_Start_x0020_Date>
    <PublishStatus xmlns="46c61757-ad04-49d5-a16a-4020ae46aeb3">published</PublishStatus>
    <Committee_x0020_End_x0020_Date xmlns="46c61757-ad04-49d5-a16a-4020ae46aeb3" xsi:nil="true"/>
    <a559cadfb9a242f5b73f63650095a147 xmlns="46c61757-ad04-49d5-a16a-4020ae46aeb3">
      <Terms xmlns="http://schemas.microsoft.com/office/infopath/2007/PartnerControls">
        <TermInfo xmlns="http://schemas.microsoft.com/office/infopath/2007/PartnerControls">
          <TermName xmlns="http://schemas.microsoft.com/office/infopath/2007/PartnerControls">Standing</TermName>
          <TermId xmlns="http://schemas.microsoft.com/office/infopath/2007/PartnerControls">c6eac104-10be-430c-9143-8ced1c7c473c</TermId>
        </TermInfo>
      </Terms>
    </a559cadfb9a242f5b73f63650095a147>
    <g6a0eebaf0724e87b07e787b0a6687af xmlns="46c61757-ad04-49d5-a16a-4020ae46aeb3">
      <Terms xmlns="http://schemas.microsoft.com/office/infopath/2007/PartnerControls">
        <TermInfo xmlns="http://schemas.microsoft.com/office/infopath/2007/PartnerControls">
          <TermName xmlns="http://schemas.microsoft.com/office/infopath/2007/PartnerControls">Legislative Council Legal and Social Issues Committee</TermName>
          <TermId xmlns="http://schemas.microsoft.com/office/infopath/2007/PartnerControls">6dfd0079-43dc-4beb-a803-c5397f518775</TermId>
        </TermInfo>
      </Terms>
    </g6a0eebaf0724e87b07e787b0a6687af>
    <m3eeb9610e9c4640880ac1fecc69d01a xmlns="46c61757-ad04-49d5-a16a-4020ae46aeb3">
      <Terms xmlns="http://schemas.microsoft.com/office/infopath/2007/PartnerControls">
        <TermInfo xmlns="http://schemas.microsoft.com/office/infopath/2007/PartnerControls">
          <TermName xmlns="http://schemas.microsoft.com/office/infopath/2007/PartnerControls">Legislative Council</TermName>
          <TermId xmlns="http://schemas.microsoft.com/office/infopath/2007/PartnerControls">6c85d7f4-b2da-4436-92e1-7df20d4cb55e</TermId>
        </TermInfo>
      </Terms>
    </m3eeb9610e9c4640880ac1fecc69d01a>
    <Committee_x0020_Inquiry_x0020_Start_x0020_Date xmlns="46c61757-ad04-49d5-a16a-4020ae46aeb3">2020-11-04T00:00:00+00:00</Committee_x0020_Inquiry_x0020_Start_x0020_Date>
    <Committee_x0020_Inquiry_x0020_End_x0020_Date xmlns="46c61757-ad04-49d5-a16a-4020ae46aeb3">2020-12-14T00:00:00+00:00</Committee_x0020_Inquiry_x0020_End_x0020_Date>
    <TaxCatchAll xmlns="46c61757-ad04-49d5-a16a-4020ae46aeb3">
      <Value>82</Value>
      <Value>60</Value>
      <Value>81</Value>
      <Value>1</Value>
    </TaxCatchAll>
    <pf0be3ffd4e84049b08b651cf27bfd30 xmlns="46c61757-ad04-49d5-a16a-4020ae46aeb3">
      <Terms xmlns="http://schemas.microsoft.com/office/infopath/2007/PartnerControls">
        <TermInfo xmlns="http://schemas.microsoft.com/office/infopath/2007/PartnerControls">
          <TermName xmlns="http://schemas.microsoft.com/office/infopath/2007/PartnerControls">Inquiry into the Victorian Government’s COVID-19 contact tracing system and testing regime</TermName>
          <TermId xmlns="http://schemas.microsoft.com/office/infopath/2007/PartnerControls">0858dc3b-bbb7-41cd-888a-7a8de766943e</TermId>
        </TermInfo>
      </Terms>
    </pf0be3ffd4e84049b08b651cf27bfd30>
    <DocumentKey xmlns="46c61757-ad04-49d5-a16a-4020ae46aeb3">other-documents</DocumentKey>
    <Transcript_x005f_x0020_Name xmlns="46c61757-ad04-49d5-a16a-4020ae46aeb3" xsi:nil="true"/>
    <_dlc_DocId xmlns="c35bed46-8fc3-45b8-8dd6-aacfd9839516">HKNRK37FCK6T-1174223995-434</_dlc_DocId>
    <_dlc_DocIdUrl xmlns="c35bed46-8fc3-45b8-8dd6-aacfd9839516">
      <Url>https://pims-docs.parliament.vic.gov.au/lcdocs/_layouts/15/DocIdRedir.aspx?ID=HKNRK37FCK6T-1174223995-434</Url>
      <Description>HKNRK37FCK6T-1174223995-434</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64323c1c-cbf1-4b15-a593-91e189a21d22" ContentTypeId="0x010100A6113086DC73B842B7D060591F1D1F2D0204"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ECFB005-53F3-4227-A712-7D64D5199ADD}"/>
</file>

<file path=customXml/itemProps2.xml><?xml version="1.0" encoding="utf-8"?>
<ds:datastoreItem xmlns:ds="http://schemas.openxmlformats.org/officeDocument/2006/customXml" ds:itemID="{53DD5723-95FB-4344-9DE2-3FCC8C887100}">
  <ds:schemaRefs>
    <ds:schemaRef ds:uri="131e7afd-8cb4-4255-a884-cbcde2747e4c"/>
    <ds:schemaRef ds:uri="59098f23-3ca6-4eec-8c4e-6f77ceae2d9e"/>
    <ds:schemaRef ds:uri="9bb0acc9-d7bd-4cdf-ad2b-ac1699117d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D29406E-BC49-48C7-8344-1A5DC4F9CABC}">
  <ds:schemaRefs>
    <ds:schemaRef ds:uri="http://schemas.microsoft.com/sharepoint/v3/contenttype/forms"/>
  </ds:schemaRefs>
</ds:datastoreItem>
</file>

<file path=customXml/itemProps4.xml><?xml version="1.0" encoding="utf-8"?>
<ds:datastoreItem xmlns:ds="http://schemas.openxmlformats.org/officeDocument/2006/customXml" ds:itemID="{26C20479-D0BB-42E9-A3E2-C381B636280D}"/>
</file>

<file path=customXml/itemProps5.xml><?xml version="1.0" encoding="utf-8"?>
<ds:datastoreItem xmlns:ds="http://schemas.openxmlformats.org/officeDocument/2006/customXml" ds:itemID="{D277A294-3C9D-4E32-BB7A-488A36C95080}"/>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A4 Paper (210x297 mm)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1_Default Design</vt:lpstr>
      <vt:lpstr>Communication modes used to notify: I. The patient ii. Primary close contacts iii. Secondary close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Nicole Lynch (DHHS)</dc:creator>
  <cp:revision>1</cp:revision>
  <cp:lastPrinted>2020-08-17T01:29:55Z</cp:lastPrinted>
  <dcterms:created xsi:type="dcterms:W3CDTF">2020-08-10T20:52:55Z</dcterms:created>
  <dcterms:modified xsi:type="dcterms:W3CDTF">2020-11-13T03:36:28Z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0x010100A6113086DC73B842B7D060591F1D1F2D0204006C3C07CF839668488041ABC6A90629E7</vt:lpwstr>
  </property>
  <property fmtid="{D5CDD505-2E9C-101B-9397-08002B2CF9AE}" pid="3" name="DocumentSetDescription">
    <vt:lpwstr/>
  </property>
  <property fmtid="{D5CDD505-2E9C-101B-9397-08002B2CF9AE}" pid="4" name="MSIP_Label_43e64453-338c-4f93-8a4d-0039a0a41f2a_Enabled">
    <vt:lpwstr>True</vt:lpwstr>
  </property>
  <property fmtid="{D5CDD505-2E9C-101B-9397-08002B2CF9AE}" pid="5" name="MSIP_Label_43e64453-338c-4f93-8a4d-0039a0a41f2a_SiteId">
    <vt:lpwstr>c0e0601f-0fac-449c-9c88-a104c4eb9f28</vt:lpwstr>
  </property>
  <property fmtid="{D5CDD505-2E9C-101B-9397-08002B2CF9AE}" pid="6" name="MSIP_Label_43e64453-338c-4f93-8a4d-0039a0a41f2a_Owner">
    <vt:lpwstr>Louise.Evans@dhhs.vic.gov.au</vt:lpwstr>
  </property>
  <property fmtid="{D5CDD505-2E9C-101B-9397-08002B2CF9AE}" pid="7" name="MSIP_Label_43e64453-338c-4f93-8a4d-0039a0a41f2a_SetDate">
    <vt:lpwstr>2020-11-12T11:59:50.5380811Z</vt:lpwstr>
  </property>
  <property fmtid="{D5CDD505-2E9C-101B-9397-08002B2CF9AE}" pid="8" name="MSIP_Label_43e64453-338c-4f93-8a4d-0039a0a41f2a_Name">
    <vt:lpwstr>OFFICIAL</vt:lpwstr>
  </property>
  <property fmtid="{D5CDD505-2E9C-101B-9397-08002B2CF9AE}" pid="9" name="MSIP_Label_43e64453-338c-4f93-8a4d-0039a0a41f2a_Application">
    <vt:lpwstr>Microsoft Azure Information Protection</vt:lpwstr>
  </property>
  <property fmtid="{D5CDD505-2E9C-101B-9397-08002B2CF9AE}" pid="10" name="MSIP_Label_43e64453-338c-4f93-8a4d-0039a0a41f2a_ActionId">
    <vt:lpwstr>61dffa9e-0f76-4870-9525-f48ae28abcab</vt:lpwstr>
  </property>
  <property fmtid="{D5CDD505-2E9C-101B-9397-08002B2CF9AE}" pid="11" name="MSIP_Label_43e64453-338c-4f93-8a4d-0039a0a41f2a_Extended_MSFT_Method">
    <vt:lpwstr>Manual</vt:lpwstr>
  </property>
  <property fmtid="{D5CDD505-2E9C-101B-9397-08002B2CF9AE}" pid="12" name="Sensitivity">
    <vt:lpwstr>OFFICIAL</vt:lpwstr>
  </property>
  <property fmtid="{D5CDD505-2E9C-101B-9397-08002B2CF9AE}" pid="13" name="MSIP_Label_eb7d4b36-b971-4c96-8a9c-a8448299e6ae_Enabled">
    <vt:lpwstr>True</vt:lpwstr>
  </property>
  <property fmtid="{D5CDD505-2E9C-101B-9397-08002B2CF9AE}" pid="14" name="MSIP_Label_eb7d4b36-b971-4c96-8a9c-a8448299e6ae_Owner">
    <vt:lpwstr>Christina.Dickinson@dhhs.vic.gov.au</vt:lpwstr>
  </property>
  <property fmtid="{D5CDD505-2E9C-101B-9397-08002B2CF9AE}" pid="15" name="MSIP_Label_eb7d4b36-b971-4c96-8a9c-a8448299e6ae_SetDate">
    <vt:lpwstr>2020-08-11T13:37:30.9549079Z</vt:lpwstr>
  </property>
  <property fmtid="{D5CDD505-2E9C-101B-9397-08002B2CF9AE}" pid="16" name="MSIP_Label_eb7d4b36-b971-4c96-8a9c-a8448299e6ae_ActionId">
    <vt:lpwstr>bd4e8b94-8716-4239-aa63-394ee220ef03</vt:lpwstr>
  </property>
  <property fmtid="{D5CDD505-2E9C-101B-9397-08002B2CF9AE}" pid="17" name="MSIP_Label_eb7d4b36-b971-4c96-8a9c-a8448299e6ae_Name">
    <vt:lpwstr>CABINET-IN-CONFIDENCE</vt:lpwstr>
  </property>
  <property fmtid="{D5CDD505-2E9C-101B-9397-08002B2CF9AE}" pid="18" name="MSIP_Label_eb7d4b36-b971-4c96-8a9c-a8448299e6ae_Application">
    <vt:lpwstr>Microsoft Azure Information Protection</vt:lpwstr>
  </property>
  <property fmtid="{D5CDD505-2E9C-101B-9397-08002B2CF9AE}" pid="19" name="MSIP_Label_eb7d4b36-b971-4c96-8a9c-a8448299e6ae_Extended_MSFT_Method">
    <vt:lpwstr>Manual</vt:lpwstr>
  </property>
  <property fmtid="{D5CDD505-2E9C-101B-9397-08002B2CF9AE}" pid="20" name="MSIP_Label_eb7d4b36-b971-4c96-8a9c-a8448299e6ae_SiteId">
    <vt:lpwstr>c0e0601f-0fac-449c-9c88-a104c4eb9f28</vt:lpwstr>
  </property>
  <property fmtid="{D5CDD505-2E9C-101B-9397-08002B2CF9AE}" pid="21" name="Order">
    <vt:r8>1491000</vt:r8>
  </property>
  <property fmtid="{D5CDD505-2E9C-101B-9397-08002B2CF9AE}" pid="22" name="_SourceUrl">
    <vt:lpwstr/>
  </property>
  <property fmtid="{D5CDD505-2E9C-101B-9397-08002B2CF9AE}" pid="23" name="_SharedFileIndex">
    <vt:lpwstr/>
  </property>
  <property fmtid="{D5CDD505-2E9C-101B-9397-08002B2CF9AE}" pid="24" name="ComplianceAssetId">
    <vt:lpwstr/>
  </property>
  <property fmtid="{D5CDD505-2E9C-101B-9397-08002B2CF9AE}" pid="25" name="_ExtendedDescription">
    <vt:lpwstr/>
  </property>
  <property fmtid="{D5CDD505-2E9C-101B-9397-08002B2CF9AE}" pid="26" name="TriggerFlowInfo">
    <vt:lpwstr/>
  </property>
  <property fmtid="{D5CDD505-2E9C-101B-9397-08002B2CF9AE}" pid="27" name="Hansard Member">
    <vt:lpwstr/>
  </property>
  <property fmtid="{D5CDD505-2E9C-101B-9397-08002B2CF9AE}" pid="28" name="Committee Inquiry">
    <vt:lpwstr>81;#Inquiry into the Victorian Government’s COVID-19 contact tracing system and testing regime|0858dc3b-bbb7-41cd-888a-7a8de766943e</vt:lpwstr>
  </property>
  <property fmtid="{D5CDD505-2E9C-101B-9397-08002B2CF9AE}" pid="29" name="House">
    <vt:lpwstr>1;#Legislative Council|6c85d7f4-b2da-4436-92e1-7df20d4cb55e</vt:lpwstr>
  </property>
  <property fmtid="{D5CDD505-2E9C-101B-9397-08002B2CF9AE}" pid="30" name="Committee">
    <vt:lpwstr>60;#Legislative Council Legal and Social Issues Committee|6dfd0079-43dc-4beb-a803-c5397f518775</vt:lpwstr>
  </property>
  <property fmtid="{D5CDD505-2E9C-101B-9397-08002B2CF9AE}" pid="31" name="Committee Type">
    <vt:lpwstr>82;#Standing|c6eac104-10be-430c-9143-8ced1c7c473c</vt:lpwstr>
  </property>
  <property fmtid="{D5CDD505-2E9C-101B-9397-08002B2CF9AE}" pid="32" name="_dlc_DocIdItemGuid">
    <vt:lpwstr>cadba0f6-331b-411f-8dc0-4e5536d44aff</vt:lpwstr>
  </property>
</Properties>
</file>