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sldIdLst>
    <p:sldId id="2223" r:id="rId5"/>
    <p:sldId id="2224" r:id="rId6"/>
    <p:sldId id="2225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e Lynch (DHHS)" initials="NL(" lastIdx="1" clrIdx="0">
    <p:extLst>
      <p:ext uri="{19B8F6BF-5375-455C-9EA6-DF929625EA0E}">
        <p15:presenceInfo xmlns:p15="http://schemas.microsoft.com/office/powerpoint/2012/main" userId="S::Nicole.Lynch@dhhs.vic.gov.au::cb50f423-8a44-49f7-9bd5-d551850caa79" providerId="AD"/>
      </p:ext>
    </p:extLst>
  </p:cmAuthor>
  <p:cmAuthor id="2" name="TJ Nakasuwan" initials="TN" lastIdx="1" clrIdx="1">
    <p:extLst>
      <p:ext uri="{19B8F6BF-5375-455C-9EA6-DF929625EA0E}">
        <p15:presenceInfo xmlns:p15="http://schemas.microsoft.com/office/powerpoint/2012/main" userId="fffe22b7c44cd0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8A5597-2D73-4688-9773-5DFA66B05B17}" v="8" dt="2020-11-12T11:55:51.8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3792" autoAdjust="0"/>
  </p:normalViewPr>
  <p:slideViewPr>
    <p:cSldViewPr snapToGrid="0">
      <p:cViewPr varScale="1">
        <p:scale>
          <a:sx n="82" d="100"/>
          <a:sy n="82" d="100"/>
        </p:scale>
        <p:origin x="17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17" Type="http://schemas.openxmlformats.org/officeDocument/2006/relationships/customXml" Target="../customXml/item5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Evans (DHHS)" userId="7acc4521-0664-40ab-bf5d-2afa931047d9" providerId="ADAL" clId="{9D8A5597-2D73-4688-9773-5DFA66B05B17}"/>
    <pc:docChg chg="custSel modMainMaster">
      <pc:chgData name="Louise Evans (DHHS)" userId="7acc4521-0664-40ab-bf5d-2afa931047d9" providerId="ADAL" clId="{9D8A5597-2D73-4688-9773-5DFA66B05B17}" dt="2020-11-12T11:55:51.854" v="29"/>
      <pc:docMkLst>
        <pc:docMk/>
      </pc:docMkLst>
      <pc:sldMasterChg chg="modSp">
        <pc:chgData name="Louise Evans (DHHS)" userId="7acc4521-0664-40ab-bf5d-2afa931047d9" providerId="ADAL" clId="{9D8A5597-2D73-4688-9773-5DFA66B05B17}" dt="2020-11-12T11:55:51.854" v="29"/>
        <pc:sldMasterMkLst>
          <pc:docMk/>
          <pc:sldMasterMk cId="3710578527" sldId="2147483672"/>
        </pc:sldMasterMkLst>
        <pc:spChg chg="mod ord modVis">
          <ac:chgData name="Louise Evans (DHHS)" userId="7acc4521-0664-40ab-bf5d-2afa931047d9" providerId="ADAL" clId="{9D8A5597-2D73-4688-9773-5DFA66B05B17}" dt="2020-11-12T11:55:51.854" v="29"/>
          <ac:spMkLst>
            <pc:docMk/>
            <pc:sldMasterMk cId="3710578527" sldId="2147483672"/>
            <ac:spMk id="4" creationId="{2FBE5DBB-F778-4BE3-B3F1-75B1FB38443A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F1979-24C1-41B4-B124-D3EF2FD53B36}" type="datetimeFigureOut">
              <a:rPr lang="en-AU" smtClean="0"/>
              <a:t>12/11/2020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C03D0-F582-4844-AA71-016AB6975CB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8421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8C03D0-F582-4844-AA71-016AB6975CB6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6150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8C03D0-F582-4844-AA71-016AB6975CB6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8864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8C03D0-F582-4844-AA71-016AB6975CB6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4356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5000" y="248094"/>
            <a:ext cx="7055828" cy="1577163"/>
          </a:xfrm>
        </p:spPr>
        <p:txBody>
          <a:bodyPr anchor="b">
            <a:noAutofit/>
          </a:bodyPr>
          <a:lstStyle>
            <a:lvl1pPr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5000" y="2291907"/>
            <a:ext cx="7769060" cy="3153320"/>
          </a:xfrm>
        </p:spPr>
        <p:txBody>
          <a:bodyPr>
            <a:noAutofit/>
          </a:bodyPr>
          <a:lstStyle>
            <a:lvl1pPr marL="0" indent="0" algn="l"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074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10000"/>
              </a:lnSpc>
              <a:defRPr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729" y="1619251"/>
            <a:ext cx="8930879" cy="4854797"/>
          </a:xfrm>
        </p:spPr>
        <p:txBody>
          <a:bodyPr/>
          <a:lstStyle>
            <a:lvl1pPr marL="0" indent="0">
              <a:lnSpc>
                <a:spcPct val="110000"/>
              </a:lnSpc>
              <a:defRPr baseline="0"/>
            </a:lvl1pPr>
            <a:lvl2pPr marL="0" indent="0">
              <a:lnSpc>
                <a:spcPct val="110000"/>
              </a:lnSpc>
              <a:defRPr/>
            </a:lvl2pPr>
            <a:lvl3pPr marL="252000" indent="-252000">
              <a:lnSpc>
                <a:spcPct val="110000"/>
              </a:lnSpc>
              <a:defRPr/>
            </a:lvl3pPr>
            <a:lvl4pPr marL="504000" indent="-252000"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B1A97B-2ED7-4A48-BD8F-192EB63B12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FAD9-8974-4FA1-A6AF-884DD63E38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615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FC72756-D538-4018-A933-136875110E8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84729" y="269875"/>
            <a:ext cx="8930879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B641DD4-F97A-4709-97CC-EFF1D1D222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84729" y="1619251"/>
            <a:ext cx="8930879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F1E961-824A-456E-B0DE-1133718C71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77150" y="648464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AFAD9-8974-4FA1-A6AF-884DD63E3853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4" name="MSIPCMContentMarking" descr="{&quot;HashCode&quot;:904758361,&quot;Placement&quot;:&quot;Footer&quot;}">
            <a:extLst>
              <a:ext uri="{FF2B5EF4-FFF2-40B4-BE49-F238E27FC236}">
                <a16:creationId xmlns:a16="http://schemas.microsoft.com/office/drawing/2014/main" id="{2FBE5DBB-F778-4BE3-B3F1-75B1FB38443A}"/>
              </a:ext>
            </a:extLst>
          </p:cNvPr>
          <p:cNvSpPr txBox="1"/>
          <p:nvPr userDrawn="1"/>
        </p:nvSpPr>
        <p:spPr>
          <a:xfrm>
            <a:off x="4484588" y="6571595"/>
            <a:ext cx="936825" cy="2864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  <a:endParaRPr lang="en-AU" sz="1000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7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lnSpc>
          <a:spcPct val="110000"/>
        </a:lnSpc>
        <a:spcBef>
          <a:spcPts val="800"/>
        </a:spcBef>
        <a:spcAft>
          <a:spcPts val="800"/>
        </a:spcAft>
        <a:defRPr sz="2200" b="1" kern="1200">
          <a:solidFill>
            <a:srgbClr val="201547"/>
          </a:solidFill>
          <a:latin typeface="+mn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50825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503238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755650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3CC56-7BC4-4C68-ACBB-90B99AECCA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FAD9-8974-4FA1-A6AF-884DD63E3853}" type="slidenum">
              <a:rPr lang="en-AU" smtClean="0"/>
              <a:t>1</a:t>
            </a:fld>
            <a:endParaRPr lang="en-AU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D60770BA-DBE5-8E44-B6E3-0BC374D65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561" y="240691"/>
            <a:ext cx="7853552" cy="1079500"/>
          </a:xfrm>
        </p:spPr>
        <p:txBody>
          <a:bodyPr/>
          <a:lstStyle/>
          <a:p>
            <a:r>
              <a:rPr lang="en-AU" sz="2000" b="1" dirty="0">
                <a:ea typeface="ＭＳ Ｐゴシック"/>
              </a:rPr>
              <a:t>Time from Testing to Notification to </a:t>
            </a:r>
            <a:br>
              <a:rPr lang="en-AU" sz="2000" b="1" dirty="0">
                <a:ea typeface="ＭＳ Ｐゴシック"/>
              </a:rPr>
            </a:br>
            <a:r>
              <a:rPr lang="en-AU" sz="2000" b="1" dirty="0">
                <a:ea typeface="ＭＳ Ｐゴシック"/>
              </a:rPr>
              <a:t>Positive Case (completion of Case Interview)</a:t>
            </a:r>
            <a:br>
              <a:rPr lang="en-AU" sz="2000" b="1" dirty="0">
                <a:ea typeface="ＭＳ Ｐゴシック"/>
              </a:rPr>
            </a:br>
            <a:r>
              <a:rPr lang="en-AU" sz="2000" b="1" dirty="0">
                <a:ea typeface="ＭＳ Ｐゴシック"/>
              </a:rPr>
              <a:t>Time from Testing of Positive Case to </a:t>
            </a:r>
            <a:br>
              <a:rPr lang="en-AU" sz="2000" b="1" dirty="0">
                <a:ea typeface="ＭＳ Ｐゴシック"/>
              </a:rPr>
            </a:br>
            <a:r>
              <a:rPr lang="en-AU" sz="2000" b="1" dirty="0">
                <a:ea typeface="ＭＳ Ｐゴシック"/>
              </a:rPr>
              <a:t>Notification to Close Contacts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B1E9A22-53EC-4126-A5B1-9A87771DC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806699"/>
              </p:ext>
            </p:extLst>
          </p:nvPr>
        </p:nvGraphicFramePr>
        <p:xfrm>
          <a:off x="1464507" y="1915639"/>
          <a:ext cx="6404233" cy="4045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13">
                  <a:extLst>
                    <a:ext uri="{9D8B030D-6E8A-4147-A177-3AD203B41FA5}">
                      <a16:colId xmlns:a16="http://schemas.microsoft.com/office/drawing/2014/main" val="2226820864"/>
                    </a:ext>
                  </a:extLst>
                </a:gridCol>
                <a:gridCol w="2554060">
                  <a:extLst>
                    <a:ext uri="{9D8B030D-6E8A-4147-A177-3AD203B41FA5}">
                      <a16:colId xmlns:a16="http://schemas.microsoft.com/office/drawing/2014/main" val="231962765"/>
                    </a:ext>
                  </a:extLst>
                </a:gridCol>
                <a:gridCol w="2554060">
                  <a:extLst>
                    <a:ext uri="{9D8B030D-6E8A-4147-A177-3AD203B41FA5}">
                      <a16:colId xmlns:a16="http://schemas.microsoft.com/office/drawing/2014/main" val="97925030"/>
                    </a:ext>
                  </a:extLst>
                </a:gridCol>
              </a:tblGrid>
              <a:tr h="662096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AU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Week ending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AU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Time from Testing to Notification to </a:t>
                      </a:r>
                      <a:br>
                        <a:rPr lang="en-AU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AU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Positive Case (completion of Case Interview)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AU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[Hours : minutes]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AU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Time from Testing of Positive Case to </a:t>
                      </a:r>
                      <a:br>
                        <a:rPr lang="en-AU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AU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Notification to Close Contacts (sending of SMS)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AU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[Hours : minutes]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20997500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28/08/2020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62:45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81:30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3929572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4/09/2020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38:00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58:15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0835874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11/09/2020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32:05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47:10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3902150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18/09/2020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27:44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42:54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738757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25/09/2020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27:05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42:15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8002146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2/10/2020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29:18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38:41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3254931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9/10/2020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28:35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38:32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8703968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16/10/2020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27:07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36:31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208131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22/10/2020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26:24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37:35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3905785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30/10/2020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25:26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36:35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6597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73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3CC56-7BC4-4C68-ACBB-90B99AECCA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FAD9-8974-4FA1-A6AF-884DD63E3853}" type="slidenum">
              <a:rPr lang="en-AU" smtClean="0"/>
              <a:t>2</a:t>
            </a:fld>
            <a:endParaRPr lang="en-AU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D60770BA-DBE5-8E44-B6E3-0BC374D65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561" y="240691"/>
            <a:ext cx="7853552" cy="1079500"/>
          </a:xfrm>
        </p:spPr>
        <p:txBody>
          <a:bodyPr/>
          <a:lstStyle/>
          <a:p>
            <a:r>
              <a:rPr lang="en-AU" b="1" dirty="0">
                <a:ea typeface="ＭＳ Ｐゴシック"/>
              </a:rPr>
              <a:t>Percent of cases contacted within 24 hours</a:t>
            </a:r>
            <a:br>
              <a:rPr lang="en-AU" b="1" dirty="0">
                <a:ea typeface="ＭＳ Ｐゴシック"/>
              </a:rPr>
            </a:br>
            <a:r>
              <a:rPr lang="en-AU" b="1" dirty="0">
                <a:ea typeface="ＭＳ Ｐゴシック"/>
              </a:rPr>
              <a:t>Percent of cases interviewed within 24 hours</a:t>
            </a:r>
            <a:br>
              <a:rPr lang="en-AU" b="1" dirty="0">
                <a:ea typeface="ＭＳ Ｐゴシック"/>
              </a:rPr>
            </a:br>
            <a:r>
              <a:rPr lang="en-AU" b="1" dirty="0">
                <a:ea typeface="ＭＳ Ｐゴシック"/>
              </a:rPr>
              <a:t>Percent of contact notified within 48 hours</a:t>
            </a:r>
            <a:endParaRPr lang="en-AU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04980EA-F687-43DE-9698-B89F897CF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449721"/>
              </p:ext>
            </p:extLst>
          </p:nvPr>
        </p:nvGraphicFramePr>
        <p:xfrm>
          <a:off x="989148" y="1802434"/>
          <a:ext cx="7853550" cy="4398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710">
                  <a:extLst>
                    <a:ext uri="{9D8B030D-6E8A-4147-A177-3AD203B41FA5}">
                      <a16:colId xmlns:a16="http://schemas.microsoft.com/office/drawing/2014/main" val="2857025422"/>
                    </a:ext>
                  </a:extLst>
                </a:gridCol>
                <a:gridCol w="1570710">
                  <a:extLst>
                    <a:ext uri="{9D8B030D-6E8A-4147-A177-3AD203B41FA5}">
                      <a16:colId xmlns:a16="http://schemas.microsoft.com/office/drawing/2014/main" val="2226820864"/>
                    </a:ext>
                  </a:extLst>
                </a:gridCol>
                <a:gridCol w="1570710">
                  <a:extLst>
                    <a:ext uri="{9D8B030D-6E8A-4147-A177-3AD203B41FA5}">
                      <a16:colId xmlns:a16="http://schemas.microsoft.com/office/drawing/2014/main" val="231962765"/>
                    </a:ext>
                  </a:extLst>
                </a:gridCol>
                <a:gridCol w="1570710">
                  <a:extLst>
                    <a:ext uri="{9D8B030D-6E8A-4147-A177-3AD203B41FA5}">
                      <a16:colId xmlns:a16="http://schemas.microsoft.com/office/drawing/2014/main" val="97925030"/>
                    </a:ext>
                  </a:extLst>
                </a:gridCol>
                <a:gridCol w="1570710">
                  <a:extLst>
                    <a:ext uri="{9D8B030D-6E8A-4147-A177-3AD203B41FA5}">
                      <a16:colId xmlns:a16="http://schemas.microsoft.com/office/drawing/2014/main" val="4164251347"/>
                    </a:ext>
                  </a:extLst>
                </a:gridCol>
              </a:tblGrid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Date From</a:t>
                      </a: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 </a:t>
                      </a:r>
                      <a:r>
                        <a:rPr lang="en-AU" sz="1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Date to </a:t>
                      </a: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 </a:t>
                      </a:r>
                      <a:r>
                        <a:rPr lang="en-AU" sz="1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Percent of cases contacted within 24 hours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Percent of cases interviewed 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within 24 hours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Percent of contacts notified 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within 48 hours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20997500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15-Aug 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21-Aug </a:t>
                      </a:r>
                      <a:r>
                        <a:rPr lang="en-A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75.44%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99.26%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3929572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22-Aug 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28-Aug </a:t>
                      </a:r>
                      <a:r>
                        <a:rPr lang="en-A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74.81%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98.81%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4826614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29-Aug 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04-Sep </a:t>
                      </a:r>
                      <a:r>
                        <a:rPr lang="en-A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88.49%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99.28%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4032543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05-Sep 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11-Sep </a:t>
                      </a:r>
                      <a:r>
                        <a:rPr lang="en-A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95.36%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98.22%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4269956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12-Sep</a:t>
                      </a: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18-Sep</a:t>
                      </a: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98.82%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99.46%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8912677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19-Sep</a:t>
                      </a: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25-Sep </a:t>
                      </a:r>
                      <a:r>
                        <a:rPr lang="en-A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99.06%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99.05%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3275486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26-Sep 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02-Oct </a:t>
                      </a:r>
                      <a:r>
                        <a:rPr lang="en-A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98.65%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99.41%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7923626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03-Oct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09-Oct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99.67%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75236686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17-Oct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27-Oct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98.80%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8026901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18-Oct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24-Oct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98.87%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0981470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25-Oct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31-Oct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9795791"/>
                  </a:ext>
                </a:extLst>
              </a:tr>
              <a:tr h="33831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1-Nov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7-Nov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50025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3CC56-7BC4-4C68-ACBB-90B99AECCA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FAD9-8974-4FA1-A6AF-884DD63E3853}" type="slidenum">
              <a:rPr lang="en-AU" smtClean="0"/>
              <a:t>3</a:t>
            </a:fld>
            <a:endParaRPr lang="en-AU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D60770BA-DBE5-8E44-B6E3-0BC374D65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561" y="240691"/>
            <a:ext cx="7853552" cy="1079500"/>
          </a:xfrm>
        </p:spPr>
        <p:txBody>
          <a:bodyPr/>
          <a:lstStyle/>
          <a:p>
            <a:r>
              <a:rPr lang="en-AU" b="1" dirty="0">
                <a:ea typeface="ＭＳ Ｐゴシック"/>
              </a:rPr>
              <a:t>Total number of SMS sent</a:t>
            </a:r>
            <a:endParaRPr lang="en-AU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04980EA-F687-43DE-9698-B89F897CF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887562"/>
              </p:ext>
            </p:extLst>
          </p:nvPr>
        </p:nvGraphicFramePr>
        <p:xfrm>
          <a:off x="2208348" y="1541176"/>
          <a:ext cx="4712130" cy="469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710">
                  <a:extLst>
                    <a:ext uri="{9D8B030D-6E8A-4147-A177-3AD203B41FA5}">
                      <a16:colId xmlns:a16="http://schemas.microsoft.com/office/drawing/2014/main" val="2857025422"/>
                    </a:ext>
                  </a:extLst>
                </a:gridCol>
                <a:gridCol w="1570710">
                  <a:extLst>
                    <a:ext uri="{9D8B030D-6E8A-4147-A177-3AD203B41FA5}">
                      <a16:colId xmlns:a16="http://schemas.microsoft.com/office/drawing/2014/main" val="2226820864"/>
                    </a:ext>
                  </a:extLst>
                </a:gridCol>
                <a:gridCol w="1570710">
                  <a:extLst>
                    <a:ext uri="{9D8B030D-6E8A-4147-A177-3AD203B41FA5}">
                      <a16:colId xmlns:a16="http://schemas.microsoft.com/office/drawing/2014/main" val="231962765"/>
                    </a:ext>
                  </a:extLst>
                </a:gridCol>
              </a:tblGrid>
              <a:tr h="234708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Date From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Date to </a:t>
                      </a: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 </a:t>
                      </a:r>
                      <a:r>
                        <a:rPr lang="en-AU" sz="1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AU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Number of SMS Sent</a:t>
                      </a: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 </a:t>
                      </a:r>
                      <a:r>
                        <a:rPr lang="en-AU" sz="1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20997500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29-Jun-20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05-Jul-20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3929572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06-Jul-20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12-Jul-20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8169219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13-Jul-20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19-Jul-20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5638677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20-Jul-20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26-Jul-20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7514818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27-Jul-20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02-Aug-20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9493995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03-Aug-20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09-Aug-20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16174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10-Aug-20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16-Aug-20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6585535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17-Aug-20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23-Aug-20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3789629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24-Aug-20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30-Aug-20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383332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31-Aug-20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06-Sep-20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2195662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07-Sep-20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13-Sep-20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64826614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14-Sep-20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20-Sep-20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4032543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21-Sep-20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27-Sep-20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4269956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28-Sep-20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04-Oct-20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8912677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05-Oct-20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11-Oct-20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275486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12-Oct-20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18-Oct-20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7923626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19-Oct-20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25-Oct-20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5236686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26-Oct-20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01-Nov-20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8026901"/>
                  </a:ext>
                </a:extLst>
              </a:tr>
              <a:tr h="23470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02-Nov-20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08-Nov-20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0981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531238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HHS Presentation 01 Navy 2765 for Office 2007 and 2010.pot [Compatibility Mode]" id="{80210A3D-B946-42B2-BD63-40C81FE45693}" vid="{83912659-5FA5-42DB-B3F6-DDF4D75F9E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5f_x0020_Identifier xmlns="46c61757-ad04-49d5-a16a-4020ae46aeb3">516</Business_x005f_x0020_Identifier>
    <MemberTaxHTField0 xmlns="c35bed46-8fc3-45b8-8dd6-aacfd9839516">
      <Terms xmlns="http://schemas.microsoft.com/office/infopath/2007/PartnerControls"/>
    </MemberTaxHTField0>
    <Committee_x0020_Start_x0020_Date xmlns="46c61757-ad04-49d5-a16a-4020ae46aeb3">2011-02-08T00:00:00+00:00</Committee_x0020_Start_x0020_Date>
    <PublishStatus xmlns="46c61757-ad04-49d5-a16a-4020ae46aeb3">published</PublishStatus>
    <Committee_x0020_End_x0020_Date xmlns="46c61757-ad04-49d5-a16a-4020ae46aeb3" xsi:nil="true"/>
    <a559cadfb9a242f5b73f63650095a147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Standing</TermName>
          <TermId xmlns="http://schemas.microsoft.com/office/infopath/2007/PartnerControls">c6eac104-10be-430c-9143-8ced1c7c473c</TermId>
        </TermInfo>
      </Terms>
    </a559cadfb9a242f5b73f63650095a147>
    <g6a0eebaf0724e87b07e787b0a6687af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Council Legal and Social Issues Committee</TermName>
          <TermId xmlns="http://schemas.microsoft.com/office/infopath/2007/PartnerControls">6dfd0079-43dc-4beb-a803-c5397f518775</TermId>
        </TermInfo>
      </Terms>
    </g6a0eebaf0724e87b07e787b0a6687af>
    <m3eeb9610e9c4640880ac1fecc69d01a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Council</TermName>
          <TermId xmlns="http://schemas.microsoft.com/office/infopath/2007/PartnerControls">6c85d7f4-b2da-4436-92e1-7df20d4cb55e</TermId>
        </TermInfo>
      </Terms>
    </m3eeb9610e9c4640880ac1fecc69d01a>
    <Committee_x0020_Inquiry_x0020_Start_x0020_Date xmlns="46c61757-ad04-49d5-a16a-4020ae46aeb3">2020-11-04T00:00:00+00:00</Committee_x0020_Inquiry_x0020_Start_x0020_Date>
    <Committee_x0020_Inquiry_x0020_End_x0020_Date xmlns="46c61757-ad04-49d5-a16a-4020ae46aeb3">2020-12-14T00:00:00+00:00</Committee_x0020_Inquiry_x0020_End_x0020_Date>
    <TaxCatchAll xmlns="46c61757-ad04-49d5-a16a-4020ae46aeb3">
      <Value>82</Value>
      <Value>60</Value>
      <Value>81</Value>
      <Value>1</Value>
    </TaxCatchAll>
    <pf0be3ffd4e84049b08b651cf27bfd30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Inquiry into the Victorian Government’s COVID-19 contact tracing system and testing regime</TermName>
          <TermId xmlns="http://schemas.microsoft.com/office/infopath/2007/PartnerControls">0858dc3b-bbb7-41cd-888a-7a8de766943e</TermId>
        </TermInfo>
      </Terms>
    </pf0be3ffd4e84049b08b651cf27bfd30>
    <DocumentKey xmlns="46c61757-ad04-49d5-a16a-4020ae46aeb3">other-documents</DocumentKey>
    <Transcript_x005f_x0020_Name xmlns="46c61757-ad04-49d5-a16a-4020ae46aeb3" xsi:nil="true"/>
    <_dlc_DocId xmlns="c35bed46-8fc3-45b8-8dd6-aacfd9839516">HKNRK37FCK6T-1174223995-436</_dlc_DocId>
    <_dlc_DocIdUrl xmlns="c35bed46-8fc3-45b8-8dd6-aacfd9839516">
      <Url>https://pims-docs.parliament.vic.gov.au/lcdocs/_layouts/15/DocIdRedir.aspx?ID=HKNRK37FCK6T-1174223995-436</Url>
      <Description>HKNRK37FCK6T-1174223995-436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ommittee Other Document" ma:contentTypeID="0x010100A6113086DC73B842B7D060591F1D1F2D0204006C3C07CF839668488041ABC6A90629E7" ma:contentTypeVersion="36" ma:contentTypeDescription="Create a new document." ma:contentTypeScope="" ma:versionID="fc40cf1076a0f4a8544da13deb976dbe">
  <xsd:schema xmlns:xsd="http://www.w3.org/2001/XMLSchema" xmlns:xs="http://www.w3.org/2001/XMLSchema" xmlns:p="http://schemas.microsoft.com/office/2006/metadata/properties" xmlns:ns2="46c61757-ad04-49d5-a16a-4020ae46aeb3" xmlns:ns3="c35bed46-8fc3-45b8-8dd6-aacfd9839516" targetNamespace="http://schemas.microsoft.com/office/2006/metadata/properties" ma:root="true" ma:fieldsID="fb6aef14d956de0b3282eec4b583e35d" ns2:_="" ns3:_="">
    <xsd:import namespace="46c61757-ad04-49d5-a16a-4020ae46aeb3"/>
    <xsd:import namespace="c35bed46-8fc3-45b8-8dd6-aacfd9839516"/>
    <xsd:element name="properties">
      <xsd:complexType>
        <xsd:sequence>
          <xsd:element name="documentManagement">
            <xsd:complexType>
              <xsd:all>
                <xsd:element ref="ns2:Business_x005f_x0020_Identifier" minOccurs="0"/>
                <xsd:element ref="ns2:m3eeb9610e9c4640880ac1fecc69d01a" minOccurs="0"/>
                <xsd:element ref="ns2:TaxCatchAll" minOccurs="0"/>
                <xsd:element ref="ns2:TaxCatchAllLabel" minOccurs="0"/>
                <xsd:element ref="ns2:Committee_x0020_Start_x0020_Date" minOccurs="0"/>
                <xsd:element ref="ns2:Committee_x0020_End_x0020_Date" minOccurs="0"/>
                <xsd:element ref="ns2:DocumentKey" minOccurs="0"/>
                <xsd:element ref="ns2:PublishStatus" minOccurs="0"/>
                <xsd:element ref="ns2:Committee_x0020_Inquiry_x0020_Start_x0020_Date" minOccurs="0"/>
                <xsd:element ref="ns2:Committee_x0020_Inquiry_x0020_End_x0020_Date" minOccurs="0"/>
                <xsd:element ref="ns3:MemberTaxHTField0" minOccurs="0"/>
                <xsd:element ref="ns2:Transcript_x005f_x0020_Name" minOccurs="0"/>
                <xsd:element ref="ns2:g6a0eebaf0724e87b07e787b0a6687af" minOccurs="0"/>
                <xsd:element ref="ns2:a559cadfb9a242f5b73f63650095a147" minOccurs="0"/>
                <xsd:element ref="ns2:pf0be3ffd4e84049b08b651cf27bfd30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61757-ad04-49d5-a16a-4020ae46aeb3" elementFormDefault="qualified">
    <xsd:import namespace="http://schemas.microsoft.com/office/2006/documentManagement/types"/>
    <xsd:import namespace="http://schemas.microsoft.com/office/infopath/2007/PartnerControls"/>
    <xsd:element name="Business_x005f_x0020_Identifier" ma:index="8" nillable="true" ma:displayName="Business Identifier" ma:indexed="true" ma:internalName="Business_x0020_Identifier" ma:readOnly="false">
      <xsd:simpleType>
        <xsd:restriction base="dms:Text"/>
      </xsd:simpleType>
    </xsd:element>
    <xsd:element name="m3eeb9610e9c4640880ac1fecc69d01a" ma:index="9" nillable="true" ma:taxonomy="true" ma:internalName="m3eeb9610e9c4640880ac1fecc69d01a" ma:taxonomyFieldName="House" ma:displayName="House" ma:indexed="true" ma:fieldId="{63eeb961-0e9c-4640-880a-c1fecc69d01a}" ma:sspId="64323c1c-cbf1-4b15-a593-91e189a21d22" ma:termSetId="57944e1a-04b1-4712-99d3-3d76444853b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84609796-0e07-4ed4-af15-6fdaafe780e0}" ma:internalName="TaxCatchAll" ma:showField="CatchAllData" ma:web="c35bed46-8fc3-45b8-8dd6-aacfd98395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84609796-0e07-4ed4-af15-6fdaafe780e0}" ma:internalName="TaxCatchAllLabel" ma:readOnly="true" ma:showField="CatchAllDataLabel" ma:web="c35bed46-8fc3-45b8-8dd6-aacfd98395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ommittee_x0020_Start_x0020_Date" ma:index="13" nillable="true" ma:displayName="Committee Start Date" ma:format="DateOnly" ma:indexed="true" ma:internalName="Committee_x0020_Start_x0020_Date">
      <xsd:simpleType>
        <xsd:restriction base="dms:DateTime"/>
      </xsd:simpleType>
    </xsd:element>
    <xsd:element name="Committee_x0020_End_x0020_Date" ma:index="14" nillable="true" ma:displayName="Committee End Date" ma:format="DateOnly" ma:indexed="true" ma:internalName="Committee_x0020_End_x0020_Date">
      <xsd:simpleType>
        <xsd:restriction base="dms:DateTime"/>
      </xsd:simpleType>
    </xsd:element>
    <xsd:element name="DocumentKey" ma:index="15" nillable="true" ma:displayName="Document Key" ma:indexed="true" ma:internalName="DocumentKey">
      <xsd:simpleType>
        <xsd:restriction base="dms:Choice">
          <xsd:enumeration value="thumbnail"/>
          <xsd:enumeration value="photo"/>
          <xsd:enumeration value="attachment"/>
          <xsd:enumeration value="inaugural-speech"/>
          <xsd:enumeration value="digests"/>
          <xsd:enumeration value="minute-extracts"/>
          <xsd:enumeration value="introductory-document"/>
          <xsd:enumeration value="resolution-document"/>
          <xsd:enumeration value="terms-of-reference"/>
          <xsd:enumeration value="submissions"/>
          <xsd:enumeration value="transcripts"/>
          <xsd:enumeration value="schedule"/>
          <xsd:enumeration value="witness-transcripts"/>
          <xsd:enumeration value="reports-and-gov-responses"/>
          <xsd:enumeration value="other-documents"/>
          <xsd:enumeration value="attachments"/>
          <xsd:enumeration value="proof"/>
          <xsd:enumeration value="revised"/>
          <xsd:enumeration value="corrected"/>
          <xsd:enumeration value="question"/>
          <xsd:enumeration value="answer"/>
          <xsd:enumeration value="tabled-document"/>
          <xsd:enumeration value="not-tabled-document-la"/>
          <xsd:enumeration value="not-tabled-document-lc"/>
          <xsd:enumeration value="not-tabled-document-dispute"/>
          <xsd:enumeration value="petition-response"/>
        </xsd:restriction>
      </xsd:simpleType>
    </xsd:element>
    <xsd:element name="PublishStatus" ma:index="16" nillable="true" ma:displayName="Publish Status" ma:internalName="PublishStatus">
      <xsd:simpleType>
        <xsd:restriction base="dms:Choice">
          <xsd:enumeration value="Draft"/>
          <xsd:enumeration value="Published"/>
        </xsd:restriction>
      </xsd:simpleType>
    </xsd:element>
    <xsd:element name="Committee_x0020_Inquiry_x0020_Start_x0020_Date" ma:index="17" nillable="true" ma:displayName="Committee Inquiry Start Date" ma:format="DateOnly" ma:indexed="true" ma:internalName="Committee_x0020_Inquiry_x0020_Start_x0020_Date">
      <xsd:simpleType>
        <xsd:restriction base="dms:DateTime"/>
      </xsd:simpleType>
    </xsd:element>
    <xsd:element name="Committee_x0020_Inquiry_x0020_End_x0020_Date" ma:index="18" nillable="true" ma:displayName="Committee Inquiry End Date" ma:format="DateOnly" ma:indexed="true" ma:internalName="Committee_x0020_Inquiry_x0020_End_x0020_Date">
      <xsd:simpleType>
        <xsd:restriction base="dms:DateTime"/>
      </xsd:simpleType>
    </xsd:element>
    <xsd:element name="Transcript_x005f_x0020_Name" ma:index="21" nillable="true" ma:displayName="Transcript Name" ma:internalName="Transcript_x0020_Name">
      <xsd:simpleType>
        <xsd:restriction base="dms:Text"/>
      </xsd:simpleType>
    </xsd:element>
    <xsd:element name="g6a0eebaf0724e87b07e787b0a6687af" ma:index="22" nillable="true" ma:taxonomy="true" ma:internalName="g6a0eebaf0724e87b07e787b0a6687af" ma:taxonomyFieldName="Committee" ma:displayName="Committee" ma:indexed="true" ma:fieldId="{06a0eeba-f072-4e87-b07e-787b0a6687af}" ma:sspId="64323c1c-cbf1-4b15-a593-91e189a21d22" ma:termSetId="b4046d15-f576-48c6-ad5e-8cba09d6ea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559cadfb9a242f5b73f63650095a147" ma:index="24" nillable="true" ma:taxonomy="true" ma:internalName="a559cadfb9a242f5b73f63650095a147" ma:taxonomyFieldName="Committee_x0020_Type" ma:displayName="Committee Type" ma:indexed="true" ma:fieldId="{a559cadf-b9a2-42f5-b73f-63650095a147}" ma:sspId="64323c1c-cbf1-4b15-a593-91e189a21d22" ma:termSetId="09e68001-ef80-4fd0-87ea-36e067212e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f0be3ffd4e84049b08b651cf27bfd30" ma:index="26" nillable="true" ma:taxonomy="true" ma:internalName="pf0be3ffd4e84049b08b651cf27bfd30" ma:taxonomyFieldName="Committee_x0020_Inquiry" ma:displayName="Committee Inquiry" ma:indexed="true" ma:fieldId="{9f0be3ff-d4e8-4049-b08b-651cf27bfd30}" ma:sspId="64323c1c-cbf1-4b15-a593-91e189a21d22" ma:termSetId="fd240bf8-7a44-4aff-9475-1a702056b2b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bed46-8fc3-45b8-8dd6-aacfd9839516" elementFormDefault="qualified">
    <xsd:import namespace="http://schemas.microsoft.com/office/2006/documentManagement/types"/>
    <xsd:import namespace="http://schemas.microsoft.com/office/infopath/2007/PartnerControls"/>
    <xsd:element name="MemberTaxHTField0" ma:index="19" nillable="true" ma:taxonomy="true" ma:internalName="MemberTaxHTField0" ma:taxonomyFieldName="Hansard_x0020_Member" ma:displayName="Member" ma:default="" ma:fieldId="{c9fb69e6-177b-49ec-8627-96a823362ebd}" ma:taxonomyMulti="true" ma:sspId="64323c1c-cbf1-4b15-a593-91e189a21d22" ma:termSetId="5f9a1aad-f9d3-47b9-8812-cebc1c537b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64323c1c-cbf1-4b15-a593-91e189a21d22" ContentTypeId="0x010100A6113086DC73B842B7D060591F1D1F2D0204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3DD5723-95FB-4344-9DE2-3FCC8C887100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bb0acc9-d7bd-4cdf-ad2b-ac1699117d04"/>
    <ds:schemaRef ds:uri="http://purl.org/dc/dcmitype/"/>
    <ds:schemaRef ds:uri="59098f23-3ca6-4eec-8c4e-6f77ceae2d9e"/>
    <ds:schemaRef ds:uri="131e7afd-8cb4-4255-a884-cbcde2747e4c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D29406E-BC49-48C7-8344-1A5DC4F9CA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4E08FD-EF02-4878-B46B-7B5A15E09033}"/>
</file>

<file path=customXml/itemProps4.xml><?xml version="1.0" encoding="utf-8"?>
<ds:datastoreItem xmlns:ds="http://schemas.openxmlformats.org/officeDocument/2006/customXml" ds:itemID="{EEEADC8A-2218-44DF-8345-0BD2F6904754}"/>
</file>

<file path=customXml/itemProps5.xml><?xml version="1.0" encoding="utf-8"?>
<ds:datastoreItem xmlns:ds="http://schemas.openxmlformats.org/officeDocument/2006/customXml" ds:itemID="{A54B02AE-41DA-47B1-87FF-0AAAFE1F8FA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9118</TotalTime>
  <Words>324</Words>
  <Application>Microsoft Office PowerPoint</Application>
  <PresentationFormat>A4 Paper (210x297 mm)</PresentationFormat>
  <Paragraphs>171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1_Default Design</vt:lpstr>
      <vt:lpstr>Time from Testing to Notification to  Positive Case (completion of Case Interview) Time from Testing of Positive Case to  Notification to Close Contacts</vt:lpstr>
      <vt:lpstr>Percent of cases contacted within 24 hours Percent of cases interviewed within 24 hours Percent of contact notified within 48 hours</vt:lpstr>
      <vt:lpstr>Total number of SMS sent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Nicole Lynch (DHHS)</dc:creator>
  <cp:lastModifiedBy>Louise Evans (DHHS)</cp:lastModifiedBy>
  <cp:revision>461</cp:revision>
  <cp:lastPrinted>2020-08-17T01:29:55Z</cp:lastPrinted>
  <dcterms:created xsi:type="dcterms:W3CDTF">2020-08-10T20:52:55Z</dcterms:created>
  <dcterms:modified xsi:type="dcterms:W3CDTF">2020-11-12T11:55:54Z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0x010100A6113086DC73B842B7D060591F1D1F2D0204006C3C07CF839668488041ABC6A90629E7</vt:lpwstr>
  </property>
  <property fmtid="{D5CDD505-2E9C-101B-9397-08002B2CF9AE}" pid="3" name="DocumentSetDescription">
    <vt:lpwstr/>
  </property>
  <property fmtid="{D5CDD505-2E9C-101B-9397-08002B2CF9AE}" pid="4" name="MSIP_Label_43e64453-338c-4f93-8a4d-0039a0a41f2a_Enabled">
    <vt:lpwstr>True</vt:lpwstr>
  </property>
  <property fmtid="{D5CDD505-2E9C-101B-9397-08002B2CF9AE}" pid="5" name="MSIP_Label_43e64453-338c-4f93-8a4d-0039a0a41f2a_SiteId">
    <vt:lpwstr>c0e0601f-0fac-449c-9c88-a104c4eb9f28</vt:lpwstr>
  </property>
  <property fmtid="{D5CDD505-2E9C-101B-9397-08002B2CF9AE}" pid="6" name="MSIP_Label_43e64453-338c-4f93-8a4d-0039a0a41f2a_Owner">
    <vt:lpwstr>Louise.Evans@dhhs.vic.gov.au</vt:lpwstr>
  </property>
  <property fmtid="{D5CDD505-2E9C-101B-9397-08002B2CF9AE}" pid="7" name="MSIP_Label_43e64453-338c-4f93-8a4d-0039a0a41f2a_SetDate">
    <vt:lpwstr>2020-11-12T11:55:48.7930676Z</vt:lpwstr>
  </property>
  <property fmtid="{D5CDD505-2E9C-101B-9397-08002B2CF9AE}" pid="8" name="MSIP_Label_43e64453-338c-4f93-8a4d-0039a0a41f2a_Name">
    <vt:lpwstr>OFFICIAL</vt:lpwstr>
  </property>
  <property fmtid="{D5CDD505-2E9C-101B-9397-08002B2CF9AE}" pid="9" name="MSIP_Label_43e64453-338c-4f93-8a4d-0039a0a41f2a_Application">
    <vt:lpwstr>Microsoft Azure Information Protection</vt:lpwstr>
  </property>
  <property fmtid="{D5CDD505-2E9C-101B-9397-08002B2CF9AE}" pid="10" name="MSIP_Label_43e64453-338c-4f93-8a4d-0039a0a41f2a_ActionId">
    <vt:lpwstr>cef7d5e4-2987-41c5-bed4-07372102ae87</vt:lpwstr>
  </property>
  <property fmtid="{D5CDD505-2E9C-101B-9397-08002B2CF9AE}" pid="11" name="MSIP_Label_43e64453-338c-4f93-8a4d-0039a0a41f2a_Extended_MSFT_Method">
    <vt:lpwstr>Manual</vt:lpwstr>
  </property>
  <property fmtid="{D5CDD505-2E9C-101B-9397-08002B2CF9AE}" pid="12" name="Sensitivity">
    <vt:lpwstr>OFFICIAL</vt:lpwstr>
  </property>
  <property fmtid="{D5CDD505-2E9C-101B-9397-08002B2CF9AE}" pid="13" name="Order">
    <vt:r8>1491100</vt:r8>
  </property>
  <property fmtid="{D5CDD505-2E9C-101B-9397-08002B2CF9AE}" pid="14" name="TriggerFlowInfo">
    <vt:lpwstr/>
  </property>
  <property fmtid="{D5CDD505-2E9C-101B-9397-08002B2CF9AE}" pid="15" name="_SourceUrl">
    <vt:lpwstr/>
  </property>
  <property fmtid="{D5CDD505-2E9C-101B-9397-08002B2CF9AE}" pid="16" name="_SharedFileIndex">
    <vt:lpwstr/>
  </property>
  <property fmtid="{D5CDD505-2E9C-101B-9397-08002B2CF9AE}" pid="17" name="ComplianceAssetId">
    <vt:lpwstr/>
  </property>
  <property fmtid="{D5CDD505-2E9C-101B-9397-08002B2CF9AE}" pid="18" name="_ExtendedDescription">
    <vt:lpwstr/>
  </property>
  <property fmtid="{D5CDD505-2E9C-101B-9397-08002B2CF9AE}" pid="19" name="Hansard Member">
    <vt:lpwstr/>
  </property>
  <property fmtid="{D5CDD505-2E9C-101B-9397-08002B2CF9AE}" pid="20" name="Committee Inquiry">
    <vt:lpwstr>81;#Inquiry into the Victorian Government’s COVID-19 contact tracing system and testing regime|0858dc3b-bbb7-41cd-888a-7a8de766943e</vt:lpwstr>
  </property>
  <property fmtid="{D5CDD505-2E9C-101B-9397-08002B2CF9AE}" pid="21" name="House">
    <vt:lpwstr>1;#Legislative Council|6c85d7f4-b2da-4436-92e1-7df20d4cb55e</vt:lpwstr>
  </property>
  <property fmtid="{D5CDD505-2E9C-101B-9397-08002B2CF9AE}" pid="22" name="Committee">
    <vt:lpwstr>60;#Legislative Council Legal and Social Issues Committee|6dfd0079-43dc-4beb-a803-c5397f518775</vt:lpwstr>
  </property>
  <property fmtid="{D5CDD505-2E9C-101B-9397-08002B2CF9AE}" pid="23" name="Committee Type">
    <vt:lpwstr>82;#Standing|c6eac104-10be-430c-9143-8ced1c7c473c</vt:lpwstr>
  </property>
  <property fmtid="{D5CDD505-2E9C-101B-9397-08002B2CF9AE}" pid="24" name="_dlc_DocIdItemGuid">
    <vt:lpwstr>cc3c894b-f134-4000-993e-7839c5b9db0a</vt:lpwstr>
  </property>
</Properties>
</file>