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96" r:id="rId2"/>
    <p:sldId id="594" r:id="rId3"/>
    <p:sldId id="582" r:id="rId4"/>
    <p:sldId id="592" r:id="rId5"/>
    <p:sldId id="583" r:id="rId6"/>
    <p:sldId id="593" r:id="rId7"/>
    <p:sldId id="591" r:id="rId8"/>
    <p:sldId id="585" r:id="rId9"/>
    <p:sldId id="586" r:id="rId10"/>
    <p:sldId id="551" r:id="rId11"/>
  </p:sldIdLst>
  <p:sldSz cx="6858000" cy="51435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95602"/>
    <a:srgbClr val="FFFF99"/>
    <a:srgbClr val="FCDDCF"/>
    <a:srgbClr val="3E4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3899" autoAdjust="0"/>
  </p:normalViewPr>
  <p:slideViewPr>
    <p:cSldViewPr>
      <p:cViewPr varScale="1">
        <p:scale>
          <a:sx n="102" d="100"/>
          <a:sy n="102" d="100"/>
        </p:scale>
        <p:origin x="1344" y="9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-93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3040"/>
    </p:cViewPr>
  </p:sorterViewPr>
  <p:notesViewPr>
    <p:cSldViewPr>
      <p:cViewPr varScale="1">
        <p:scale>
          <a:sx n="45" d="100"/>
          <a:sy n="45" d="100"/>
        </p:scale>
        <p:origin x="276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openxmlformats.org/officeDocument/2006/relationships/customXml" Target="../customXml/item5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494" cy="503068"/>
          </a:xfrm>
          <a:prstGeom prst="rect">
            <a:avLst/>
          </a:prstGeom>
        </p:spPr>
        <p:txBody>
          <a:bodyPr vert="horz" lIns="91995" tIns="45996" rIns="91995" bIns="45996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110" y="1"/>
            <a:ext cx="2985494" cy="503068"/>
          </a:xfrm>
          <a:prstGeom prst="rect">
            <a:avLst/>
          </a:prstGeom>
        </p:spPr>
        <p:txBody>
          <a:bodyPr vert="horz" lIns="91995" tIns="45996" rIns="91995" bIns="45996" rtlCol="0"/>
          <a:lstStyle>
            <a:lvl1pPr algn="r">
              <a:defRPr sz="1200"/>
            </a:lvl1pPr>
          </a:lstStyle>
          <a:p>
            <a:fld id="{EEAF3868-DD08-484D-99C2-E60C49F83A5B}" type="datetimeFigureOut">
              <a:rPr lang="en-AU" smtClean="0"/>
              <a:t>8/11/2017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517232"/>
            <a:ext cx="2985494" cy="503068"/>
          </a:xfrm>
          <a:prstGeom prst="rect">
            <a:avLst/>
          </a:prstGeom>
        </p:spPr>
        <p:txBody>
          <a:bodyPr vert="horz" lIns="91995" tIns="45996" rIns="91995" bIns="45996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110" y="9517232"/>
            <a:ext cx="2985494" cy="503068"/>
          </a:xfrm>
          <a:prstGeom prst="rect">
            <a:avLst/>
          </a:prstGeom>
        </p:spPr>
        <p:txBody>
          <a:bodyPr vert="horz" lIns="91995" tIns="45996" rIns="91995" bIns="45996" rtlCol="0" anchor="b"/>
          <a:lstStyle>
            <a:lvl1pPr algn="r">
              <a:defRPr sz="1200"/>
            </a:lvl1pPr>
          </a:lstStyle>
          <a:p>
            <a:fld id="{3E1E5A76-4853-4AC2-BC66-590C7AA103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845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1015"/>
          </a:xfrm>
          <a:prstGeom prst="rect">
            <a:avLst/>
          </a:prstGeom>
        </p:spPr>
        <p:txBody>
          <a:bodyPr vert="horz" lIns="93742" tIns="46872" rIns="93742" bIns="468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1015"/>
          </a:xfrm>
          <a:prstGeom prst="rect">
            <a:avLst/>
          </a:prstGeom>
        </p:spPr>
        <p:txBody>
          <a:bodyPr vert="horz" lIns="93742" tIns="46872" rIns="93742" bIns="46872" rtlCol="0"/>
          <a:lstStyle>
            <a:lvl1pPr algn="r">
              <a:defRPr sz="1200"/>
            </a:lvl1pPr>
          </a:lstStyle>
          <a:p>
            <a:fld id="{F5986F67-7DF3-4204-987A-0796AC0A7AC8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2" tIns="46872" rIns="93742" bIns="468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742" tIns="46872" rIns="93742" bIns="46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3742" tIns="46872" rIns="93742" bIns="468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3742" tIns="46872" rIns="93742" bIns="46872" rtlCol="0" anchor="b"/>
          <a:lstStyle>
            <a:lvl1pPr algn="r">
              <a:defRPr sz="1200"/>
            </a:lvl1pPr>
          </a:lstStyle>
          <a:p>
            <a:fld id="{7F30EF03-D9AF-4A17-8C46-BF7802ACF9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2475"/>
            <a:ext cx="5005387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0EF03-D9AF-4A17-8C46-BF7802ACF9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8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5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6C57-B542-4C04-A69A-57214A54A6B4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5C70-3D9C-47B1-A4B5-939FC4A674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2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778F-699C-43EC-9AC8-7E5A1D721EAD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5C70-3D9C-47B1-A4B5-939FC4A674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5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3A60-8F47-4C81-8DAF-4B7F5F1F6FA5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5C70-3D9C-47B1-A4B5-939FC4A674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05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0" y="4812506"/>
            <a:ext cx="2000250" cy="273844"/>
          </a:xfrm>
          <a:prstGeom prst="rect">
            <a:avLst/>
          </a:prstGeom>
        </p:spPr>
        <p:txBody>
          <a:bodyPr/>
          <a:lstStyle/>
          <a:p>
            <a:fld id="{739679D6-561E-45D2-9C77-5E09A38511B8}" type="datetime1">
              <a:rPr kumimoji="0" lang="en-US" smtClean="0"/>
              <a:t>11/8/2017</a:t>
            </a:fld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4" y="4812362"/>
            <a:ext cx="4065812" cy="273844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Commercial-In-Confidence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81555"/>
            <a:ext cx="400050" cy="183357"/>
          </a:xfrm>
          <a:prstGeom prst="rect">
            <a:avLst/>
          </a:prstGeom>
          <a:noFill/>
        </p:spPr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1200150" cy="3124200"/>
          </a:xfrm>
          <a:prstGeom prst="rect">
            <a:avLst/>
          </a:prstGeom>
          <a:solidFill>
            <a:srgbClr val="FF663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750"/>
              </a:spcAft>
              <a:buNone/>
              <a:defRPr kumimoji="0" sz="1350"/>
            </a:lvl1pPr>
            <a:lvl2pPr eaLnBrk="1" latinLnBrk="0" hangingPunct="1">
              <a:buNone/>
              <a:defRPr kumimoji="0" sz="900"/>
            </a:lvl2pPr>
            <a:lvl3pPr eaLnBrk="1" latinLnBrk="0" hangingPunct="1">
              <a:buNone/>
              <a:defRPr kumimoji="0" sz="750"/>
            </a:lvl3pPr>
            <a:lvl4pPr eaLnBrk="1" latinLnBrk="0" hangingPunct="1">
              <a:buNone/>
              <a:defRPr kumimoji="0" sz="675"/>
            </a:lvl4pPr>
            <a:lvl5pPr eaLnBrk="1" latinLnBrk="0" hangingPunct="1">
              <a:buNone/>
              <a:defRPr kumimoji="0" sz="675"/>
            </a:lvl5pPr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71650" y="1428750"/>
            <a:ext cx="4800600" cy="3200400"/>
          </a:xfrm>
          <a:prstGeom prst="rect">
            <a:avLst/>
          </a:prstGeom>
        </p:spPr>
        <p:txBody>
          <a:bodyPr/>
          <a:lstStyle/>
          <a:p>
            <a:pPr lvl="0" eaLnBrk="1" latinLnBrk="1" hangingPunct="1"/>
            <a:r>
              <a:rPr lang="en-US" dirty="0"/>
              <a:t>Click to edit Master text styles</a:t>
            </a:r>
          </a:p>
          <a:p>
            <a:pPr lvl="1" eaLnBrk="1" latinLnBrk="1" hangingPunct="1"/>
            <a:r>
              <a:rPr lang="en-US" dirty="0"/>
              <a:t>Second level</a:t>
            </a:r>
          </a:p>
          <a:p>
            <a:pPr lvl="2" eaLnBrk="1" latinLnBrk="1" hangingPunct="1"/>
            <a:r>
              <a:rPr lang="en-US" dirty="0"/>
              <a:t>Third level</a:t>
            </a:r>
          </a:p>
          <a:p>
            <a:pPr lvl="3" eaLnBrk="1" latinLnBrk="1" hangingPunct="1"/>
            <a:r>
              <a:rPr lang="en-US" dirty="0"/>
              <a:t>Fourth level</a:t>
            </a:r>
          </a:p>
          <a:p>
            <a:pPr lvl="4" eaLnBrk="1" latinLnBrk="1" hangingPunct="1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1585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76200"/>
            <a:ext cx="6115050" cy="66675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29150" y="4686300"/>
            <a:ext cx="2000250" cy="273844"/>
          </a:xfrm>
          <a:prstGeom prst="rect">
            <a:avLst/>
          </a:prstGeom>
        </p:spPr>
        <p:txBody>
          <a:bodyPr/>
          <a:lstStyle/>
          <a:p>
            <a:fld id="{A1902262-4B54-401E-96B9-0C4882693AD7}" type="datetime1">
              <a:rPr kumimoji="0" lang="en-US" smtClean="0"/>
              <a:t>11/8/2017</a:t>
            </a:fld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0052" y="4686160"/>
            <a:ext cx="4122963" cy="323995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Commercial-In-Confidence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81555"/>
            <a:ext cx="400050" cy="183357"/>
          </a:xfrm>
          <a:prstGeom prst="rect">
            <a:avLst/>
          </a:prstGeom>
          <a:noFill/>
        </p:spPr>
        <p:txBody>
          <a:bodyPr/>
          <a:lstStyle>
            <a:lvl1pPr>
              <a:defRPr sz="900" b="0"/>
            </a:lvl1pPr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sz="825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1450" y="1123950"/>
            <a:ext cx="3257550" cy="3505200"/>
          </a:xfrm>
          <a:prstGeom prst="rect">
            <a:avLst/>
          </a:prstGeo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 dirty="0"/>
          </a:p>
        </p:txBody>
      </p:sp>
      <p:sp>
        <p:nvSpPr>
          <p:cNvPr id="8" name="Rectangle 6"/>
          <p:cNvSpPr>
            <a:spLocks noGrp="1"/>
          </p:cNvSpPr>
          <p:nvPr>
            <p:ph sz="quarter" idx="14"/>
          </p:nvPr>
        </p:nvSpPr>
        <p:spPr>
          <a:xfrm>
            <a:off x="3590927" y="1123950"/>
            <a:ext cx="3038475" cy="3505200"/>
          </a:xfrm>
          <a:prstGeom prst="rect">
            <a:avLst/>
          </a:prstGeo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478733" y="4568195"/>
            <a:ext cx="400050" cy="183357"/>
          </a:xfrm>
          <a:prstGeom prst="rect">
            <a:avLst/>
          </a:prstGeom>
          <a:noFill/>
        </p:spPr>
        <p:txBody>
          <a:bodyPr/>
          <a:lstStyle>
            <a:lvl1pPr marL="0" algn="r" rtl="0" latinLnBrk="0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82E0A0-C266-4798-8C8F-B9F91E9DA37E}" type="slidenum">
              <a:rPr lang="en-US" sz="900" smtClean="0"/>
              <a:pPr/>
              <a:t>‹#›</a:t>
            </a:fld>
            <a:endParaRPr lang="en-US" sz="825" dirty="0"/>
          </a:p>
        </p:txBody>
      </p:sp>
    </p:spTree>
    <p:extLst>
      <p:ext uri="{BB962C8B-B14F-4D97-AF65-F5344CB8AC3E}">
        <p14:creationId xmlns:p14="http://schemas.microsoft.com/office/powerpoint/2010/main" val="2843494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76200"/>
            <a:ext cx="6115050" cy="66675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0" y="4812506"/>
            <a:ext cx="2000250" cy="273844"/>
          </a:xfrm>
          <a:prstGeom prst="rect">
            <a:avLst/>
          </a:prstGeom>
        </p:spPr>
        <p:txBody>
          <a:bodyPr/>
          <a:lstStyle/>
          <a:p>
            <a:fld id="{98FA0D75-030B-4D26-A28C-A202D1322C62}" type="datetime1">
              <a:rPr kumimoji="0" lang="en-US" smtClean="0"/>
              <a:t>11/8/2017</a:t>
            </a:fld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4" y="4812362"/>
            <a:ext cx="4065812" cy="273844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Commercial-In-Confidence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78733" y="4568195"/>
            <a:ext cx="400050" cy="183357"/>
          </a:xfrm>
          <a:prstGeom prst="rect">
            <a:avLst/>
          </a:prstGeom>
          <a:noFill/>
        </p:spPr>
        <p:txBody>
          <a:bodyPr/>
          <a:lstStyle>
            <a:lvl1pPr algn="r">
              <a:defRPr sz="900" b="0"/>
            </a:lvl1pPr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sz="825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352550"/>
            <a:ext cx="6115050" cy="3276600"/>
          </a:xfrm>
          <a:prstGeom prst="rect">
            <a:avLst/>
          </a:prstGeo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737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457950" y="4629150"/>
            <a:ext cx="400050" cy="17145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9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57400" y="111880"/>
            <a:ext cx="482138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42900" y="1158478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DB0D035-C9B5-42B8-BE39-693A6A746FB3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Commercial-In-Confidence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9150" y="4019550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93C21AE8-4254-4B42-B306-BF540DD7E5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676400" y="729102"/>
            <a:ext cx="5181603" cy="90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sz="1350" dirty="0">
              <a:latin typeface="Calibri" panose="020F0502020204030204" pitchFamily="34" charset="0"/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6478733" y="4568195"/>
            <a:ext cx="400050" cy="183357"/>
          </a:xfrm>
          <a:prstGeom prst="rect">
            <a:avLst/>
          </a:prstGeom>
          <a:noFill/>
        </p:spPr>
        <p:txBody>
          <a:bodyPr/>
          <a:lstStyle>
            <a:lvl1pPr marL="0" algn="r" rtl="0" latinLnBrk="0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82E0A0-C266-4798-8C8F-B9F91E9DA37E}" type="slidenum">
              <a:rPr lang="en-US" sz="9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‹#›</a:t>
            </a:fld>
            <a:endParaRPr lang="en-US" sz="825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8893"/>
            <a:ext cx="1176528" cy="7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0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5979"/>
            <a:ext cx="5067300" cy="8572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EC39-0586-4001-8940-BA1FD0C6BFCE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5C70-3D9C-47B1-A4B5-939FC4A674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2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4333-2FAB-4C94-A124-210735491B01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5C70-3D9C-47B1-A4B5-939FC4A674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6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4DF9-D0FC-40EF-AFFA-B7FB8343746F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5C70-3D9C-47B1-A4B5-939FC4A674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9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05979"/>
            <a:ext cx="49149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4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4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E546-175E-46F3-AF60-CBCF7EC63E96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5C70-3D9C-47B1-A4B5-939FC4A6748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65927"/>
            <a:ext cx="1090157" cy="66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9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B205-B04B-45E0-A267-70390745439D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5C70-3D9C-47B1-A4B5-939FC4A674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5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93A2-E323-481A-AB6D-8CFC518479FB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5C70-3D9C-47B1-A4B5-939FC4A674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6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5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204794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5" y="1076328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CBBA6-9204-4025-8C12-D3DCD8ED5BAE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5C70-3D9C-47B1-A4B5-939FC4A674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9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9587-2F96-447B-880E-9AFFAAE7F36F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25C70-3D9C-47B1-A4B5-939FC4A674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0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9D8D4-09C5-4829-BCB9-D9ABCB5465B8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Commercial-In-Confidence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25C70-3D9C-47B1-A4B5-939FC4A674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3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8" r:id="rId15"/>
  </p:sldLayoutIdLst>
  <p:hf sldNum="0" hd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/>
        </p:nvSpPr>
        <p:spPr>
          <a:xfrm>
            <a:off x="4329113" y="2903938"/>
            <a:ext cx="1200150" cy="1540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C21AE8-4254-4B42-B306-BF540DD7E5FF}" type="slidenum">
              <a:rPr lang="en-US" sz="1013"/>
              <a:pPr/>
              <a:t>1</a:t>
            </a:fld>
            <a:endParaRPr lang="en-US" sz="1013" dirty="0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5716302" y="3212548"/>
            <a:ext cx="300038" cy="103139"/>
          </a:xfrm>
          <a:prstGeom prst="rect">
            <a:avLst/>
          </a:prstGeom>
          <a:noFill/>
        </p:spPr>
        <p:txBody>
          <a:bodyPr/>
          <a:lstStyle>
            <a:lvl1pPr marL="0" algn="r" rtl="0" latinLnBrk="0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82E0A0-C266-4798-8C8F-B9F91E9DA37E}" type="slidenum">
              <a:rPr lang="en-US" sz="675">
                <a:solidFill>
                  <a:schemeClr val="bg1"/>
                </a:solidFill>
              </a:rPr>
              <a:pPr/>
              <a:t>1</a:t>
            </a:fld>
            <a:endParaRPr lang="en-US" sz="619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3605908"/>
            <a:ext cx="6858000" cy="884868"/>
          </a:xfrm>
          <a:noFill/>
        </p:spPr>
        <p:txBody>
          <a:bodyPr>
            <a:normAutofit fontScale="90000"/>
          </a:bodyPr>
          <a:lstStyle/>
          <a:p>
            <a:r>
              <a:rPr lang="en-AU" sz="3100" dirty="0">
                <a:solidFill>
                  <a:schemeClr val="accent6"/>
                </a:solidFill>
              </a:rPr>
              <a:t>SEA Electric – Inquiry into EV’s</a:t>
            </a:r>
            <a:br>
              <a:rPr lang="en-AU" sz="3100" dirty="0">
                <a:solidFill>
                  <a:schemeClr val="accent6"/>
                </a:solidFill>
              </a:rPr>
            </a:br>
            <a:r>
              <a:rPr lang="en-AU" sz="2200" dirty="0">
                <a:solidFill>
                  <a:schemeClr val="accent6"/>
                </a:solidFill>
              </a:rPr>
              <a:t>Tony Fairweather – Managing Director</a:t>
            </a:r>
            <a:br>
              <a:rPr lang="en-AU" sz="2200" dirty="0">
                <a:solidFill>
                  <a:schemeClr val="accent6"/>
                </a:solidFill>
              </a:rPr>
            </a:br>
            <a:r>
              <a:rPr lang="en-AU" sz="1800" dirty="0">
                <a:solidFill>
                  <a:schemeClr val="accent6"/>
                </a:solidFill>
              </a:rPr>
              <a:t>12.30 Wed 8</a:t>
            </a:r>
            <a:r>
              <a:rPr lang="en-AU" sz="1800" baseline="30000" dirty="0">
                <a:solidFill>
                  <a:schemeClr val="accent6"/>
                </a:solidFill>
              </a:rPr>
              <a:t>th</a:t>
            </a:r>
            <a:r>
              <a:rPr lang="en-AU" sz="1800" dirty="0">
                <a:solidFill>
                  <a:schemeClr val="accent6"/>
                </a:solidFill>
              </a:rPr>
              <a:t> Nov</a:t>
            </a:r>
            <a:endParaRPr lang="en-US" sz="1800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09938"/>
            <a:ext cx="4229100" cy="24057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0" y="139871"/>
            <a:ext cx="898130" cy="54982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98829"/>
            <a:ext cx="3429000" cy="209919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38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09550"/>
            <a:ext cx="5105400" cy="457200"/>
          </a:xfrm>
        </p:spPr>
        <p:txBody>
          <a:bodyPr/>
          <a:lstStyle/>
          <a:p>
            <a:r>
              <a:rPr lang="en-AU" dirty="0"/>
              <a:t>Why Electric Trucks?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4CBA76-5D14-4FF6-9005-89CD28CD7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76350"/>
            <a:ext cx="3524789" cy="2663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F25476-9BD5-4F94-A8E5-AB23AE214143}"/>
              </a:ext>
            </a:extLst>
          </p:cNvPr>
          <p:cNvSpPr txBox="1"/>
          <p:nvPr/>
        </p:nvSpPr>
        <p:spPr>
          <a:xfrm>
            <a:off x="228600" y="1200150"/>
            <a:ext cx="2743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0000"/>
                </a:solidFill>
              </a:rPr>
              <a:t>Australian Statistics:</a:t>
            </a:r>
          </a:p>
          <a:p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Transport = 16% of total emissions (85% of that from road transport)</a:t>
            </a:r>
          </a:p>
          <a:p>
            <a:endParaRPr lang="en-A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/>
              <a:t>600k trucks (30k new pa)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/>
              <a:t>18m cars</a:t>
            </a:r>
          </a:p>
          <a:p>
            <a:r>
              <a:rPr lang="en-AU" sz="1200" dirty="0"/>
              <a:t>	(Vic approx. 30% of each)</a:t>
            </a:r>
          </a:p>
          <a:p>
            <a:endParaRPr lang="en-AU" sz="1600" dirty="0"/>
          </a:p>
          <a:p>
            <a:r>
              <a:rPr lang="en-AU" sz="1600" dirty="0"/>
              <a:t>30 times more cars than trucks</a:t>
            </a:r>
          </a:p>
          <a:p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Applications more suited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Greater noise reduction benefit</a:t>
            </a:r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6E95B-4C9D-426A-BAEB-F65957D26386}"/>
              </a:ext>
            </a:extLst>
          </p:cNvPr>
          <p:cNvSpPr txBox="1"/>
          <p:nvPr/>
        </p:nvSpPr>
        <p:spPr>
          <a:xfrm>
            <a:off x="3599389" y="4324350"/>
            <a:ext cx="2422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Source:  Truck Industry Council</a:t>
            </a:r>
          </a:p>
        </p:txBody>
      </p:sp>
    </p:spTree>
    <p:extLst>
      <p:ext uri="{BB962C8B-B14F-4D97-AF65-F5344CB8AC3E}">
        <p14:creationId xmlns:p14="http://schemas.microsoft.com/office/powerpoint/2010/main" val="193065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09550"/>
            <a:ext cx="5105400" cy="457200"/>
          </a:xfrm>
        </p:spPr>
        <p:txBody>
          <a:bodyPr/>
          <a:lstStyle/>
          <a:p>
            <a:r>
              <a:rPr lang="en-AU" dirty="0"/>
              <a:t>SEA Electric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0"/>
            <a:ext cx="6172200" cy="3429000"/>
          </a:xfrm>
        </p:spPr>
        <p:txBody>
          <a:bodyPr>
            <a:normAutofit/>
          </a:bodyPr>
          <a:lstStyle/>
          <a:p>
            <a:r>
              <a:rPr lang="en-AU" sz="1600" dirty="0"/>
              <a:t>SEA is a Victorian automotive technology company which has developed 100% electric vehicle (EV) drivetrain (known as </a:t>
            </a:r>
            <a:r>
              <a:rPr lang="en-AU" sz="1600" dirty="0">
                <a:ea typeface="Calibri" panose="020F0502020204030204" pitchFamily="34" charset="0"/>
                <a:cs typeface="Times New Roman" panose="02020603050405020304" pitchFamily="18" charset="0"/>
              </a:rPr>
              <a:t>SEA-</a:t>
            </a:r>
            <a:r>
              <a:rPr lang="en-A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Drive</a:t>
            </a:r>
            <a:r>
              <a:rPr lang="en-AU" sz="1600" baseline="30000" dirty="0" err="1">
                <a:ea typeface="Calibri" panose="020F0502020204030204" pitchFamily="34" charset="0"/>
                <a:cs typeface="Times New Roman" panose="02020603050405020304" pitchFamily="18" charset="0"/>
              </a:rPr>
              <a:t>TM</a:t>
            </a:r>
            <a:r>
              <a:rPr lang="en-AU" sz="1600" dirty="0"/>
              <a:t>), for adaptation to a vast range of commercial vehicle donor chassis’ – including SEA’s own exclusive vehicle range</a:t>
            </a:r>
          </a:p>
          <a:p>
            <a:r>
              <a:rPr lang="en-AU" sz="1600" dirty="0"/>
              <a:t>With an engineering team lead by one of the world’s most successful and experienced electric commercial vehicle engineers, our </a:t>
            </a:r>
            <a:r>
              <a:rPr lang="en-AU" sz="1600" dirty="0">
                <a:ea typeface="Calibri" panose="020F0502020204030204" pitchFamily="34" charset="0"/>
                <a:cs typeface="Times New Roman" panose="02020603050405020304" pitchFamily="18" charset="0"/>
              </a:rPr>
              <a:t>SEA-</a:t>
            </a:r>
            <a:r>
              <a:rPr lang="en-A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Drive</a:t>
            </a:r>
            <a:r>
              <a:rPr lang="en-AU" sz="1600" baseline="30000" dirty="0" err="1">
                <a:ea typeface="Calibri" panose="020F0502020204030204" pitchFamily="34" charset="0"/>
                <a:cs typeface="Times New Roman" panose="02020603050405020304" pitchFamily="18" charset="0"/>
              </a:rPr>
              <a:t>TM</a:t>
            </a:r>
            <a:r>
              <a:rPr lang="en-AU" sz="1600" dirty="0"/>
              <a:t> is the most effective and cost efficient electric drive system for commercial vehicles in the world.</a:t>
            </a:r>
          </a:p>
          <a:p>
            <a:r>
              <a:rPr lang="en-AU" sz="1600" dirty="0"/>
              <a:t>With lithium ion batteries now below USD300kWh, the commercial vehicle market has no option but to transition to 100% EV</a:t>
            </a:r>
          </a:p>
          <a:p>
            <a:r>
              <a:rPr lang="en-AU" sz="1600" dirty="0"/>
              <a:t>SEA’s adaptable and proven </a:t>
            </a:r>
            <a:r>
              <a:rPr lang="en-AU" sz="1600" dirty="0">
                <a:ea typeface="Calibri" panose="020F0502020204030204" pitchFamily="34" charset="0"/>
                <a:cs typeface="Times New Roman" panose="02020603050405020304" pitchFamily="18" charset="0"/>
              </a:rPr>
              <a:t>SEA-</a:t>
            </a:r>
            <a:r>
              <a:rPr lang="en-A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Drive</a:t>
            </a:r>
            <a:r>
              <a:rPr lang="en-AU" sz="1600" baseline="30000" dirty="0" err="1">
                <a:ea typeface="Calibri" panose="020F0502020204030204" pitchFamily="34" charset="0"/>
                <a:cs typeface="Times New Roman" panose="02020603050405020304" pitchFamily="18" charset="0"/>
              </a:rPr>
              <a:t>TM</a:t>
            </a:r>
            <a:r>
              <a:rPr lang="en-AU" sz="1600" dirty="0"/>
              <a:t> technology enables OEM’s to execute an electrification program on any suitable-size platform, with low cost on very short lead times.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4579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09550"/>
            <a:ext cx="5105400" cy="457200"/>
          </a:xfrm>
        </p:spPr>
        <p:txBody>
          <a:bodyPr/>
          <a:lstStyle/>
          <a:p>
            <a:r>
              <a:rPr lang="en-AU" dirty="0"/>
              <a:t>SEA Exclusive CBU Models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E12E9AA-BF80-42D7-BACE-F12B07B463D1}"/>
              </a:ext>
            </a:extLst>
          </p:cNvPr>
          <p:cNvSpPr txBox="1">
            <a:spLocks/>
          </p:cNvSpPr>
          <p:nvPr/>
        </p:nvSpPr>
        <p:spPr>
          <a:xfrm>
            <a:off x="1181099" y="2447345"/>
            <a:ext cx="990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dirty="0">
                <a:solidFill>
                  <a:schemeClr val="tx1"/>
                </a:solidFill>
              </a:rPr>
              <a:t>SEA E4V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0A843-EDE3-4C38-9EE7-66E727013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51283"/>
            <a:ext cx="3259167" cy="21681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CC78183-612A-4735-B843-B5FA04578EDF}"/>
              </a:ext>
            </a:extLst>
          </p:cNvPr>
          <p:cNvSpPr txBox="1">
            <a:spLocks/>
          </p:cNvSpPr>
          <p:nvPr/>
        </p:nvSpPr>
        <p:spPr>
          <a:xfrm>
            <a:off x="1104899" y="4578814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dirty="0">
                <a:solidFill>
                  <a:schemeClr val="tx1"/>
                </a:solidFill>
              </a:rPr>
              <a:t>SEA EV14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0A30072-FB14-463F-8090-3A0791FA6EEE}"/>
              </a:ext>
            </a:extLst>
          </p:cNvPr>
          <p:cNvSpPr txBox="1">
            <a:spLocks/>
          </p:cNvSpPr>
          <p:nvPr/>
        </p:nvSpPr>
        <p:spPr>
          <a:xfrm>
            <a:off x="4337198" y="1394083"/>
            <a:ext cx="107551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dirty="0">
                <a:solidFill>
                  <a:schemeClr val="tx1"/>
                </a:solidFill>
              </a:rPr>
              <a:t>SEA EV10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AD63A-08F2-4BC9-947B-FD8469BE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40" y="3105150"/>
            <a:ext cx="2666059" cy="150954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0481E2-BCE2-4C93-A1B1-6060DB808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025514"/>
            <a:ext cx="2209799" cy="14700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078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SEA-</a:t>
            </a:r>
            <a:r>
              <a:rPr lang="en-AU" dirty="0" err="1"/>
              <a:t>Drive</a:t>
            </a:r>
            <a:r>
              <a:rPr lang="en-AU" baseline="30000" dirty="0" err="1">
                <a:ea typeface="Calibri" panose="020F0502020204030204" pitchFamily="34" charset="0"/>
                <a:cs typeface="Times New Roman" panose="02020603050405020304" pitchFamily="18" charset="0"/>
              </a:rPr>
              <a:t>TM</a:t>
            </a:r>
            <a:r>
              <a:rPr lang="en-AU" dirty="0"/>
              <a:t>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273098"/>
            <a:ext cx="6172200" cy="281325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1800" dirty="0"/>
              <a:t>SEA-</a:t>
            </a:r>
            <a:r>
              <a:rPr lang="en-AU" sz="1800" dirty="0" err="1"/>
              <a:t>Drive</a:t>
            </a:r>
            <a:r>
              <a:rPr lang="en-AU" sz="1800" baseline="30000" dirty="0" err="1">
                <a:ea typeface="Calibri" panose="020F0502020204030204" pitchFamily="34" charset="0"/>
                <a:cs typeface="Times New Roman" panose="02020603050405020304" pitchFamily="18" charset="0"/>
              </a:rPr>
              <a:t>TM</a:t>
            </a:r>
            <a:r>
              <a:rPr lang="en-AU" sz="1800" dirty="0"/>
              <a:t> 70:</a:t>
            </a:r>
          </a:p>
          <a:p>
            <a:pPr marL="757231" lvl="1" indent="-457200"/>
            <a:r>
              <a:rPr lang="en-AU" sz="1400" dirty="0"/>
              <a:t>Created for 5m-7m delivery van (i.e. 6-10 cubic metre) or minibus vehicles</a:t>
            </a:r>
          </a:p>
          <a:p>
            <a:pPr marL="757231" lvl="1" indent="-457200"/>
            <a:r>
              <a:rPr lang="en-AU" sz="1400" dirty="0"/>
              <a:t>70kWh battery pack with range up to 200km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/>
              <a:t>SEA-</a:t>
            </a:r>
            <a:r>
              <a:rPr lang="en-AU" sz="1800" dirty="0" err="1"/>
              <a:t>Drive</a:t>
            </a:r>
            <a:r>
              <a:rPr lang="en-AU" sz="1800" baseline="30000" dirty="0" err="1">
                <a:ea typeface="Calibri" panose="020F0502020204030204" pitchFamily="34" charset="0"/>
                <a:cs typeface="Times New Roman" panose="02020603050405020304" pitchFamily="18" charset="0"/>
              </a:rPr>
              <a:t>TM</a:t>
            </a:r>
            <a:r>
              <a:rPr lang="en-AU" sz="1800" dirty="0"/>
              <a:t> 120:</a:t>
            </a:r>
          </a:p>
          <a:p>
            <a:pPr marL="757231" lvl="1" indent="-457200"/>
            <a:r>
              <a:rPr lang="en-AU" sz="1400" dirty="0"/>
              <a:t>Created for 9-12t truck cab chassis’</a:t>
            </a:r>
          </a:p>
          <a:p>
            <a:pPr marL="757231" lvl="1" indent="-457200"/>
            <a:r>
              <a:rPr lang="en-AU" sz="1400" dirty="0"/>
              <a:t>120kWh* battery pack with range up to 180km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/>
              <a:t>SEA-</a:t>
            </a:r>
            <a:r>
              <a:rPr lang="en-AU" sz="1800" dirty="0" err="1"/>
              <a:t>Drive</a:t>
            </a:r>
            <a:r>
              <a:rPr lang="en-AU" sz="1800" baseline="30000" dirty="0" err="1">
                <a:ea typeface="Calibri" panose="020F0502020204030204" pitchFamily="34" charset="0"/>
                <a:cs typeface="Times New Roman" panose="02020603050405020304" pitchFamily="18" charset="0"/>
              </a:rPr>
              <a:t>TM</a:t>
            </a:r>
            <a:r>
              <a:rPr lang="en-AU" sz="1800" dirty="0"/>
              <a:t> 140:</a:t>
            </a:r>
          </a:p>
          <a:p>
            <a:pPr marL="757231" lvl="1" indent="-457200"/>
            <a:r>
              <a:rPr lang="en-AU" sz="1400" dirty="0"/>
              <a:t>Created for 13t-25t truck cab chassis’</a:t>
            </a:r>
          </a:p>
          <a:p>
            <a:pPr marL="757231" lvl="1" indent="-457200"/>
            <a:r>
              <a:rPr lang="en-AU" sz="1400" dirty="0"/>
              <a:t>140kWh* battery pack with range up to 180km</a:t>
            </a:r>
          </a:p>
          <a:p>
            <a:pPr marL="757231" lvl="1" indent="-457200"/>
            <a:endParaRPr lang="en-AU" sz="1400" dirty="0"/>
          </a:p>
          <a:p>
            <a:pPr marL="300031" lvl="1" indent="0">
              <a:buNone/>
            </a:pPr>
            <a:r>
              <a:rPr lang="en-AU" sz="1100" dirty="0"/>
              <a:t>* Both the SEA-Drive 120 and 140 have 40kWh battery module options that allow increased range or ancillary operations, like compactor bodies for waste collection</a:t>
            </a:r>
          </a:p>
          <a:p>
            <a:pPr marL="457200" indent="-457200"/>
            <a:endParaRPr lang="en-AU" sz="1700" dirty="0"/>
          </a:p>
          <a:p>
            <a:pPr marL="457200" indent="-457200"/>
            <a:endParaRPr lang="en-AU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71550"/>
            <a:ext cx="3810294" cy="1143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269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09550"/>
            <a:ext cx="5105400" cy="457200"/>
          </a:xfrm>
        </p:spPr>
        <p:txBody>
          <a:bodyPr/>
          <a:lstStyle/>
          <a:p>
            <a:r>
              <a:rPr lang="en-AU" dirty="0"/>
              <a:t>SEA Victorian Projects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E12E9AA-BF80-42D7-BACE-F12B07B463D1}"/>
              </a:ext>
            </a:extLst>
          </p:cNvPr>
          <p:cNvSpPr txBox="1">
            <a:spLocks/>
          </p:cNvSpPr>
          <p:nvPr/>
        </p:nvSpPr>
        <p:spPr>
          <a:xfrm>
            <a:off x="1085849" y="2510209"/>
            <a:ext cx="125730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dirty="0">
                <a:solidFill>
                  <a:schemeClr val="tx1"/>
                </a:solidFill>
              </a:rPr>
              <a:t>SEA ACCO EV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CC78183-612A-4735-B843-B5FA04578EDF}"/>
              </a:ext>
            </a:extLst>
          </p:cNvPr>
          <p:cNvSpPr txBox="1">
            <a:spLocks/>
          </p:cNvSpPr>
          <p:nvPr/>
        </p:nvSpPr>
        <p:spPr>
          <a:xfrm>
            <a:off x="1104899" y="4578814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500" dirty="0">
                <a:solidFill>
                  <a:schemeClr val="tx1"/>
                </a:solidFill>
              </a:rPr>
              <a:t>SEA GHEV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0A30072-FB14-463F-8090-3A0791FA6EEE}"/>
              </a:ext>
            </a:extLst>
          </p:cNvPr>
          <p:cNvSpPr txBox="1">
            <a:spLocks/>
          </p:cNvSpPr>
          <p:nvPr/>
        </p:nvSpPr>
        <p:spPr>
          <a:xfrm>
            <a:off x="4514850" y="4023014"/>
            <a:ext cx="107551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dirty="0">
                <a:solidFill>
                  <a:schemeClr val="tx1"/>
                </a:solidFill>
              </a:rPr>
              <a:t>SEA NEV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14CD6F-DF1B-4C63-8FAA-BD22977B1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809750"/>
            <a:ext cx="2952750" cy="221456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7F7C73-8D0A-440D-89BD-9D7851F05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3" y="965672"/>
            <a:ext cx="2296311" cy="158992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E4BE19-A73D-46D2-9C91-A23DC77067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3" y="3033546"/>
            <a:ext cx="2426174" cy="161681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898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09550"/>
            <a:ext cx="5105400" cy="457200"/>
          </a:xfrm>
        </p:spPr>
        <p:txBody>
          <a:bodyPr/>
          <a:lstStyle/>
          <a:p>
            <a:r>
              <a:rPr lang="en-AU" dirty="0"/>
              <a:t>SEA-</a:t>
            </a:r>
            <a:r>
              <a:rPr lang="en-AU" dirty="0" err="1"/>
              <a:t>Drive</a:t>
            </a:r>
            <a:r>
              <a:rPr lang="en-AU" baseline="30000" dirty="0" err="1">
                <a:ea typeface="Calibri" panose="020F0502020204030204" pitchFamily="34" charset="0"/>
                <a:cs typeface="Times New Roman" panose="02020603050405020304" pitchFamily="18" charset="0"/>
              </a:rPr>
              <a:t>TM</a:t>
            </a:r>
            <a:r>
              <a:rPr lang="en-AU" dirty="0"/>
              <a:t> 140 Installation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Commercial-In-Confidence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86A928-4E07-4026-A056-F3F5F98CB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27579"/>
            <a:ext cx="2054951" cy="308544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899AF9-ECD8-47D9-AEF9-63E5B49C4B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00150"/>
            <a:ext cx="2360965" cy="157336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1CD61D-5AF5-42D7-81A3-CC6FB5AB76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010281"/>
            <a:ext cx="2360965" cy="157336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052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09550"/>
            <a:ext cx="5105400" cy="457200"/>
          </a:xfrm>
        </p:spPr>
        <p:txBody>
          <a:bodyPr/>
          <a:lstStyle/>
          <a:p>
            <a:r>
              <a:rPr lang="en-AU" dirty="0"/>
              <a:t>EV Incentives that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0"/>
            <a:ext cx="6172200" cy="3429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1800" dirty="0"/>
              <a:t>Increased allowable GVM to manufacturers rating for EV’s</a:t>
            </a:r>
          </a:p>
          <a:p>
            <a:pPr lvl="1"/>
            <a:r>
              <a:rPr lang="en-AU" sz="1500" dirty="0"/>
              <a:t>E.g. Iveco ACCO built for 25t but restricted to 22.5t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 dirty="0"/>
              <a:t>Increase car licence range to 6t GVM for EV’s - as per New Zealand (from 4.5t GVM) </a:t>
            </a:r>
            <a:endParaRPr lang="en-AU" sz="1200" dirty="0"/>
          </a:p>
          <a:p>
            <a:pPr lvl="1"/>
            <a:r>
              <a:rPr lang="en-AU" sz="1500" dirty="0"/>
              <a:t>This would drive substantial uptake with Woolworth’s/Cole’s home delivery vehicles and truck rental market – high volume segment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 dirty="0"/>
              <a:t>Relax noise restrictions on access for commercial EV’s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 dirty="0"/>
              <a:t>Toll reduction or elimination for EV’s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 dirty="0"/>
              <a:t>Access to Bus-Ways and other restricted roads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800" dirty="0"/>
              <a:t>Preferential CBD parking allowances (including fine exemptions) for EV PUD vehicles</a:t>
            </a:r>
          </a:p>
          <a:p>
            <a:pPr marL="342900" indent="-342900">
              <a:buFont typeface="+mj-lt"/>
              <a:buAutoNum type="arabicPeriod"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04450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09550"/>
            <a:ext cx="5181600" cy="457200"/>
          </a:xfrm>
        </p:spPr>
        <p:txBody>
          <a:bodyPr/>
          <a:lstStyle/>
          <a:p>
            <a:r>
              <a:rPr lang="en-AU" dirty="0"/>
              <a:t>Other EV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0"/>
            <a:ext cx="6172200" cy="3429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AU" sz="1800" dirty="0"/>
              <a:t>The reduction or elimination of registration costs for EV’s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AU" sz="1800" dirty="0"/>
              <a:t>Coordination of preferential retail/commercial charging rates for EV users – like AGL has introduced</a:t>
            </a:r>
          </a:p>
          <a:p>
            <a:pPr lvl="1"/>
            <a:r>
              <a:rPr lang="en-AU" sz="1500" dirty="0"/>
              <a:t>Note the SEA-Drive has an on-board 22kW charger, so no additional charging infrastructure is required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AU" sz="1800" dirty="0"/>
              <a:t>Similarly, the coordination of preferential retail/commercial insurance options for commercial EV’s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AU" sz="1800" dirty="0"/>
              <a:t>The elimination of import duties for all components used in the supply of EV technology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AU" sz="1800" dirty="0"/>
              <a:t>Targeted rebates for first time buyers of commercial EV’s to facilitate the initial uptake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507643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C0720D9A5485ED45ADC2FF5EDE309FA7" ma:contentTypeVersion="36" ma:contentTypeDescription="Create a new document." ma:contentTypeScope="" ma:versionID="e52877d7feab36bfeddb7f8cc9f5d553">
  <xsd:schema xmlns:xsd="http://www.w3.org/2001/XMLSchema" xmlns:xs="http://www.w3.org/2001/XMLSchema" xmlns:p="http://schemas.microsoft.com/office/2006/metadata/properties" xmlns:ns2="46c61757-ad04-49d5-a16a-4020ae46aeb3" xmlns:ns3="c35bed46-8fc3-45b8-8dd6-aacfd9839516" targetNamespace="http://schemas.microsoft.com/office/2006/metadata/properties" ma:root="true" ma:fieldsID="5fb501309d8927c6d13cd514116a9ed7" ns2:_="" ns3:_="">
    <xsd:import namespace="46c61757-ad04-49d5-a16a-4020ae46aeb3"/>
    <xsd:import namespace="c35bed46-8fc3-45b8-8dd6-aacfd9839516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4609796-0e07-4ed4-af15-6fdaafe780e0}" ma:internalName="TaxCatchAll" ma:showField="CatchAllData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4609796-0e07-4ed4-af15-6fdaafe780e0}" ma:internalName="TaxCatchAllLabel" ma:readOnly="true" ma:showField="CatchAllDataLabel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bed46-8fc3-45b8-8dd6-aacfd9839516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5f_x0020_Identifier xmlns="46c61757-ad04-49d5-a16a-4020ae46aeb3">2847</Business_x005f_x0020_Identifier>
    <Witness_x005f_x0020_Id xmlns="46c61757-ad04-49d5-a16a-4020ae46aeb3">3930</Witness_x005f_x0020_Id>
    <Committee_x0020_Start_x0020_Date xmlns="46c61757-ad04-49d5-a16a-4020ae46aeb3">2011-02-08T00:00:00+00:00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Standing</TermName>
          <TermId xmlns="http://schemas.microsoft.com/office/infopath/2007/PartnerControls">c6eac104-10be-430c-9143-8ced1c7c473c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 Economy and Infrastructure Committee</TermName>
          <TermId xmlns="http://schemas.microsoft.com/office/infopath/2007/PartnerControls">62419f19-3c23-4e2a-baa8-0f4fd31bac70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</TermName>
          <TermId xmlns="http://schemas.microsoft.com/office/infopath/2007/PartnerControls">6c85d7f4-b2da-4436-92e1-7df20d4cb55e</TermId>
        </TermInfo>
      </Terms>
    </m3eeb9610e9c4640880ac1fecc69d01a>
    <Committee_x0020_Inquiry_x0020_Start_x0020_Date xmlns="46c61757-ad04-49d5-a16a-4020ae46aeb3">2017-02-08T00:00:00+00:00</Committee_x0020_Inquiry_x0020_Start_x0020_Date>
    <Committee_x0020_Inquiry_x0020_End_x0020_Date xmlns="46c61757-ad04-49d5-a16a-4020ae46aeb3">2018-11-02T00:00:00+00:00</Committee_x0020_Inquiry_x0020_End_x0020_Date>
    <TaxCatchAll xmlns="46c61757-ad04-49d5-a16a-4020ae46aeb3">
      <Value>82</Value>
      <Value>2</Value>
      <Value>1</Value>
      <Value>169</Value>
    </TaxCatchAll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electric vehicles</TermName>
          <TermId xmlns="http://schemas.microsoft.com/office/infopath/2007/PartnerControls">50e71026-1577-423d-9df5-3289468e761c</TermId>
        </TermInfo>
      </Terms>
    </pf0be3ffd4e84049b08b651cf27bfd30>
    <DocumentKey xmlns="46c61757-ad04-49d5-a16a-4020ae46aeb3">witness-transcripts</DocumentKey>
    <MemberTaxHTField0 xmlns="c35bed46-8fc3-45b8-8dd6-aacfd9839516">
      <Terms xmlns="http://schemas.microsoft.com/office/infopath/2007/PartnerControls"/>
    </MemberTaxHTField0>
    <_dlc_DocId xmlns="c35bed46-8fc3-45b8-8dd6-aacfd9839516">NCSA7WS2RPFT-1476523702-2528</_dlc_DocId>
    <_dlc_DocIdUrl xmlns="c35bed46-8fc3-45b8-8dd6-aacfd9839516">
      <Url>https://pims-docs.parliament.vic.gov.au/lcdocs/_layouts/15/DocIdRedir.aspx?ID=NCSA7WS2RPFT-1476523702-2528</Url>
      <Description>NCSA7WS2RPFT-1476523702-2528</Description>
    </_dlc_DocIdUrl>
  </documentManagement>
</p:properties>
</file>

<file path=customXml/itemProps1.xml><?xml version="1.0" encoding="utf-8"?>
<ds:datastoreItem xmlns:ds="http://schemas.openxmlformats.org/officeDocument/2006/customXml" ds:itemID="{E9325418-9BD3-4D59-A52C-204C4AB04282}"/>
</file>

<file path=customXml/itemProps2.xml><?xml version="1.0" encoding="utf-8"?>
<ds:datastoreItem xmlns:ds="http://schemas.openxmlformats.org/officeDocument/2006/customXml" ds:itemID="{E0788B99-C7ED-4782-8481-1CE41BA41AC6}"/>
</file>

<file path=customXml/itemProps3.xml><?xml version="1.0" encoding="utf-8"?>
<ds:datastoreItem xmlns:ds="http://schemas.openxmlformats.org/officeDocument/2006/customXml" ds:itemID="{0480A78A-D4EB-4031-9E12-0EAFEA7E2A89}"/>
</file>

<file path=customXml/itemProps4.xml><?xml version="1.0" encoding="utf-8"?>
<ds:datastoreItem xmlns:ds="http://schemas.openxmlformats.org/officeDocument/2006/customXml" ds:itemID="{13B2CC87-7322-46A7-A233-0968A0FFFB12}"/>
</file>

<file path=customXml/itemProps5.xml><?xml version="1.0" encoding="utf-8"?>
<ds:datastoreItem xmlns:ds="http://schemas.openxmlformats.org/officeDocument/2006/customXml" ds:itemID="{75A39645-DACF-4D23-82C6-77C44CBE64B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17563</TotalTime>
  <Words>475</Words>
  <Application>Microsoft Office PowerPoint</Application>
  <PresentationFormat>Custom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SEA Electric – Inquiry into EV’s Tony Fairweather – Managing Director 12.30 Wed 8th Nov</vt:lpstr>
      <vt:lpstr>Why Electric Trucks?</vt:lpstr>
      <vt:lpstr>SEA Electric</vt:lpstr>
      <vt:lpstr>SEA Exclusive CBU Models</vt:lpstr>
      <vt:lpstr>SEA-DriveTM Platforms</vt:lpstr>
      <vt:lpstr>SEA Victorian Projects</vt:lpstr>
      <vt:lpstr>SEA-DriveTM 140 Installation</vt:lpstr>
      <vt:lpstr>EV Incentives that Influence</vt:lpstr>
      <vt:lpstr>Other EV Incentives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Pageler</dc:creator>
  <cp:lastModifiedBy>Prue Purdey</cp:lastModifiedBy>
  <cp:revision>662</cp:revision>
  <cp:lastPrinted>2017-09-05T06:28:51Z</cp:lastPrinted>
  <dcterms:created xsi:type="dcterms:W3CDTF">2014-04-07T15:24:14Z</dcterms:created>
  <dcterms:modified xsi:type="dcterms:W3CDTF">2017-11-07T21:19:55Z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0x010100A6113086DC73B842B7D060591F1D1F2D020200C0720D9A5485ED45ADC2FF5EDE309FA7</vt:lpwstr>
  </property>
  <property fmtid="{D5CDD505-2E9C-101B-9397-08002B2CF9AE}" pid="3" name="Hansard Member">
    <vt:lpwstr/>
  </property>
  <property fmtid="{D5CDD505-2E9C-101B-9397-08002B2CF9AE}" pid="4" name="Committee Type">
    <vt:lpwstr>82;#Standing|c6eac104-10be-430c-9143-8ced1c7c473c</vt:lpwstr>
  </property>
  <property fmtid="{D5CDD505-2E9C-101B-9397-08002B2CF9AE}" pid="5" name="Committee Inquiry">
    <vt:lpwstr>169;#Inquiry into electric vehicles|50e71026-1577-423d-9df5-3289468e761c</vt:lpwstr>
  </property>
  <property fmtid="{D5CDD505-2E9C-101B-9397-08002B2CF9AE}" pid="6" name="House">
    <vt:lpwstr>1;#Legislative Council|6c85d7f4-b2da-4436-92e1-7df20d4cb55e</vt:lpwstr>
  </property>
  <property fmtid="{D5CDD505-2E9C-101B-9397-08002B2CF9AE}" pid="7" name="Committee">
    <vt:lpwstr>2;#Legislative Council Economy and Infrastructure Committee|62419f19-3c23-4e2a-baa8-0f4fd31bac70</vt:lpwstr>
  </property>
  <property fmtid="{D5CDD505-2E9C-101B-9397-08002B2CF9AE}" pid="8" name="_dlc_DocIdItemGuid">
    <vt:lpwstr>95ffdc93-f98e-424d-9d69-d53e3c8d1e08</vt:lpwstr>
  </property>
  <property fmtid="{D5CDD505-2E9C-101B-9397-08002B2CF9AE}" pid="9" name="_docset_NoMedatataSyncRequired">
    <vt:lpwstr>False</vt:lpwstr>
  </property>
</Properties>
</file>