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s/slide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6" r:id="rId2"/>
    <p:sldId id="298" r:id="rId3"/>
    <p:sldId id="297" r:id="rId4"/>
    <p:sldId id="271" r:id="rId5"/>
    <p:sldId id="275" r:id="rId6"/>
    <p:sldId id="300" r:id="rId7"/>
    <p:sldId id="299" r:id="rId8"/>
    <p:sldId id="286" r:id="rId9"/>
    <p:sldId id="287" r:id="rId10"/>
    <p:sldId id="288" r:id="rId11"/>
    <p:sldId id="309" r:id="rId12"/>
    <p:sldId id="310" r:id="rId13"/>
    <p:sldId id="304" r:id="rId14"/>
    <p:sldId id="306" r:id="rId15"/>
    <p:sldId id="307" r:id="rId16"/>
    <p:sldId id="311" r:id="rId17"/>
    <p:sldId id="312" r:id="rId18"/>
    <p:sldId id="308" r:id="rId19"/>
  </p:sldIdLst>
  <p:sldSz cx="9144000" cy="6858000" type="screen4x3"/>
  <p:notesSz cx="6799263" cy="9929813"/>
  <p:defaultTextStyle>
    <a:defPPr>
      <a:defRPr lang="en-A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907"/>
    <a:srgbClr val="000066"/>
    <a:srgbClr val="CC0000"/>
    <a:srgbClr val="FF9900"/>
    <a:srgbClr val="F74347"/>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98" autoAdjust="0"/>
    <p:restoredTop sz="64208" autoAdjust="0"/>
  </p:normalViewPr>
  <p:slideViewPr>
    <p:cSldViewPr>
      <p:cViewPr varScale="1">
        <p:scale>
          <a:sx n="47" d="100"/>
          <a:sy n="47" d="100"/>
        </p:scale>
        <p:origin x="175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5.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1.xml"/><Relationship Id="rId30" Type="http://schemas.openxmlformats.org/officeDocument/2006/relationships/customXml" Target="../customXml/item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7089" cy="4970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8195" name="Rectangle 3"/>
          <p:cNvSpPr>
            <a:spLocks noGrp="1" noChangeArrowheads="1"/>
          </p:cNvSpPr>
          <p:nvPr>
            <p:ph type="dt" sz="quarter" idx="1"/>
          </p:nvPr>
        </p:nvSpPr>
        <p:spPr bwMode="auto">
          <a:xfrm>
            <a:off x="3850587" y="0"/>
            <a:ext cx="2947089" cy="4970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8196" name="Rectangle 4"/>
          <p:cNvSpPr>
            <a:spLocks noGrp="1" noChangeArrowheads="1"/>
          </p:cNvSpPr>
          <p:nvPr>
            <p:ph type="ftr" sz="quarter" idx="2"/>
          </p:nvPr>
        </p:nvSpPr>
        <p:spPr bwMode="auto">
          <a:xfrm>
            <a:off x="0" y="9431179"/>
            <a:ext cx="2947089" cy="49704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8197" name="Rectangle 5"/>
          <p:cNvSpPr>
            <a:spLocks noGrp="1" noChangeArrowheads="1"/>
          </p:cNvSpPr>
          <p:nvPr>
            <p:ph type="sldNum" sz="quarter" idx="3"/>
          </p:nvPr>
        </p:nvSpPr>
        <p:spPr bwMode="auto">
          <a:xfrm>
            <a:off x="3850587" y="9431179"/>
            <a:ext cx="2947089" cy="49704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21BA036-1EEF-4CAE-A973-7BB0AB75F56F}" type="slidenum">
              <a:rPr lang="en-US"/>
              <a:pPr>
                <a:defRPr/>
              </a:pPr>
              <a:t>‹#›</a:t>
            </a:fld>
            <a:endParaRPr lang="en-US"/>
          </a:p>
        </p:txBody>
      </p:sp>
    </p:spTree>
    <p:extLst>
      <p:ext uri="{BB962C8B-B14F-4D97-AF65-F5344CB8AC3E}">
        <p14:creationId xmlns:p14="http://schemas.microsoft.com/office/powerpoint/2010/main" val="4077624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7089" cy="4970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50587" y="0"/>
            <a:ext cx="2947089" cy="4970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610" y="4716383"/>
            <a:ext cx="5440046" cy="44686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431179"/>
            <a:ext cx="2947089" cy="49704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50587" y="9431179"/>
            <a:ext cx="2947089" cy="49704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2710579-010B-4BA0-82DF-7C71FCEDC511}" type="slidenum">
              <a:rPr lang="en-US"/>
              <a:pPr>
                <a:defRPr/>
              </a:pPr>
              <a:t>‹#›</a:t>
            </a:fld>
            <a:endParaRPr lang="en-US"/>
          </a:p>
        </p:txBody>
      </p:sp>
    </p:spTree>
    <p:extLst>
      <p:ext uri="{BB962C8B-B14F-4D97-AF65-F5344CB8AC3E}">
        <p14:creationId xmlns:p14="http://schemas.microsoft.com/office/powerpoint/2010/main" val="1262290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8705E3E0-99C9-4284-93F5-8FA8655796A9}" type="slidenum">
              <a:rPr lang="en-AU" smtClean="0">
                <a:latin typeface="Arial" pitchFamily="34" charset="0"/>
              </a:rPr>
              <a:pPr/>
              <a:t>1</a:t>
            </a:fld>
            <a:endParaRPr lang="en-AU">
              <a:latin typeface="Arial"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buFont typeface="Arial" pitchFamily="34" charset="0"/>
              <a:buChar char="•"/>
            </a:pPr>
            <a:r>
              <a:rPr lang="en-US" b="1" dirty="0">
                <a:latin typeface="Arial" pitchFamily="34" charset="0"/>
              </a:rPr>
              <a:t>Transition to zero emissions fleet.</a:t>
            </a:r>
          </a:p>
          <a:p>
            <a:pPr eaLnBrk="1" hangingPunct="1">
              <a:buFont typeface="Arial" pitchFamily="34" charset="0"/>
              <a:buChar char="•"/>
            </a:pPr>
            <a:endParaRPr lang="en-US" b="1" dirty="0">
              <a:latin typeface="Arial"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dirty="0">
                <a:latin typeface="Arial" pitchFamily="34" charset="0"/>
              </a:rPr>
              <a:t>Moreland</a:t>
            </a:r>
            <a:r>
              <a:rPr lang="en-US" b="1" baseline="0" dirty="0">
                <a:latin typeface="Arial" pitchFamily="34" charset="0"/>
              </a:rPr>
              <a:t> has long been renowned for its strong stance on climate change and environmental sustainability initiatives</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endParaRPr lang="en-US" b="1" baseline="0" dirty="0">
              <a:latin typeface="Arial"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baseline="0" dirty="0">
                <a:latin typeface="Arial" pitchFamily="34" charset="0"/>
              </a:rPr>
              <a:t>We’ve been working aggressively on carbon reduction projects since Council adopted a Carbon Management Strategy back in 2010</a:t>
            </a: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endParaRPr lang="en-US" b="1" baseline="0" dirty="0">
              <a:latin typeface="Arial"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baseline="0" dirty="0">
                <a:latin typeface="Arial" pitchFamily="34" charset="0"/>
              </a:rPr>
              <a:t>There are three main areas of focus in Councils operations those being buildings, public lighting and fleet and having achieved significant reductions in the buildings and public lighting areas our focus in this presentation is fleet operations</a:t>
            </a:r>
            <a:endParaRPr lang="en-US" b="1" dirty="0">
              <a:latin typeface="Arial" pitchFamily="34" charset="0"/>
            </a:endParaRPr>
          </a:p>
          <a:p>
            <a:pPr eaLnBrk="1" hangingPunct="1">
              <a:buFont typeface="Arial" pitchFamily="34" charset="0"/>
              <a:buChar char="•"/>
            </a:pPr>
            <a:endParaRPr lang="en-US" b="1" baseline="0" dirty="0">
              <a:latin typeface="Arial" pitchFamily="34" charset="0"/>
            </a:endParaRPr>
          </a:p>
          <a:p>
            <a:pPr eaLnBrk="1" hangingPunct="1">
              <a:buFont typeface="Arial" pitchFamily="34" charset="0"/>
              <a:buNone/>
            </a:pPr>
            <a:endParaRPr lang="en-US" baseline="0" dirty="0">
              <a:latin typeface="Arial" pitchFamily="34" charset="0"/>
            </a:endParaRPr>
          </a:p>
        </p:txBody>
      </p:sp>
    </p:spTree>
    <p:extLst>
      <p:ext uri="{BB962C8B-B14F-4D97-AF65-F5344CB8AC3E}">
        <p14:creationId xmlns:p14="http://schemas.microsoft.com/office/powerpoint/2010/main" val="313968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D391EB72-D970-4C45-9B80-5F9FF68E2635}" type="slidenum">
              <a:rPr lang="en-AU" smtClean="0">
                <a:latin typeface="Arial" pitchFamily="34" charset="0"/>
              </a:rPr>
              <a:pPr/>
              <a:t>10</a:t>
            </a:fld>
            <a:endParaRPr lang="en-AU">
              <a:latin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buFont typeface="Arial" pitchFamily="34" charset="0"/>
              <a:buNone/>
            </a:pPr>
            <a:endParaRPr lang="en-US" baseline="0" dirty="0">
              <a:latin typeface="Arial" pitchFamily="34" charset="0"/>
            </a:endParaRPr>
          </a:p>
          <a:p>
            <a:pPr eaLnBrk="1" hangingPunct="1">
              <a:buFont typeface="Arial" pitchFamily="34" charset="0"/>
              <a:buNone/>
            </a:pPr>
            <a:endParaRPr lang="en-US" baseline="0" dirty="0">
              <a:latin typeface="Arial" pitchFamily="34" charset="0"/>
            </a:endParaRPr>
          </a:p>
          <a:p>
            <a:pPr eaLnBrk="1" hangingPunct="1">
              <a:buFont typeface="Arial" pitchFamily="34" charset="0"/>
              <a:buChar char="•"/>
            </a:pPr>
            <a:r>
              <a:rPr lang="en-US" baseline="0" dirty="0">
                <a:latin typeface="Arial" pitchFamily="34" charset="0"/>
              </a:rPr>
              <a:t> </a:t>
            </a:r>
            <a:r>
              <a:rPr lang="en-US" b="1" baseline="0" dirty="0">
                <a:latin typeface="Arial" pitchFamily="34" charset="0"/>
              </a:rPr>
              <a:t>And the network includes the first EV fast charger installed in Victoria (second in Australia)</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We dubbed the station </a:t>
            </a:r>
            <a:r>
              <a:rPr lang="en-US" b="1" baseline="0" dirty="0" err="1">
                <a:latin typeface="Arial" pitchFamily="34" charset="0"/>
              </a:rPr>
              <a:t>ZapnGo</a:t>
            </a:r>
            <a:r>
              <a:rPr lang="en-US" b="1" baseline="0" dirty="0">
                <a:latin typeface="Arial" pitchFamily="34" charset="0"/>
              </a:rPr>
              <a:t>!</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EV owners have been known to travel across town to use this station. They find it convenient to quickly top up for their return journey</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 Trivia – The first person to officially use the first public EV fast charging station in Victoria was a Melbourne tram driver and early adopter of EV’s with a new Nissan Leaf who just happened to be in the area and checked has smart phone app to find the station had gone live 20 minutes earlier even though it hadn't been officially launched….</a:t>
            </a:r>
            <a:endParaRPr lang="en-US" b="1" dirty="0">
              <a:latin typeface="Arial" pitchFamily="34" charset="0"/>
            </a:endParaRPr>
          </a:p>
        </p:txBody>
      </p:sp>
    </p:spTree>
    <p:extLst>
      <p:ext uri="{BB962C8B-B14F-4D97-AF65-F5344CB8AC3E}">
        <p14:creationId xmlns:p14="http://schemas.microsoft.com/office/powerpoint/2010/main" val="1612637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D391EB72-D970-4C45-9B80-5F9FF68E2635}" type="slidenum">
              <a:rPr lang="en-AU" smtClean="0">
                <a:latin typeface="Arial" pitchFamily="34" charset="0"/>
              </a:rPr>
              <a:pPr/>
              <a:t>11</a:t>
            </a:fld>
            <a:endParaRPr lang="en-AU">
              <a:latin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buFont typeface="Arial" pitchFamily="34" charset="0"/>
              <a:buNone/>
            </a:pPr>
            <a:endParaRPr lang="en-US" baseline="0" dirty="0">
              <a:latin typeface="Arial" pitchFamily="34" charset="0"/>
            </a:endParaRPr>
          </a:p>
          <a:p>
            <a:pPr eaLnBrk="1" hangingPunct="1">
              <a:buFont typeface="Arial" pitchFamily="34" charset="0"/>
              <a:buNone/>
            </a:pPr>
            <a:endParaRPr lang="en-US" baseline="0" dirty="0">
              <a:latin typeface="Arial" pitchFamily="34" charset="0"/>
            </a:endParaRPr>
          </a:p>
          <a:p>
            <a:pPr eaLnBrk="1" hangingPunct="1">
              <a:buFont typeface="Arial" pitchFamily="34" charset="0"/>
              <a:buChar char="•"/>
            </a:pPr>
            <a:r>
              <a:rPr lang="en-US" b="1" baseline="0" dirty="0">
                <a:latin typeface="Arial" pitchFamily="34" charset="0"/>
              </a:rPr>
              <a:t>Partnering with the Vic </a:t>
            </a:r>
            <a:r>
              <a:rPr lang="en-US" b="1" baseline="0" dirty="0" err="1">
                <a:latin typeface="Arial" pitchFamily="34" charset="0"/>
              </a:rPr>
              <a:t>Govt</a:t>
            </a:r>
            <a:r>
              <a:rPr lang="en-US" b="1" baseline="0" dirty="0">
                <a:latin typeface="Arial" pitchFamily="34" charset="0"/>
              </a:rPr>
              <a:t>, </a:t>
            </a:r>
            <a:r>
              <a:rPr lang="en-US" b="1" baseline="0" dirty="0" err="1">
                <a:latin typeface="Arial" pitchFamily="34" charset="0"/>
              </a:rPr>
              <a:t>Chargepoint</a:t>
            </a:r>
            <a:r>
              <a:rPr lang="en-US" b="1" baseline="0" dirty="0">
                <a:latin typeface="Arial" pitchFamily="34" charset="0"/>
              </a:rPr>
              <a:t>, </a:t>
            </a:r>
            <a:r>
              <a:rPr lang="en-US" b="1" baseline="0" dirty="0" err="1">
                <a:latin typeface="Arial" pitchFamily="34" charset="0"/>
              </a:rPr>
              <a:t>GoGet</a:t>
            </a:r>
            <a:r>
              <a:rPr lang="en-US" b="1" baseline="0" dirty="0">
                <a:latin typeface="Arial" pitchFamily="34" charset="0"/>
              </a:rPr>
              <a:t> and Toyota - Council was asked to host two plug in electric hybrids to assess the feasibility of operating EV’s as a car share service</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The trial was also seeking to assess the feasibility of a business (Council) sharing a vehicle with the general public to improve the viability of the service</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The trial was so successful it continued beyond the official end date (July 2014) with Toyota providing the vehicles for an extended period in order to gather more data</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The trial verified the likely benefits of low emissions car share opportunities</a:t>
            </a:r>
            <a:endParaRPr lang="en-US" baseline="0" dirty="0">
              <a:latin typeface="Arial" pitchFamily="34" charset="0"/>
            </a:endParaRPr>
          </a:p>
        </p:txBody>
      </p:sp>
    </p:spTree>
    <p:extLst>
      <p:ext uri="{BB962C8B-B14F-4D97-AF65-F5344CB8AC3E}">
        <p14:creationId xmlns:p14="http://schemas.microsoft.com/office/powerpoint/2010/main" val="346697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AU" b="1" dirty="0"/>
              <a:t>Moreland are currently developing the first commercial scale 100% renewable hydrogen refuelling facility in Australia</a:t>
            </a:r>
          </a:p>
          <a:p>
            <a:pPr marL="171450" indent="-171450">
              <a:buFont typeface="Arial" panose="020B0604020202020204" pitchFamily="34" charset="0"/>
              <a:buChar char="•"/>
            </a:pPr>
            <a:endParaRPr lang="en-AU" b="1" dirty="0"/>
          </a:p>
          <a:p>
            <a:pPr marL="171450" indent="-171450">
              <a:buFont typeface="Arial" panose="020B0604020202020204" pitchFamily="34" charset="0"/>
              <a:buChar char="•"/>
            </a:pPr>
            <a:r>
              <a:rPr lang="en-AU" b="1" dirty="0"/>
              <a:t>The project has received $1mil funding support from the Vic Govt under the New Energy Jobs Fund</a:t>
            </a:r>
          </a:p>
          <a:p>
            <a:pPr marL="171450" indent="-171450">
              <a:buFont typeface="Arial" panose="020B0604020202020204" pitchFamily="34" charset="0"/>
              <a:buChar char="•"/>
            </a:pPr>
            <a:endParaRPr lang="en-AU" b="1" dirty="0"/>
          </a:p>
          <a:p>
            <a:pPr marL="171450" indent="-171450">
              <a:buFont typeface="Arial" panose="020B0604020202020204" pitchFamily="34" charset="0"/>
              <a:buChar char="•"/>
            </a:pPr>
            <a:r>
              <a:rPr lang="en-AU" b="1" dirty="0"/>
              <a:t>In a world first a Australian built Fuel Cell Waste truck called the ACCO ZE will be developed by CNH Industrial at their Dandenong assembly plant and pre production prototypes will be operated in Moreland's fleet prior to a production offering</a:t>
            </a:r>
          </a:p>
          <a:p>
            <a:pPr marL="171450" indent="-171450">
              <a:buFont typeface="Arial" panose="020B0604020202020204" pitchFamily="34" charset="0"/>
              <a:buChar char="•"/>
            </a:pPr>
            <a:endParaRPr lang="en-AU" b="1" dirty="0"/>
          </a:p>
          <a:p>
            <a:pPr marL="171450" indent="-171450">
              <a:buFont typeface="Arial" panose="020B0604020202020204" pitchFamily="34" charset="0"/>
              <a:buChar char="•"/>
            </a:pPr>
            <a:r>
              <a:rPr lang="en-AU" b="1" dirty="0"/>
              <a:t>The project signals the beginning of transitioning away from fossil diesel powered heavy vehicles and other Councils have signalled their intention to follow in Moreland's lead </a:t>
            </a:r>
          </a:p>
          <a:p>
            <a:pPr marL="171450" indent="-171450">
              <a:buFont typeface="Arial" panose="020B0604020202020204" pitchFamily="34" charset="0"/>
              <a:buChar char="•"/>
            </a:pPr>
            <a:endParaRPr lang="en-AU" b="1" dirty="0"/>
          </a:p>
          <a:p>
            <a:pPr marL="171450" indent="-171450">
              <a:buFont typeface="Arial" panose="020B0604020202020204" pitchFamily="34" charset="0"/>
              <a:buChar char="•"/>
            </a:pPr>
            <a:r>
              <a:rPr lang="en-AU" b="1" dirty="0"/>
              <a:t>Its important to note that fuel cell electric vehicles are also EV’s and Moreland's position is we need both battery electric and fuel cell electric vehicles to provide the diversity required to transition away from all forms of mobility currently utilising fossil fuel powered internal combustion engines</a:t>
            </a:r>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12</a:t>
            </a:fld>
            <a:endParaRPr lang="en-US"/>
          </a:p>
        </p:txBody>
      </p:sp>
    </p:spTree>
    <p:extLst>
      <p:ext uri="{BB962C8B-B14F-4D97-AF65-F5344CB8AC3E}">
        <p14:creationId xmlns:p14="http://schemas.microsoft.com/office/powerpoint/2010/main" val="1699545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Char char="•"/>
            </a:pPr>
            <a:r>
              <a:rPr lang="en-AU" b="1" dirty="0"/>
              <a:t>Electric Vehicles.... A new idea right? Maybe not.....</a:t>
            </a:r>
          </a:p>
          <a:p>
            <a:pPr>
              <a:buFont typeface="Arial" pitchFamily="34" charset="0"/>
              <a:buChar char="•"/>
            </a:pPr>
            <a:endParaRPr lang="en-AU" b="1" dirty="0"/>
          </a:p>
          <a:p>
            <a:pPr>
              <a:buFont typeface="Arial" pitchFamily="34" charset="0"/>
              <a:buChar char="•"/>
            </a:pPr>
            <a:r>
              <a:rPr lang="en-AU" b="1" dirty="0"/>
              <a:t>For</a:t>
            </a:r>
            <a:r>
              <a:rPr lang="en-AU" b="1" baseline="0" dirty="0"/>
              <a:t> or a little bit of context I thought I’d throw in this photo</a:t>
            </a:r>
          </a:p>
          <a:p>
            <a:pPr>
              <a:buFont typeface="Arial" pitchFamily="34" charset="0"/>
              <a:buChar char="•"/>
            </a:pPr>
            <a:endParaRPr lang="en-AU" b="1" baseline="0" dirty="0"/>
          </a:p>
          <a:p>
            <a:pPr>
              <a:buFont typeface="Arial" pitchFamily="34" charset="0"/>
              <a:buChar char="•"/>
            </a:pPr>
            <a:r>
              <a:rPr lang="en-AU" b="1" baseline="0" dirty="0"/>
              <a:t>A lot of people will assume the electric car is a relatively new innovation but this photo shows a production version in 1914</a:t>
            </a:r>
          </a:p>
          <a:p>
            <a:pPr>
              <a:buFont typeface="Arial" pitchFamily="34" charset="0"/>
              <a:buChar char="•"/>
            </a:pPr>
            <a:endParaRPr lang="en-AU" b="1" baseline="0" dirty="0"/>
          </a:p>
          <a:p>
            <a:pPr>
              <a:buFont typeface="Arial" pitchFamily="34" charset="0"/>
              <a:buChar char="•"/>
            </a:pPr>
            <a:r>
              <a:rPr lang="en-AU" b="1" baseline="0" dirty="0"/>
              <a:t>Henry Fords  collaboration with Thomas Edison produced the first production electric car</a:t>
            </a:r>
          </a:p>
          <a:p>
            <a:pPr>
              <a:buFont typeface="Arial" pitchFamily="34" charset="0"/>
              <a:buChar char="•"/>
            </a:pPr>
            <a:endParaRPr lang="en-AU" b="1" baseline="0" dirty="0"/>
          </a:p>
          <a:p>
            <a:pPr>
              <a:buFont typeface="Arial" pitchFamily="34" charset="0"/>
              <a:buChar char="•"/>
            </a:pPr>
            <a:r>
              <a:rPr lang="en-AU" b="1" baseline="0" dirty="0" err="1"/>
              <a:t>Theres</a:t>
            </a:r>
            <a:r>
              <a:rPr lang="en-AU" b="1" baseline="0" dirty="0"/>
              <a:t> a lot of conspiracy theory's going around as to why they didn't take off the way the ICE car did but the consensus is it had much to do with very powerful and influential people (lets call them the early oil cartels) discovering this black </a:t>
            </a:r>
            <a:r>
              <a:rPr lang="en-AU" b="1" baseline="0" dirty="0" err="1"/>
              <a:t>goop</a:t>
            </a:r>
            <a:r>
              <a:rPr lang="en-AU" b="1" baseline="0" dirty="0"/>
              <a:t> oozing out of the ground</a:t>
            </a:r>
          </a:p>
          <a:p>
            <a:pPr>
              <a:buFont typeface="Arial" pitchFamily="34" charset="0"/>
              <a:buChar char="•"/>
            </a:pPr>
            <a:endParaRPr lang="en-AU" b="1" baseline="0" dirty="0"/>
          </a:p>
          <a:p>
            <a:pPr>
              <a:buFont typeface="Arial" pitchFamily="34" charset="0"/>
              <a:buChar char="•"/>
            </a:pPr>
            <a:r>
              <a:rPr lang="en-AU" b="1" baseline="0" dirty="0"/>
              <a:t>And of course the main reason we’re revisiting the electric car now is because of the devastating effect all that </a:t>
            </a:r>
            <a:r>
              <a:rPr lang="en-AU" b="1" baseline="0" dirty="0" err="1"/>
              <a:t>goop</a:t>
            </a:r>
            <a:r>
              <a:rPr lang="en-AU" b="1" baseline="0" dirty="0"/>
              <a:t> has caused to the environment over the past 100 years </a:t>
            </a:r>
          </a:p>
          <a:p>
            <a:pPr>
              <a:buFont typeface="Arial" pitchFamily="34" charset="0"/>
              <a:buChar char="•"/>
            </a:pPr>
            <a:endParaRPr lang="en-AU" b="1" baseline="0" dirty="0"/>
          </a:p>
          <a:p>
            <a:pPr>
              <a:buFont typeface="Arial" pitchFamily="34" charset="0"/>
              <a:buChar char="•"/>
            </a:pPr>
            <a:r>
              <a:rPr lang="en-AU" b="1" baseline="0" dirty="0"/>
              <a:t>The Achilles heel of the early EV’s was energy density so improving mobile power storage technology was always going to be the key to their success.....</a:t>
            </a:r>
            <a:endParaRPr lang="en-AU" b="1" dirty="0"/>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13</a:t>
            </a:fld>
            <a:endParaRPr lang="en-US"/>
          </a:p>
        </p:txBody>
      </p:sp>
    </p:spTree>
    <p:extLst>
      <p:ext uri="{BB962C8B-B14F-4D97-AF65-F5344CB8AC3E}">
        <p14:creationId xmlns:p14="http://schemas.microsoft.com/office/powerpoint/2010/main" val="85113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AU" b="1" baseline="0" dirty="0"/>
              <a:t>And finally, here's a statement I extracted from a report written a few years ago by a consultant which exposes the barriers we traditionally experience in advocating a move to lower emissions in the transport sector. How often do you hear “it costs too much”</a:t>
            </a:r>
          </a:p>
          <a:p>
            <a:pPr>
              <a:buFont typeface="Arial" pitchFamily="34" charset="0"/>
              <a:buChar char="•"/>
            </a:pPr>
            <a:endParaRPr lang="en-AU" b="1" baseline="0" dirty="0"/>
          </a:p>
          <a:p>
            <a:pPr>
              <a:buFont typeface="Arial" pitchFamily="34" charset="0"/>
              <a:buChar char="•"/>
            </a:pPr>
            <a:r>
              <a:rPr lang="en-AU" b="1" baseline="0" dirty="0"/>
              <a:t>It points out that when comparing EV’s powered by renewables with fossil fuel powered ICE’s you need to compare apples with apples</a:t>
            </a:r>
          </a:p>
          <a:p>
            <a:pPr algn="l"/>
            <a:endParaRPr lang="en-AU" sz="1400" b="1" i="1" baseline="0" dirty="0"/>
          </a:p>
          <a:p>
            <a:pPr algn="l">
              <a:buFont typeface="Arial" pitchFamily="34" charset="0"/>
              <a:buChar char="•"/>
            </a:pPr>
            <a:r>
              <a:rPr lang="en-AU" sz="1400" b="1" i="0" baseline="0" dirty="0"/>
              <a:t>In effect when making comparisons between the two modes you have to carry out the assessment using what they call “well to wheel” methodology and not purely operational economics. And when you do that you realise the fossil/ICE derivative inflicts significant environmental damage over its operational life compared to the renewable powered EV and that damage comes with downstream costs to the environment and human health. So it must be included in any business case…</a:t>
            </a:r>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14</a:t>
            </a:fld>
            <a:endParaRPr lang="en-US"/>
          </a:p>
        </p:txBody>
      </p:sp>
    </p:spTree>
    <p:extLst>
      <p:ext uri="{BB962C8B-B14F-4D97-AF65-F5344CB8AC3E}">
        <p14:creationId xmlns:p14="http://schemas.microsoft.com/office/powerpoint/2010/main" val="2433666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AU" sz="1400" b="1" i="0" baseline="0" dirty="0"/>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15</a:t>
            </a:fld>
            <a:endParaRPr lang="en-US"/>
          </a:p>
        </p:txBody>
      </p:sp>
    </p:spTree>
    <p:extLst>
      <p:ext uri="{BB962C8B-B14F-4D97-AF65-F5344CB8AC3E}">
        <p14:creationId xmlns:p14="http://schemas.microsoft.com/office/powerpoint/2010/main" val="51919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AU" sz="1400" b="1" i="0" baseline="0" dirty="0"/>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16</a:t>
            </a:fld>
            <a:endParaRPr lang="en-US"/>
          </a:p>
        </p:txBody>
      </p:sp>
    </p:spTree>
    <p:extLst>
      <p:ext uri="{BB962C8B-B14F-4D97-AF65-F5344CB8AC3E}">
        <p14:creationId xmlns:p14="http://schemas.microsoft.com/office/powerpoint/2010/main" val="801875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AU" sz="1400" b="1" i="0" baseline="0" dirty="0"/>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17</a:t>
            </a:fld>
            <a:endParaRPr lang="en-US"/>
          </a:p>
        </p:txBody>
      </p:sp>
    </p:spTree>
    <p:extLst>
      <p:ext uri="{BB962C8B-B14F-4D97-AF65-F5344CB8AC3E}">
        <p14:creationId xmlns:p14="http://schemas.microsoft.com/office/powerpoint/2010/main" val="229659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AU" sz="1400" b="1" i="0" baseline="0" dirty="0"/>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18</a:t>
            </a:fld>
            <a:endParaRPr lang="en-US"/>
          </a:p>
        </p:txBody>
      </p:sp>
    </p:spTree>
    <p:extLst>
      <p:ext uri="{BB962C8B-B14F-4D97-AF65-F5344CB8AC3E}">
        <p14:creationId xmlns:p14="http://schemas.microsoft.com/office/powerpoint/2010/main" val="82034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D391EB72-D970-4C45-9B80-5F9FF68E2635}" type="slidenum">
              <a:rPr lang="en-AU" smtClean="0">
                <a:latin typeface="Arial" pitchFamily="34" charset="0"/>
              </a:rPr>
              <a:pPr/>
              <a:t>2</a:t>
            </a:fld>
            <a:endParaRPr lang="en-AU">
              <a:latin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buFont typeface="Arial" pitchFamily="34" charset="0"/>
              <a:buNone/>
            </a:pPr>
            <a:endParaRPr lang="en-US" baseline="0" dirty="0">
              <a:latin typeface="Arial" pitchFamily="34" charset="0"/>
            </a:endParaRPr>
          </a:p>
          <a:p>
            <a:pPr eaLnBrk="1" hangingPunct="1">
              <a:buFont typeface="Arial" pitchFamily="34" charset="0"/>
              <a:buChar char="•"/>
            </a:pPr>
            <a:r>
              <a:rPr lang="en-US" b="1" baseline="0" dirty="0">
                <a:latin typeface="Arial" pitchFamily="34" charset="0"/>
              </a:rPr>
              <a:t>As part of Councils sustainability journey we understood the need to reduce emissions from our fleet operations which represents around 20% of total emissions</a:t>
            </a:r>
          </a:p>
          <a:p>
            <a:pPr eaLnBrk="1" hangingPunct="1">
              <a:buFont typeface="Arial" pitchFamily="34" charset="0"/>
              <a:buNone/>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We believe a key element on a path to zero emissions fleet is the adoption of alternatives to internal combustions engines and their gross inefficiencies.</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This fact often gets lost in the debate over Biofuels where even if they can be sustainably sourced you are still effectively wasting up to 75% of the energy in the process of converting the fuel to motion</a:t>
            </a:r>
          </a:p>
          <a:p>
            <a:pPr eaLnBrk="1" hangingPunct="1">
              <a:buFont typeface="Arial" pitchFamily="34" charset="0"/>
              <a:buNone/>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Whereas electric vehicles can operate anywhere up to 85% efficient. </a:t>
            </a:r>
          </a:p>
          <a:p>
            <a:pPr eaLnBrk="1" hangingPunct="1">
              <a:buFont typeface="Arial" pitchFamily="34" charset="0"/>
              <a:buChar char="•"/>
            </a:pPr>
            <a:endParaRPr lang="en-US" b="1" baseline="0" dirty="0">
              <a:latin typeface="Arial" pitchFamily="34" charset="0"/>
            </a:endParaRPr>
          </a:p>
          <a:p>
            <a:pPr marL="0" marR="0" lvl="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dirty="0">
                <a:latin typeface="Arial" pitchFamily="34" charset="0"/>
              </a:rPr>
              <a:t>And most importantly we recognized the urgent need to take action to address the devastating environmental and social impact the combustion of fossil fuels is having on local communities and the natural world and the science is telling us we need a transition now not in 10 or 20 years time</a:t>
            </a:r>
            <a:endParaRPr lang="en-US" b="1" baseline="0" dirty="0">
              <a:latin typeface="Arial" pitchFamily="34" charset="0"/>
            </a:endParaRP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AU" b="1" baseline="0" dirty="0">
                <a:latin typeface="Arial" pitchFamily="34" charset="0"/>
              </a:rPr>
              <a:t>So with knowledge gained through various studies commissioned by Council and ongoing research by technical officers, we drew the conclusion that electric drivetrains powered by renewable energy sources are the key to a zero emissions fleet operation.</a:t>
            </a:r>
          </a:p>
          <a:p>
            <a:pPr eaLnBrk="1" hangingPunct="1">
              <a:buFont typeface="Arial" pitchFamily="34" charset="0"/>
              <a:buChar char="•"/>
            </a:pPr>
            <a:endParaRPr lang="en-AU" b="1" baseline="0" dirty="0">
              <a:latin typeface="Arial" pitchFamily="34" charset="0"/>
            </a:endParaRPr>
          </a:p>
          <a:p>
            <a:pPr eaLnBrk="1" hangingPunct="1">
              <a:buFont typeface="Arial" pitchFamily="34" charset="0"/>
              <a:buChar char="•"/>
            </a:pPr>
            <a:r>
              <a:rPr lang="en-AU" b="1" baseline="0" dirty="0">
                <a:latin typeface="Arial" pitchFamily="34" charset="0"/>
              </a:rPr>
              <a:t>More specifically that renewable powered Battery Electric Vehicles will likely fill the majority of the personal transport space and Fuel Cell Electric Vehicles will likely fill the majority of the commercial transport space on a path to a zero emissions transport strategy.   </a:t>
            </a:r>
          </a:p>
          <a:p>
            <a:pPr eaLnBrk="1" hangingPunct="1">
              <a:buFont typeface="Arial" pitchFamily="34" charset="0"/>
              <a:buNone/>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 And of course EV’s allow an easy transition to renewable energy to power our mobility and transportation methods.</a:t>
            </a:r>
          </a:p>
          <a:p>
            <a:pPr eaLnBrk="1" hangingPunct="1">
              <a:buFont typeface="Arial" pitchFamily="34" charset="0"/>
              <a:buNone/>
            </a:pPr>
            <a:r>
              <a:rPr lang="en-US" b="1" baseline="0" dirty="0">
                <a:latin typeface="Arial" pitchFamily="34" charset="0"/>
              </a:rPr>
              <a:t> </a:t>
            </a:r>
          </a:p>
        </p:txBody>
      </p:sp>
    </p:spTree>
    <p:extLst>
      <p:ext uri="{BB962C8B-B14F-4D97-AF65-F5344CB8AC3E}">
        <p14:creationId xmlns:p14="http://schemas.microsoft.com/office/powerpoint/2010/main" val="378208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D391EB72-D970-4C45-9B80-5F9FF68E2635}" type="slidenum">
              <a:rPr lang="en-AU" smtClean="0">
                <a:latin typeface="Arial" pitchFamily="34" charset="0"/>
              </a:rPr>
              <a:pPr/>
              <a:t>3</a:t>
            </a:fld>
            <a:endParaRPr lang="en-AU">
              <a:latin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buFont typeface="Arial" pitchFamily="34" charset="0"/>
              <a:buNone/>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The starting point of Moreland's transition to zero emissions fleet was to participate in Victorian Govts EV trial back in 2012 and get an understanding how EV’s might operate in our fleet</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err="1">
                <a:latin typeface="Arial" pitchFamily="34" charset="0"/>
              </a:rPr>
              <a:t>Morelands</a:t>
            </a:r>
            <a:r>
              <a:rPr lang="en-US" b="1" baseline="0" dirty="0">
                <a:latin typeface="Arial" pitchFamily="34" charset="0"/>
              </a:rPr>
              <a:t> participation in the Vic </a:t>
            </a:r>
            <a:r>
              <a:rPr lang="en-US" b="1" baseline="0" dirty="0" err="1">
                <a:latin typeface="Arial" pitchFamily="34" charset="0"/>
              </a:rPr>
              <a:t>govts</a:t>
            </a:r>
            <a:r>
              <a:rPr lang="en-US" b="1" baseline="0" dirty="0">
                <a:latin typeface="Arial" pitchFamily="34" charset="0"/>
              </a:rPr>
              <a:t> EV trial (Round 2) was one of the more successful</a:t>
            </a:r>
          </a:p>
          <a:p>
            <a:pPr eaLnBrk="1" hangingPunct="1">
              <a:buFont typeface="Arial" pitchFamily="34" charset="0"/>
              <a:buNone/>
            </a:pPr>
            <a:r>
              <a:rPr lang="en-US" b="1" baseline="0" dirty="0">
                <a:latin typeface="Arial" pitchFamily="34" charset="0"/>
              </a:rPr>
              <a:t> </a:t>
            </a:r>
          </a:p>
          <a:p>
            <a:pPr eaLnBrk="1" hangingPunct="1">
              <a:buFont typeface="Arial" pitchFamily="34" charset="0"/>
              <a:buChar char="•"/>
            </a:pPr>
            <a:r>
              <a:rPr lang="en-US" b="1" baseline="0" dirty="0">
                <a:latin typeface="Arial" pitchFamily="34" charset="0"/>
              </a:rPr>
              <a:t>The Nissan Leaf operated in Councils fleet pool for 6 months – staff training was introduced to encourage participation </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The EV was the most popular pool vehicle by a margin of 2-1 and covered more than 15,000kms over the 6 months, one of the highest of any vehicle in the govt trial</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To understand the impact of introducing EV’s to staff we conducted a pre/post drive survey to gauge reaction to the trial which received high praise from the Vic govt as a useful piece of research that may well be used in their final report</a:t>
            </a:r>
          </a:p>
          <a:p>
            <a:pPr eaLnBrk="1" hangingPunct="1">
              <a:buFont typeface="Arial" pitchFamily="34" charset="0"/>
              <a:buNone/>
            </a:pPr>
            <a:endParaRPr lang="en-US" b="1" baseline="0" dirty="0">
              <a:latin typeface="Arial" pitchFamily="34" charset="0"/>
            </a:endParaRPr>
          </a:p>
        </p:txBody>
      </p:sp>
    </p:spTree>
    <p:extLst>
      <p:ext uri="{BB962C8B-B14F-4D97-AF65-F5344CB8AC3E}">
        <p14:creationId xmlns:p14="http://schemas.microsoft.com/office/powerpoint/2010/main" val="9747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8705E3E0-99C9-4284-93F5-8FA8655796A9}" type="slidenum">
              <a:rPr lang="en-AU" smtClean="0">
                <a:latin typeface="Arial" pitchFamily="34" charset="0"/>
              </a:rPr>
              <a:pPr/>
              <a:t>4</a:t>
            </a:fld>
            <a:endParaRPr lang="en-AU">
              <a:latin typeface="Arial"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dirty="0">
                <a:latin typeface="Arial" pitchFamily="34" charset="0"/>
              </a:rPr>
              <a:t>Following a  successful participation in the Vic govt EV trial, Councils ESD unit submitted that</a:t>
            </a:r>
            <a:r>
              <a:rPr lang="en-US" b="1" baseline="0" dirty="0">
                <a:latin typeface="Arial" pitchFamily="34" charset="0"/>
              </a:rPr>
              <a:t> EV’s would provide a positive environmental and cost benefits outcome if operated in Councils fleet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baseline="0" dirty="0">
                <a:latin typeface="Arial" pitchFamily="34" charset="0"/>
              </a:rPr>
              <a:t>The Council executive called for more detailed analysis so Pitt &amp; Sherry were commissioned to produce a comprehensive feasibility study in 2014</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b="1" baseline="0" dirty="0">
                <a:latin typeface="Arial" pitchFamily="34" charset="0"/>
              </a:rPr>
              <a:t>The study looked at a wide range of issues but key criteria was a direct lifecycle cost of ownership comparison between a Hybrid Camry, which at the time was considered a baseline vehicle in Councils fleet, and a Nissan Leaf EV</a:t>
            </a:r>
          </a:p>
          <a:p>
            <a:pPr eaLnBrk="1" hangingPunct="1"/>
            <a:endParaRPr lang="en-US" b="1" dirty="0">
              <a:latin typeface="Arial" pitchFamily="34" charset="0"/>
            </a:endParaRPr>
          </a:p>
        </p:txBody>
      </p:sp>
    </p:spTree>
    <p:extLst>
      <p:ext uri="{BB962C8B-B14F-4D97-AF65-F5344CB8AC3E}">
        <p14:creationId xmlns:p14="http://schemas.microsoft.com/office/powerpoint/2010/main" val="340879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D391EB72-D970-4C45-9B80-5F9FF68E2635}" type="slidenum">
              <a:rPr lang="en-AU" smtClean="0">
                <a:latin typeface="Arial" pitchFamily="34" charset="0"/>
              </a:rPr>
              <a:pPr/>
              <a:t>5</a:t>
            </a:fld>
            <a:endParaRPr lang="en-AU">
              <a:latin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buFont typeface="Arial" pitchFamily="34" charset="0"/>
              <a:buChar char="•"/>
            </a:pPr>
            <a:r>
              <a:rPr lang="en-US" b="1" dirty="0">
                <a:latin typeface="Arial" pitchFamily="34" charset="0"/>
              </a:rPr>
              <a:t>Following Councils successful</a:t>
            </a:r>
            <a:r>
              <a:rPr lang="en-US" b="1" baseline="0" dirty="0">
                <a:latin typeface="Arial" pitchFamily="34" charset="0"/>
              </a:rPr>
              <a:t> involvement in the Victorian Govts EV trial in 2012 we wanted to understand</a:t>
            </a:r>
            <a:r>
              <a:rPr lang="en-US" b="1" dirty="0">
                <a:latin typeface="Arial" pitchFamily="34" charset="0"/>
              </a:rPr>
              <a:t> the pros</a:t>
            </a:r>
            <a:r>
              <a:rPr lang="en-US" b="1" baseline="0" dirty="0">
                <a:latin typeface="Arial" pitchFamily="34" charset="0"/>
              </a:rPr>
              <a:t> and or cons of operating EV’s in a fleet operation and to receive some professional evaluation</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Promote environmental benefits to community and business and to the local government sector – we believe it’s a corporate responsibility for all tiers of government to feed the used vehicle market with more fuel efficient and sustainable vehicles</a:t>
            </a:r>
          </a:p>
          <a:p>
            <a:pPr eaLnBrk="1" hangingPunct="1">
              <a:buFont typeface="Arial" pitchFamily="34" charset="0"/>
              <a:buNone/>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Demonstrate leadership - Moreland already enjoys a reputation as a leader in the EV space with the first EV fast charger in Victoria (second in Australia) and hosts one of the largest number of public EV charging stations provided by any Council in Australia. We hope this leadership will have flow on effects to other sectors (community, government and business)</a:t>
            </a:r>
          </a:p>
          <a:p>
            <a:pPr eaLnBrk="1" hangingPunct="1">
              <a:buFont typeface="Arial" pitchFamily="34" charset="0"/>
              <a:buChar char="•"/>
            </a:pPr>
            <a:endParaRPr lang="en-US" b="1" baseline="0" dirty="0">
              <a:latin typeface="Arial" pitchFamily="34" charset="0"/>
            </a:endParaRPr>
          </a:p>
        </p:txBody>
      </p:sp>
    </p:spTree>
    <p:extLst>
      <p:ext uri="{BB962C8B-B14F-4D97-AF65-F5344CB8AC3E}">
        <p14:creationId xmlns:p14="http://schemas.microsoft.com/office/powerpoint/2010/main" val="77622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buFont typeface="Arial" pitchFamily="34" charset="0"/>
              <a:buChar char="•"/>
            </a:pPr>
            <a:r>
              <a:rPr lang="en-US" b="1" dirty="0"/>
              <a:t>Carbon emissions – The report confirmed</a:t>
            </a:r>
            <a:r>
              <a:rPr lang="en-US" b="1" baseline="0" dirty="0"/>
              <a:t> that offsetting the emissions of an EV over an ICE vehicle is more cost effective and less complicated because it can be achieved directly using renewable energy (Moreland is an NCOS carbon neutral organization)</a:t>
            </a:r>
          </a:p>
          <a:p>
            <a:pPr>
              <a:buFont typeface="Arial" pitchFamily="34" charset="0"/>
              <a:buNone/>
            </a:pPr>
            <a:endParaRPr lang="en-US" b="1" dirty="0"/>
          </a:p>
          <a:p>
            <a:pPr>
              <a:buFont typeface="Arial" pitchFamily="34" charset="0"/>
              <a:buChar char="•"/>
            </a:pPr>
            <a:r>
              <a:rPr lang="en-US" b="1" dirty="0"/>
              <a:t>Peak Oil – Need to reduce our dependence on predominantly imported fossil fuels for transportation</a:t>
            </a:r>
            <a:r>
              <a:rPr lang="en-US" b="1" baseline="0" dirty="0"/>
              <a:t> to reduce the risk of supply chain issues effecting Councils ability to provide services to the community. And the price signals that Peak Oil influences will ultimately continue to increase the cost of fossil fuel</a:t>
            </a:r>
          </a:p>
          <a:p>
            <a:pPr>
              <a:buFont typeface="Arial" pitchFamily="34" charset="0"/>
              <a:buNone/>
            </a:pPr>
            <a:r>
              <a:rPr lang="en-US" b="1" baseline="0" dirty="0"/>
              <a:t> </a:t>
            </a:r>
            <a:endParaRPr lang="en-US" b="1" dirty="0"/>
          </a:p>
          <a:p>
            <a:pPr>
              <a:buFont typeface="Arial" pitchFamily="34" charset="0"/>
              <a:buChar char="•"/>
            </a:pPr>
            <a:r>
              <a:rPr lang="en-US" b="1" dirty="0"/>
              <a:t>Local Air Quality – Identified as a significant benefit of large scale use of EV’s in high density urban areas</a:t>
            </a:r>
            <a:r>
              <a:rPr lang="en-US" b="1" baseline="0" dirty="0"/>
              <a:t> – Important to align growth in EV’s with growth in renewable energy supplied grids to ensure carbon neutral operation and also so you're not shifting a problem elsewhere. </a:t>
            </a:r>
          </a:p>
          <a:p>
            <a:pPr>
              <a:buFont typeface="Arial" pitchFamily="34" charset="0"/>
              <a:buChar char="•"/>
            </a:pPr>
            <a:endParaRPr lang="en-US" b="1" baseline="0" dirty="0"/>
          </a:p>
          <a:p>
            <a:pPr marL="0" marR="0" lvl="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1" baseline="0" dirty="0"/>
              <a:t>Food for thought -  The </a:t>
            </a:r>
            <a:r>
              <a:rPr lang="en-AU" b="1" baseline="0" dirty="0"/>
              <a:t>Clean Air and Urban Landscapes Hub at Melbourne University published a report earlier this year. The report concluded that “Air pollution due to vehicle emissions is estimated to have caused 1715 deaths in Australia in 2015 - greater than the national road toll in that year” </a:t>
            </a:r>
          </a:p>
          <a:p>
            <a:pPr marL="0" indent="0">
              <a:buFontTx/>
              <a:buNone/>
            </a:pPr>
            <a:endParaRPr lang="en-US" b="1" baseline="0" dirty="0"/>
          </a:p>
          <a:p>
            <a:pPr>
              <a:buFont typeface="Arial" pitchFamily="34" charset="0"/>
              <a:buChar char="•"/>
            </a:pPr>
            <a:r>
              <a:rPr lang="en-US" b="1" baseline="0" dirty="0"/>
              <a:t>Operational savings – Electricity costs can be controlled with onsite renewable energy production and bulk purchasing contracts. Fossil fuel prices cannot be controlled and will progressively rise as Peak Oil and global supply &amp; demand factors weigh in</a:t>
            </a:r>
          </a:p>
          <a:p>
            <a:pPr>
              <a:buFont typeface="Arial" pitchFamily="34" charset="0"/>
              <a:buNone/>
            </a:pPr>
            <a:endParaRPr lang="en-US" b="1" baseline="0" dirty="0"/>
          </a:p>
          <a:p>
            <a:pPr>
              <a:buFont typeface="Arial" pitchFamily="34" charset="0"/>
              <a:buChar char="•"/>
            </a:pPr>
            <a:r>
              <a:rPr lang="en-US" b="1" baseline="0" dirty="0"/>
              <a:t>Reputation/Leadership – Council enjoys an enviable reputation in the EV space and is regularly referenced by </a:t>
            </a:r>
            <a:r>
              <a:rPr lang="en-US" b="1" baseline="0" dirty="0" err="1"/>
              <a:t>govt</a:t>
            </a:r>
            <a:r>
              <a:rPr lang="en-US" b="1" baseline="0" dirty="0"/>
              <a:t> and industry leaders as at the forefront of EV advocacy </a:t>
            </a:r>
          </a:p>
          <a:p>
            <a:endParaRPr lang="en-US" b="1" baseline="0" dirty="0"/>
          </a:p>
          <a:p>
            <a:endParaRPr lang="en-US" b="1" baseline="0" dirty="0"/>
          </a:p>
          <a:p>
            <a:endParaRPr lang="en-AU" dirty="0"/>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6</a:t>
            </a:fld>
            <a:endParaRPr lang="en-US"/>
          </a:p>
        </p:txBody>
      </p:sp>
    </p:spTree>
    <p:extLst>
      <p:ext uri="{BB962C8B-B14F-4D97-AF65-F5344CB8AC3E}">
        <p14:creationId xmlns:p14="http://schemas.microsoft.com/office/powerpoint/2010/main" val="79188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Char char="•"/>
            </a:pPr>
            <a:r>
              <a:rPr lang="en-US" b="1" baseline="0" dirty="0"/>
              <a:t>Base case fleet comparison</a:t>
            </a:r>
          </a:p>
          <a:p>
            <a:pPr>
              <a:buFont typeface="Arial" pitchFamily="34" charset="0"/>
              <a:buNone/>
            </a:pPr>
            <a:endParaRPr lang="en-US" b="1" baseline="0" dirty="0"/>
          </a:p>
          <a:p>
            <a:pPr>
              <a:buFont typeface="Arial" pitchFamily="34" charset="0"/>
              <a:buChar char="•"/>
            </a:pPr>
            <a:r>
              <a:rPr lang="en-US" b="1" baseline="0" dirty="0"/>
              <a:t>As part of the feasibility study Pitt &amp; Sherry were asked to conduct a comprehensive whole of life cost of ownership assessment between operating one of our base case fleet vehicles (Hybrid Camry) with the Nissan Leaf battery electric vehicle in Councils fleet operations</a:t>
            </a:r>
          </a:p>
          <a:p>
            <a:pPr>
              <a:buFont typeface="Arial" pitchFamily="34" charset="0"/>
              <a:buNone/>
            </a:pPr>
            <a:endParaRPr lang="en-US" b="1" baseline="0" dirty="0"/>
          </a:p>
          <a:p>
            <a:pPr>
              <a:buFont typeface="Arial" pitchFamily="34" charset="0"/>
              <a:buChar char="•"/>
            </a:pPr>
            <a:r>
              <a:rPr lang="en-US" b="1" baseline="0" dirty="0"/>
              <a:t>They were provided with all Councils actual fleet operational costs &amp; parameters from existing vehicle variants, fuel/electricity costs, maintenance, insurance, financial and used industry standard return on investment methodologies for calculating depreciation and resale values</a:t>
            </a:r>
          </a:p>
          <a:p>
            <a:pPr>
              <a:buFont typeface="Arial" pitchFamily="34" charset="0"/>
              <a:buNone/>
            </a:pPr>
            <a:endParaRPr lang="en-US" b="1" baseline="0" dirty="0"/>
          </a:p>
          <a:p>
            <a:pPr>
              <a:buFont typeface="Arial" pitchFamily="34" charset="0"/>
              <a:buChar char="•"/>
            </a:pPr>
            <a:r>
              <a:rPr lang="en-US" b="1" baseline="0" dirty="0"/>
              <a:t>The results showed that even though the Nissan had a higher up front purchase price ($10K) - over three years and/or 60,000kms operating in Councils fleet the savings in fuel costs and maintenance would generate a saving of ($2.5K) to Council over and above the higher purchase price when compared with the Hybrid Camry</a:t>
            </a:r>
          </a:p>
          <a:p>
            <a:pPr>
              <a:buFont typeface="Arial" pitchFamily="34" charset="0"/>
              <a:buNone/>
            </a:pPr>
            <a:endParaRPr lang="en-US" b="1" baseline="0" dirty="0"/>
          </a:p>
          <a:p>
            <a:pPr>
              <a:buFont typeface="Arial" pitchFamily="34" charset="0"/>
              <a:buChar char="•"/>
            </a:pPr>
            <a:r>
              <a:rPr lang="en-US" b="1" baseline="0" dirty="0"/>
              <a:t>And of course the other benefits that come with operating EV’s (zero emissions using </a:t>
            </a:r>
            <a:r>
              <a:rPr lang="en-US" b="1" baseline="0" dirty="0" err="1"/>
              <a:t>renewables</a:t>
            </a:r>
            <a:r>
              <a:rPr lang="en-US" b="1" baseline="0" dirty="0"/>
              <a:t>, no fossil fuel dependency and local air quality improvements are all in addition to the operational cost savings with an EV)</a:t>
            </a:r>
          </a:p>
          <a:p>
            <a:pPr>
              <a:buFont typeface="Arial" pitchFamily="34" charset="0"/>
              <a:buNone/>
            </a:pPr>
            <a:endParaRPr lang="en-US" b="1" baseline="0" dirty="0"/>
          </a:p>
          <a:p>
            <a:pPr>
              <a:buFont typeface="Arial" pitchFamily="34" charset="0"/>
              <a:buChar char="•"/>
            </a:pPr>
            <a:r>
              <a:rPr lang="en-US" b="1" baseline="0" dirty="0"/>
              <a:t>Its important to remember that when this study was done the Councils purchase price differential between to the two vehicle variants was $10K but this gap is expected to narrow if momentum for EV adoption gathers pace</a:t>
            </a:r>
          </a:p>
          <a:p>
            <a:pPr>
              <a:buFont typeface="Arial" pitchFamily="34" charset="0"/>
              <a:buNone/>
            </a:pPr>
            <a:endParaRPr lang="en-US" b="1" baseline="0" dirty="0"/>
          </a:p>
          <a:p>
            <a:endParaRPr lang="en-US" baseline="0" dirty="0"/>
          </a:p>
          <a:p>
            <a:endParaRPr lang="en-AU" dirty="0"/>
          </a:p>
        </p:txBody>
      </p:sp>
      <p:sp>
        <p:nvSpPr>
          <p:cNvPr id="4" name="Slide Number Placeholder 3"/>
          <p:cNvSpPr>
            <a:spLocks noGrp="1"/>
          </p:cNvSpPr>
          <p:nvPr>
            <p:ph type="sldNum" sz="quarter" idx="10"/>
          </p:nvPr>
        </p:nvSpPr>
        <p:spPr/>
        <p:txBody>
          <a:bodyPr/>
          <a:lstStyle/>
          <a:p>
            <a:pPr>
              <a:defRPr/>
            </a:pPr>
            <a:fld id="{92710579-010B-4BA0-82DF-7C71FCEDC511}" type="slidenum">
              <a:rPr lang="en-US" smtClean="0"/>
              <a:pPr>
                <a:defRPr/>
              </a:pPr>
              <a:t>7</a:t>
            </a:fld>
            <a:endParaRPr lang="en-US"/>
          </a:p>
        </p:txBody>
      </p:sp>
    </p:spTree>
    <p:extLst>
      <p:ext uri="{BB962C8B-B14F-4D97-AF65-F5344CB8AC3E}">
        <p14:creationId xmlns:p14="http://schemas.microsoft.com/office/powerpoint/2010/main" val="3011160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D391EB72-D970-4C45-9B80-5F9FF68E2635}" type="slidenum">
              <a:rPr lang="en-AU" smtClean="0">
                <a:latin typeface="Arial" pitchFamily="34" charset="0"/>
              </a:rPr>
              <a:pPr/>
              <a:t>8</a:t>
            </a:fld>
            <a:endParaRPr lang="en-AU">
              <a:latin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buFont typeface="Arial" pitchFamily="34" charset="0"/>
              <a:buNone/>
            </a:pPr>
            <a:endParaRPr lang="en-US" baseline="0" dirty="0">
              <a:latin typeface="Arial" pitchFamily="34" charset="0"/>
            </a:endParaRPr>
          </a:p>
          <a:p>
            <a:pPr eaLnBrk="1" hangingPunct="1">
              <a:buFont typeface="Arial" pitchFamily="34" charset="0"/>
              <a:buNone/>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Council introduced its first EV into fleet operations in early 2013 immediately following the EV trial</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The vehicle sports special livery to promote EV’s and support Councils NCOS accreditation – if you like a mobile billboard for Councils environmental credentials</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The car is still the most popular pool vehicle in Councils fleet. We find that staff actually prefer to use EV’s over other vehicles………. its quite amazing how staff have embraced EV culture</a:t>
            </a:r>
          </a:p>
          <a:p>
            <a:pPr eaLnBrk="1" hangingPunct="1">
              <a:buFont typeface="Arial" pitchFamily="34" charset="0"/>
              <a:buNone/>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We currently operate four EV’s in the fleet with a commitment from Council to add two additionally EV’s annually as a gradual transition to a zero emissions fleet</a:t>
            </a:r>
            <a:endParaRPr lang="en-US" b="1" dirty="0">
              <a:latin typeface="Arial" pitchFamily="34" charset="0"/>
            </a:endParaRPr>
          </a:p>
        </p:txBody>
      </p:sp>
    </p:spTree>
    <p:extLst>
      <p:ext uri="{BB962C8B-B14F-4D97-AF65-F5344CB8AC3E}">
        <p14:creationId xmlns:p14="http://schemas.microsoft.com/office/powerpoint/2010/main" val="684199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D391EB72-D970-4C45-9B80-5F9FF68E2635}" type="slidenum">
              <a:rPr lang="en-AU" smtClean="0">
                <a:latin typeface="Arial" pitchFamily="34" charset="0"/>
              </a:rPr>
              <a:pPr/>
              <a:t>9</a:t>
            </a:fld>
            <a:endParaRPr lang="en-AU">
              <a:latin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buFont typeface="Arial" pitchFamily="34" charset="0"/>
              <a:buNone/>
            </a:pPr>
            <a:endParaRPr lang="en-US" baseline="0" dirty="0">
              <a:latin typeface="Arial" pitchFamily="34" charset="0"/>
            </a:endParaRPr>
          </a:p>
          <a:p>
            <a:pPr eaLnBrk="1" hangingPunct="1">
              <a:buFont typeface="Arial" pitchFamily="34" charset="0"/>
              <a:buChar char="•"/>
            </a:pPr>
            <a:r>
              <a:rPr lang="en-US" b="1" baseline="0" dirty="0">
                <a:latin typeface="Arial" pitchFamily="34" charset="0"/>
              </a:rPr>
              <a:t>With the support of the </a:t>
            </a:r>
            <a:r>
              <a:rPr lang="en-US" b="1" baseline="0" dirty="0" err="1">
                <a:latin typeface="Arial" pitchFamily="34" charset="0"/>
              </a:rPr>
              <a:t>Vict</a:t>
            </a:r>
            <a:r>
              <a:rPr lang="en-US" b="1" baseline="0" dirty="0">
                <a:latin typeface="Arial" pitchFamily="34" charset="0"/>
              </a:rPr>
              <a:t> </a:t>
            </a:r>
            <a:r>
              <a:rPr lang="en-US" b="1" baseline="0" dirty="0" err="1">
                <a:latin typeface="Arial" pitchFamily="34" charset="0"/>
              </a:rPr>
              <a:t>Govts</a:t>
            </a:r>
            <a:r>
              <a:rPr lang="en-US" b="1" baseline="0" dirty="0">
                <a:latin typeface="Arial" pitchFamily="34" charset="0"/>
              </a:rPr>
              <a:t> EV trial as the stimulus an EV charging network has been established around the municipality</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Moreland enjoys a reputation as a leader in the EV space and hosts a network of one of the largest number of public EV charging stations owned &amp; operated by a Council in Australia (6 public stations and 5 private).</a:t>
            </a:r>
          </a:p>
          <a:p>
            <a:pPr eaLnBrk="1" hangingPunct="1">
              <a:buFont typeface="Arial" pitchFamily="34" charset="0"/>
              <a:buNone/>
            </a:pPr>
            <a:r>
              <a:rPr lang="en-US" b="1" baseline="0" dirty="0">
                <a:latin typeface="Arial" pitchFamily="34" charset="0"/>
              </a:rPr>
              <a:t> </a:t>
            </a:r>
          </a:p>
          <a:p>
            <a:pPr eaLnBrk="1" hangingPunct="1">
              <a:buFont typeface="Arial" pitchFamily="34" charset="0"/>
              <a:buChar char="•"/>
            </a:pPr>
            <a:r>
              <a:rPr lang="en-US" b="1" baseline="0" dirty="0">
                <a:latin typeface="Arial" pitchFamily="34" charset="0"/>
              </a:rPr>
              <a:t>It was important to Council that all Moreland's stations were available free to use with 24/7 access as part of our EV advocacy encouraging early adopters</a:t>
            </a:r>
          </a:p>
          <a:p>
            <a:pPr eaLnBrk="1" hangingPunct="1">
              <a:buFont typeface="Arial" pitchFamily="34" charset="0"/>
              <a:buChar char="•"/>
            </a:pPr>
            <a:endParaRPr lang="en-US" b="1" baseline="0" dirty="0">
              <a:latin typeface="Arial" pitchFamily="34" charset="0"/>
            </a:endParaRPr>
          </a:p>
          <a:p>
            <a:pPr eaLnBrk="1" hangingPunct="1">
              <a:buFont typeface="Arial" pitchFamily="34" charset="0"/>
              <a:buChar char="•"/>
            </a:pPr>
            <a:r>
              <a:rPr lang="en-US" b="1" baseline="0" dirty="0">
                <a:latin typeface="Arial" pitchFamily="34" charset="0"/>
              </a:rPr>
              <a:t>A further 2 quick charge points are currently under construction as part of a community facility development in Pascoe Vale</a:t>
            </a:r>
          </a:p>
          <a:p>
            <a:pPr eaLnBrk="1" hangingPunct="1">
              <a:buFont typeface="Arial" pitchFamily="34" charset="0"/>
              <a:buNone/>
            </a:pPr>
            <a:endParaRPr lang="en-US" b="1" baseline="0" dirty="0">
              <a:latin typeface="Arial" pitchFamily="34" charset="0"/>
            </a:endParaRPr>
          </a:p>
        </p:txBody>
      </p:sp>
    </p:spTree>
    <p:extLst>
      <p:ext uri="{BB962C8B-B14F-4D97-AF65-F5344CB8AC3E}">
        <p14:creationId xmlns:p14="http://schemas.microsoft.com/office/powerpoint/2010/main" val="1546518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42888"/>
            <a:ext cx="2057400" cy="6369051"/>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42888"/>
            <a:ext cx="6019800" cy="63690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800"/>
            </a:lvl1pPr>
            <a:lvl2pPr marL="361950" indent="-285750">
              <a:defRPr sz="2800"/>
            </a:lvl2pPr>
            <a:lvl3pPr marL="619125" indent="-228600">
              <a:defRPr sz="2800"/>
            </a:lvl3pPr>
            <a:lvl4pPr marL="987425" indent="-228600">
              <a:defRPr sz="2800"/>
            </a:lvl4pPr>
            <a:lvl5pPr marL="1252538" indent="-228600">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557338"/>
            <a:ext cx="4038600" cy="4568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557338"/>
            <a:ext cx="4038600" cy="4568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7956550" y="-242888"/>
            <a:ext cx="360363" cy="71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Insert Header</a:t>
            </a:r>
          </a:p>
        </p:txBody>
      </p:sp>
      <p:sp>
        <p:nvSpPr>
          <p:cNvPr id="1027" name="Rectangle 11"/>
          <p:cNvSpPr>
            <a:spLocks noGrp="1" noChangeArrowheads="1"/>
          </p:cNvSpPr>
          <p:nvPr>
            <p:ph type="body" idx="1"/>
          </p:nvPr>
        </p:nvSpPr>
        <p:spPr bwMode="auto">
          <a:xfrm>
            <a:off x="457200" y="1557338"/>
            <a:ext cx="8229600" cy="4568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a:p>
        </p:txBody>
      </p:sp>
      <p:pic>
        <p:nvPicPr>
          <p:cNvPr id="1028" name="Picture 12" descr="pptemplate1"/>
          <p:cNvPicPr>
            <a:picLocks noChangeAspect="1" noChangeArrowheads="1"/>
          </p:cNvPicPr>
          <p:nvPr/>
        </p:nvPicPr>
        <p:blipFill>
          <a:blip r:embed="rId13" cstate="print"/>
          <a:srcRect/>
          <a:stretch>
            <a:fillRect/>
          </a:stretch>
        </p:blipFill>
        <p:spPr bwMode="auto">
          <a:xfrm>
            <a:off x="0" y="0"/>
            <a:ext cx="6858000" cy="942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800">
          <a:solidFill>
            <a:schemeClr val="bg2"/>
          </a:solidFill>
          <a:latin typeface="+mj-lt"/>
          <a:ea typeface="+mj-ea"/>
          <a:cs typeface="+mj-cs"/>
        </a:defRPr>
      </a:lvl1pPr>
      <a:lvl2pPr algn="ctr" rtl="0" eaLnBrk="1" fontAlgn="base" hangingPunct="1">
        <a:spcBef>
          <a:spcPct val="0"/>
        </a:spcBef>
        <a:spcAft>
          <a:spcPct val="0"/>
        </a:spcAft>
        <a:defRPr sz="800">
          <a:solidFill>
            <a:schemeClr val="bg2"/>
          </a:solidFill>
          <a:latin typeface="Arial" charset="0"/>
        </a:defRPr>
      </a:lvl2pPr>
      <a:lvl3pPr algn="ctr" rtl="0" eaLnBrk="1" fontAlgn="base" hangingPunct="1">
        <a:spcBef>
          <a:spcPct val="0"/>
        </a:spcBef>
        <a:spcAft>
          <a:spcPct val="0"/>
        </a:spcAft>
        <a:defRPr sz="800">
          <a:solidFill>
            <a:schemeClr val="bg2"/>
          </a:solidFill>
          <a:latin typeface="Arial" charset="0"/>
        </a:defRPr>
      </a:lvl3pPr>
      <a:lvl4pPr algn="ctr" rtl="0" eaLnBrk="1" fontAlgn="base" hangingPunct="1">
        <a:spcBef>
          <a:spcPct val="0"/>
        </a:spcBef>
        <a:spcAft>
          <a:spcPct val="0"/>
        </a:spcAft>
        <a:defRPr sz="800">
          <a:solidFill>
            <a:schemeClr val="bg2"/>
          </a:solidFill>
          <a:latin typeface="Arial" charset="0"/>
        </a:defRPr>
      </a:lvl4pPr>
      <a:lvl5pPr algn="ctr" rtl="0" eaLnBrk="1" fontAlgn="base" hangingPunct="1">
        <a:spcBef>
          <a:spcPct val="0"/>
        </a:spcBef>
        <a:spcAft>
          <a:spcPct val="0"/>
        </a:spcAft>
        <a:defRPr sz="800">
          <a:solidFill>
            <a:schemeClr val="bg2"/>
          </a:solidFill>
          <a:latin typeface="Arial" charset="0"/>
        </a:defRPr>
      </a:lvl5pPr>
      <a:lvl6pPr marL="457200" algn="ctr" rtl="0" eaLnBrk="1" fontAlgn="base" hangingPunct="1">
        <a:spcBef>
          <a:spcPct val="0"/>
        </a:spcBef>
        <a:spcAft>
          <a:spcPct val="0"/>
        </a:spcAft>
        <a:defRPr sz="800">
          <a:solidFill>
            <a:schemeClr val="bg2"/>
          </a:solidFill>
          <a:latin typeface="Arial" charset="0"/>
        </a:defRPr>
      </a:lvl6pPr>
      <a:lvl7pPr marL="914400" algn="ctr" rtl="0" eaLnBrk="1" fontAlgn="base" hangingPunct="1">
        <a:spcBef>
          <a:spcPct val="0"/>
        </a:spcBef>
        <a:spcAft>
          <a:spcPct val="0"/>
        </a:spcAft>
        <a:defRPr sz="800">
          <a:solidFill>
            <a:schemeClr val="bg2"/>
          </a:solidFill>
          <a:latin typeface="Arial" charset="0"/>
        </a:defRPr>
      </a:lvl7pPr>
      <a:lvl8pPr marL="1371600" algn="ctr" rtl="0" eaLnBrk="1" fontAlgn="base" hangingPunct="1">
        <a:spcBef>
          <a:spcPct val="0"/>
        </a:spcBef>
        <a:spcAft>
          <a:spcPct val="0"/>
        </a:spcAft>
        <a:defRPr sz="800">
          <a:solidFill>
            <a:schemeClr val="bg2"/>
          </a:solidFill>
          <a:latin typeface="Arial" charset="0"/>
        </a:defRPr>
      </a:lvl8pPr>
      <a:lvl9pPr marL="1828800" algn="ctr" rtl="0" eaLnBrk="1" fontAlgn="base" hangingPunct="1">
        <a:spcBef>
          <a:spcPct val="0"/>
        </a:spcBef>
        <a:spcAft>
          <a:spcPct val="0"/>
        </a:spcAft>
        <a:defRPr sz="800">
          <a:solidFill>
            <a:schemeClr val="bg2"/>
          </a:solidFill>
          <a:latin typeface="Arial"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j-lt"/>
        </a:defRPr>
      </a:lvl2pPr>
      <a:lvl3pPr marL="1143000" indent="-228600" algn="l" rtl="0" eaLnBrk="1" fontAlgn="base" hangingPunct="1">
        <a:spcBef>
          <a:spcPct val="20000"/>
        </a:spcBef>
        <a:spcAft>
          <a:spcPct val="0"/>
        </a:spcAft>
        <a:buChar char="•"/>
        <a:defRPr sz="2400">
          <a:solidFill>
            <a:schemeClr val="tx1"/>
          </a:solidFill>
          <a:latin typeface="+mj-lt"/>
        </a:defRPr>
      </a:lvl3pPr>
      <a:lvl4pPr marL="1600200" indent="-228600" algn="l" rtl="0" eaLnBrk="1" fontAlgn="base" hangingPunct="1">
        <a:spcBef>
          <a:spcPct val="20000"/>
        </a:spcBef>
        <a:spcAft>
          <a:spcPct val="0"/>
        </a:spcAft>
        <a:buChar char="–"/>
        <a:defRPr sz="2000">
          <a:solidFill>
            <a:schemeClr val="tx1"/>
          </a:solidFill>
          <a:latin typeface="+mj-lt"/>
        </a:defRPr>
      </a:lvl4pPr>
      <a:lvl5pPr marL="2057400" indent="-228600" algn="l" rtl="0" eaLnBrk="1" fontAlgn="base" hangingPunct="1">
        <a:spcBef>
          <a:spcPct val="20000"/>
        </a:spcBef>
        <a:spcAft>
          <a:spcPct val="0"/>
        </a:spcAft>
        <a:buChar char="»"/>
        <a:defRPr sz="2000">
          <a:solidFill>
            <a:schemeClr val="tx1"/>
          </a:solidFill>
          <a:latin typeface="+mj-lt"/>
        </a:defRPr>
      </a:lvl5pPr>
      <a:lvl6pPr marL="2514600" indent="-228600" algn="l" rtl="0" eaLnBrk="1" fontAlgn="base" hangingPunct="1">
        <a:spcBef>
          <a:spcPct val="20000"/>
        </a:spcBef>
        <a:spcAft>
          <a:spcPct val="0"/>
        </a:spcAft>
        <a:buChar char="»"/>
        <a:defRPr sz="2000">
          <a:solidFill>
            <a:schemeClr val="tx1"/>
          </a:solidFill>
          <a:latin typeface="+mj-lt"/>
        </a:defRPr>
      </a:lvl6pPr>
      <a:lvl7pPr marL="2971800" indent="-228600" algn="l" rtl="0" eaLnBrk="1" fontAlgn="base" hangingPunct="1">
        <a:spcBef>
          <a:spcPct val="20000"/>
        </a:spcBef>
        <a:spcAft>
          <a:spcPct val="0"/>
        </a:spcAft>
        <a:buChar char="»"/>
        <a:defRPr sz="2000">
          <a:solidFill>
            <a:schemeClr val="tx1"/>
          </a:solidFill>
          <a:latin typeface="+mj-lt"/>
        </a:defRPr>
      </a:lvl7pPr>
      <a:lvl8pPr marL="3429000" indent="-228600" algn="l" rtl="0" eaLnBrk="1" fontAlgn="base" hangingPunct="1">
        <a:spcBef>
          <a:spcPct val="20000"/>
        </a:spcBef>
        <a:spcAft>
          <a:spcPct val="0"/>
        </a:spcAft>
        <a:buChar char="»"/>
        <a:defRPr sz="2000">
          <a:solidFill>
            <a:schemeClr val="tx1"/>
          </a:solidFill>
          <a:latin typeface="+mj-lt"/>
        </a:defRPr>
      </a:lvl8pPr>
      <a:lvl9pPr marL="3886200" indent="-228600" algn="l" rtl="0" eaLnBrk="1" fontAlgn="base" hangingPunct="1">
        <a:spcBef>
          <a:spcPct val="20000"/>
        </a:spcBef>
        <a:spcAft>
          <a:spcPct val="0"/>
        </a:spcAft>
        <a:buChar char="»"/>
        <a:defRPr sz="2000">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0.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emf"/><Relationship Id="rId4" Type="http://schemas.openxmlformats.org/officeDocument/2006/relationships/oleObject" Target="../embeddings/oleObject1.bin"/><Relationship Id="rId9"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www.transport.vic.gov.au/projects/sustainable/ev-trial" TargetMode="External"/><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cid:_1_06DA579406DA52C4001F0B92CA257A02" TargetMode="Externa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a:stretch>
            <a:fillRect/>
          </a:stretch>
        </p:blipFill>
        <p:spPr bwMode="auto">
          <a:xfrm>
            <a:off x="2987824" y="2184906"/>
            <a:ext cx="5851070" cy="4196422"/>
          </a:xfrm>
          <a:prstGeom prst="rect">
            <a:avLst/>
          </a:prstGeom>
          <a:noFill/>
          <a:ln w="9525">
            <a:noFill/>
            <a:miter lim="800000"/>
            <a:headEnd/>
            <a:tailEnd/>
          </a:ln>
          <a:effectLst/>
        </p:spPr>
      </p:pic>
      <p:pic>
        <p:nvPicPr>
          <p:cNvPr id="5" name="Picture 2" descr="C:\Users\snesbitt\Documents\NCOS\NCOS_logo_hero_organisation.jpg"/>
          <p:cNvPicPr>
            <a:picLocks noChangeAspect="1" noChangeArrowheads="1"/>
          </p:cNvPicPr>
          <p:nvPr/>
        </p:nvPicPr>
        <p:blipFill>
          <a:blip r:embed="rId4" cstate="print"/>
          <a:srcRect l="6519" t="4625" r="11987" b="12117"/>
          <a:stretch>
            <a:fillRect/>
          </a:stretch>
        </p:blipFill>
        <p:spPr bwMode="auto">
          <a:xfrm>
            <a:off x="8143868" y="142852"/>
            <a:ext cx="1000132" cy="720095"/>
          </a:xfrm>
          <a:prstGeom prst="rect">
            <a:avLst/>
          </a:prstGeom>
          <a:noFill/>
        </p:spPr>
      </p:pic>
      <p:sp>
        <p:nvSpPr>
          <p:cNvPr id="7" name="Title 6"/>
          <p:cNvSpPr>
            <a:spLocks noGrp="1" noChangeArrowheads="1"/>
          </p:cNvSpPr>
          <p:nvPr>
            <p:ph type="ctrTitle"/>
          </p:nvPr>
        </p:nvSpPr>
        <p:spPr bwMode="auto">
          <a:xfrm>
            <a:off x="755576" y="2084824"/>
            <a:ext cx="6048672" cy="1920240"/>
          </a:xfrm>
          <a:prstGeom prst="rect">
            <a:avLst/>
          </a:prstGeom>
          <a:solidFill>
            <a:schemeClr val="bg1"/>
          </a:solidFill>
          <a:ln w="9525">
            <a:noFill/>
            <a:miter lim="800000"/>
            <a:headEnd/>
            <a:tailEnd/>
          </a:ln>
        </p:spPr>
        <p:txBody>
          <a:bodyPr wrap="square">
            <a:spAutoFit/>
          </a:bodyPr>
          <a:lstStyle/>
          <a:p>
            <a:endParaRPr lang="en-US" sz="1900" b="1" dirty="0">
              <a:solidFill>
                <a:schemeClr val="tx1">
                  <a:lumMod val="65000"/>
                  <a:lumOff val="35000"/>
                </a:schemeClr>
              </a:solidFill>
            </a:endParaRPr>
          </a:p>
          <a:p>
            <a:pPr algn="l"/>
            <a:r>
              <a:rPr lang="en-AU" sz="4400" b="1" dirty="0">
                <a:solidFill>
                  <a:schemeClr val="tx1">
                    <a:lumMod val="65000"/>
                    <a:lumOff val="35000"/>
                  </a:schemeClr>
                </a:solidFill>
              </a:rPr>
              <a:t>Transition to </a:t>
            </a:r>
            <a:br>
              <a:rPr lang="en-AU" sz="4400" b="1" dirty="0">
                <a:solidFill>
                  <a:schemeClr val="tx1">
                    <a:lumMod val="65000"/>
                    <a:lumOff val="35000"/>
                  </a:schemeClr>
                </a:solidFill>
              </a:rPr>
            </a:br>
            <a:r>
              <a:rPr lang="en-AU" sz="4400" b="1" dirty="0">
                <a:solidFill>
                  <a:schemeClr val="tx1">
                    <a:lumMod val="65000"/>
                    <a:lumOff val="35000"/>
                  </a:schemeClr>
                </a:solidFill>
              </a:rPr>
              <a:t>Zero Emissions </a:t>
            </a:r>
            <a:br>
              <a:rPr lang="en-AU" sz="4400" b="1" dirty="0">
                <a:solidFill>
                  <a:schemeClr val="tx1">
                    <a:lumMod val="65000"/>
                    <a:lumOff val="35000"/>
                  </a:schemeClr>
                </a:solidFill>
              </a:rPr>
            </a:br>
            <a:r>
              <a:rPr lang="en-AU" sz="4400" b="1" dirty="0">
                <a:solidFill>
                  <a:schemeClr val="tx1">
                    <a:lumMod val="65000"/>
                    <a:lumOff val="35000"/>
                  </a:schemeClr>
                </a:solidFill>
              </a:rPr>
              <a:t>Fleet</a:t>
            </a:r>
            <a:endParaRPr lang="en-US" sz="2000" b="1" dirty="0">
              <a:solidFill>
                <a:schemeClr val="tx1">
                  <a:lumMod val="65000"/>
                  <a:lumOff val="35000"/>
                </a:schemeClr>
              </a:solidFill>
            </a:endParaRPr>
          </a:p>
          <a:p>
            <a:endParaRPr lang="en-US" sz="1900" b="1" dirty="0">
              <a:solidFill>
                <a:schemeClr val="bg1"/>
              </a:solidFill>
            </a:endParaRPr>
          </a:p>
          <a:p>
            <a:endParaRPr lang="en-US" sz="1900" b="1" dirty="0">
              <a:solidFill>
                <a:schemeClr val="bg1"/>
              </a:solidFill>
            </a:endParaRPr>
          </a:p>
          <a:p>
            <a:endParaRPr lang="en-US" sz="1900" dirty="0">
              <a:solidFill>
                <a:schemeClr val="bg1"/>
              </a:solidFill>
            </a:endParaRPr>
          </a:p>
        </p:txBody>
      </p:sp>
      <p:pic>
        <p:nvPicPr>
          <p:cNvPr id="6" name="Picture 3" descr="C:\Users\StuartN\Desktop\electric-car-logo.jpg"/>
          <p:cNvPicPr>
            <a:picLocks noChangeAspect="1" noChangeArrowheads="1"/>
          </p:cNvPicPr>
          <p:nvPr/>
        </p:nvPicPr>
        <p:blipFill>
          <a:blip r:embed="rId5" cstate="print"/>
          <a:srcRect/>
          <a:stretch>
            <a:fillRect/>
          </a:stretch>
        </p:blipFill>
        <p:spPr bwMode="auto">
          <a:xfrm>
            <a:off x="5004048" y="2276872"/>
            <a:ext cx="2088232" cy="167058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8305800" y="5181600"/>
            <a:ext cx="609600" cy="366713"/>
          </a:xfrm>
          <a:prstGeom prst="rect">
            <a:avLst/>
          </a:prstGeom>
          <a:noFill/>
          <a:ln w="9525">
            <a:noFill/>
            <a:miter lim="800000"/>
            <a:headEnd/>
            <a:tailEnd/>
          </a:ln>
        </p:spPr>
        <p:txBody>
          <a:bodyPr>
            <a:spAutoFit/>
          </a:bodyPr>
          <a:lstStyle/>
          <a:p>
            <a:pPr>
              <a:spcBef>
                <a:spcPct val="50000"/>
              </a:spcBef>
            </a:pPr>
            <a:endParaRPr lang="en-US"/>
          </a:p>
        </p:txBody>
      </p:sp>
      <p:sp>
        <p:nvSpPr>
          <p:cNvPr id="12" name="Content Placeholder 6"/>
          <p:cNvSpPr txBox="1">
            <a:spLocks/>
          </p:cNvSpPr>
          <p:nvPr/>
        </p:nvSpPr>
        <p:spPr bwMode="auto">
          <a:xfrm>
            <a:off x="457200" y="1000125"/>
            <a:ext cx="8229600" cy="5126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AU" sz="3200" b="1" i="1" kern="0" dirty="0" err="1">
                <a:solidFill>
                  <a:schemeClr val="tx1">
                    <a:lumMod val="65000"/>
                    <a:lumOff val="35000"/>
                  </a:schemeClr>
                </a:solidFill>
                <a:latin typeface="+mn-lt"/>
              </a:rPr>
              <a:t>ZapnGo</a:t>
            </a:r>
            <a:r>
              <a:rPr lang="en-AU" sz="3200" b="1" i="1" kern="0" dirty="0">
                <a:solidFill>
                  <a:schemeClr val="tx1">
                    <a:lumMod val="65000"/>
                    <a:lumOff val="35000"/>
                  </a:schemeClr>
                </a:solidFill>
                <a:latin typeface="+mn-lt"/>
              </a:rPr>
              <a:t>!</a:t>
            </a:r>
            <a:endParaRPr kumimoji="0" lang="en-AU" sz="3200" b="1" i="1" u="none" strike="noStrike" kern="0" cap="none" spc="0" normalizeH="0" baseline="0" noProof="0" dirty="0">
              <a:ln>
                <a:noFill/>
              </a:ln>
              <a:solidFill>
                <a:schemeClr val="tx1">
                  <a:lumMod val="65000"/>
                  <a:lumOff val="35000"/>
                </a:schemeClr>
              </a:solidFill>
              <a:effectLst/>
              <a:uLnTx/>
              <a:uFillTx/>
              <a:latin typeface="+mn-lt"/>
              <a:ea typeface="+mn-ea"/>
              <a:cs typeface="+mn-cs"/>
            </a:endParaRPr>
          </a:p>
          <a:p>
            <a:pPr marL="361950" marR="0" lvl="1" indent="-285750" algn="l" defTabSz="914400" rtl="0" eaLnBrk="1" fontAlgn="base" latinLnBrk="0" hangingPunct="1">
              <a:lnSpc>
                <a:spcPct val="100000"/>
              </a:lnSpc>
              <a:spcBef>
                <a:spcPct val="20000"/>
              </a:spcBef>
              <a:spcAft>
                <a:spcPct val="0"/>
              </a:spcAft>
              <a:buClrTx/>
              <a:buSzTx/>
              <a:tabLst/>
              <a:defRPr/>
            </a:pPr>
            <a:r>
              <a:rPr lang="en-AU" sz="2800" kern="0" noProof="0" dirty="0">
                <a:latin typeface="+mj-lt"/>
              </a:rPr>
              <a:t>....including Victorias first EV </a:t>
            </a:r>
            <a:r>
              <a:rPr lang="en-AU" sz="2800" i="1" kern="0" noProof="0" dirty="0">
                <a:latin typeface="+mj-lt"/>
              </a:rPr>
              <a:t>FAST</a:t>
            </a:r>
            <a:r>
              <a:rPr lang="en-AU" sz="2800" kern="0" noProof="0" dirty="0">
                <a:latin typeface="+mj-lt"/>
              </a:rPr>
              <a:t> charge station</a:t>
            </a:r>
            <a:r>
              <a:rPr lang="en-AU" sz="2800" kern="0" dirty="0">
                <a:latin typeface="+mj-lt"/>
              </a:rPr>
              <a:t>!</a:t>
            </a:r>
            <a:endParaRPr kumimoji="0" lang="en-AU" sz="2800" b="0" i="0" u="none" strike="noStrike" kern="0" cap="none" spc="0" normalizeH="0" baseline="0" noProof="0" dirty="0">
              <a:ln>
                <a:noFill/>
              </a:ln>
              <a:solidFill>
                <a:schemeClr val="tx1"/>
              </a:solidFill>
              <a:effectLst/>
              <a:uLnTx/>
              <a:uFillTx/>
              <a:latin typeface="+mj-lt"/>
            </a:endParaRPr>
          </a:p>
          <a:p>
            <a:pPr marL="361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AU" sz="2800" b="0" i="0" u="none" strike="noStrike" kern="0" cap="none" spc="0" normalizeH="0" baseline="0" noProof="0" dirty="0">
              <a:ln>
                <a:noFill/>
              </a:ln>
              <a:solidFill>
                <a:schemeClr val="tx1"/>
              </a:solidFill>
              <a:effectLst/>
              <a:uLnTx/>
              <a:uFillTx/>
              <a:latin typeface="+mj-lt"/>
            </a:endParaRPr>
          </a:p>
        </p:txBody>
      </p:sp>
      <p:graphicFrame>
        <p:nvGraphicFramePr>
          <p:cNvPr id="9" name="Object 2"/>
          <p:cNvGraphicFramePr>
            <a:graphicFrameLocks noChangeAspect="1"/>
          </p:cNvGraphicFramePr>
          <p:nvPr/>
        </p:nvGraphicFramePr>
        <p:xfrm>
          <a:off x="4643438" y="4500570"/>
          <a:ext cx="2539062" cy="1692046"/>
        </p:xfrm>
        <a:graphic>
          <a:graphicData uri="http://schemas.openxmlformats.org/presentationml/2006/ole">
            <mc:AlternateContent xmlns:mc="http://schemas.openxmlformats.org/markup-compatibility/2006">
              <mc:Choice xmlns:v="urn:schemas-microsoft-com:vml" Requires="v">
                <p:oleObj spid="_x0000_s30746" name="Acrobat Document" r:id="rId4" imgW="27000000" imgH="18024120" progId="AcroExch.Document.11">
                  <p:embed/>
                </p:oleObj>
              </mc:Choice>
              <mc:Fallback>
                <p:oleObj name="Acrobat Document" r:id="rId4" imgW="27000000" imgH="18024120" progId="AcroExch.Document.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500570"/>
                        <a:ext cx="2539062" cy="169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3"/>
          <p:cNvGraphicFramePr>
            <a:graphicFrameLocks noChangeAspect="1"/>
          </p:cNvGraphicFramePr>
          <p:nvPr/>
        </p:nvGraphicFramePr>
        <p:xfrm>
          <a:off x="4357686" y="2285992"/>
          <a:ext cx="3018400" cy="2013315"/>
        </p:xfrm>
        <a:graphic>
          <a:graphicData uri="http://schemas.openxmlformats.org/presentationml/2006/ole">
            <mc:AlternateContent xmlns:mc="http://schemas.openxmlformats.org/markup-compatibility/2006">
              <mc:Choice xmlns:v="urn:schemas-microsoft-com:vml" Requires="v">
                <p:oleObj spid="_x0000_s30747" name="Acrobat Document" r:id="rId6" imgW="54000360" imgH="36061200" progId="AcroExch.Document.11">
                  <p:embed/>
                </p:oleObj>
              </mc:Choice>
              <mc:Fallback>
                <p:oleObj name="Acrobat Document" r:id="rId6" imgW="54000360" imgH="36061200" progId="AcroExch.Document.11">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686" y="2285992"/>
                        <a:ext cx="3018400" cy="20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4" descr="C:\Users\snesbitt\Documents\Projects\Alt transport &amp; fuels\Electric Vehicles\Chargepoint\ZapnGo files\Moreland EV Fast charge station.jpg"/>
          <p:cNvPicPr>
            <a:picLocks noChangeAspect="1" noChangeArrowheads="1"/>
          </p:cNvPicPr>
          <p:nvPr/>
        </p:nvPicPr>
        <p:blipFill>
          <a:blip r:embed="rId8" cstate="print"/>
          <a:srcRect/>
          <a:stretch>
            <a:fillRect/>
          </a:stretch>
        </p:blipFill>
        <p:spPr bwMode="auto">
          <a:xfrm>
            <a:off x="899592" y="2420888"/>
            <a:ext cx="2732504" cy="3643338"/>
          </a:xfrm>
          <a:prstGeom prst="rect">
            <a:avLst/>
          </a:prstGeom>
          <a:noFill/>
          <a:effectLst>
            <a:outerShdw blurRad="63500" sx="102000" sy="102000" algn="ctr" rotWithShape="0">
              <a:prstClr val="black">
                <a:alpha val="40000"/>
              </a:prstClr>
            </a:outerShdw>
          </a:effectLst>
        </p:spPr>
      </p:pic>
      <p:pic>
        <p:nvPicPr>
          <p:cNvPr id="14" name="Picture 2" descr="C:\Users\snesbitt\Documents\NCOS\NCOS_logo_hero_organisation.jpg"/>
          <p:cNvPicPr>
            <a:picLocks noChangeAspect="1" noChangeArrowheads="1"/>
          </p:cNvPicPr>
          <p:nvPr/>
        </p:nvPicPr>
        <p:blipFill>
          <a:blip r:embed="rId9" cstate="print"/>
          <a:srcRect l="6519" t="4625" r="11987" b="12117"/>
          <a:stretch>
            <a:fillRect/>
          </a:stretch>
        </p:blipFill>
        <p:spPr bwMode="auto">
          <a:xfrm>
            <a:off x="8001024" y="142852"/>
            <a:ext cx="1000132" cy="72009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8305800" y="5181600"/>
            <a:ext cx="609600" cy="366713"/>
          </a:xfrm>
          <a:prstGeom prst="rect">
            <a:avLst/>
          </a:prstGeom>
          <a:noFill/>
          <a:ln w="9525">
            <a:noFill/>
            <a:miter lim="800000"/>
            <a:headEnd/>
            <a:tailEnd/>
          </a:ln>
        </p:spPr>
        <p:txBody>
          <a:bodyPr>
            <a:spAutoFit/>
          </a:bodyPr>
          <a:lstStyle/>
          <a:p>
            <a:pPr>
              <a:spcBef>
                <a:spcPct val="50000"/>
              </a:spcBef>
            </a:pPr>
            <a:endParaRPr lang="en-US"/>
          </a:p>
        </p:txBody>
      </p:sp>
      <p:sp>
        <p:nvSpPr>
          <p:cNvPr id="3075" name="Title 10"/>
          <p:cNvSpPr>
            <a:spLocks noGrp="1"/>
          </p:cNvSpPr>
          <p:nvPr>
            <p:ph type="title"/>
          </p:nvPr>
        </p:nvSpPr>
        <p:spPr/>
        <p:txBody>
          <a:bodyPr/>
          <a:lstStyle/>
          <a:p>
            <a:pPr eaLnBrk="1" hangingPunct="1"/>
            <a:endParaRPr lang="en-US"/>
          </a:p>
        </p:txBody>
      </p:sp>
      <p:sp>
        <p:nvSpPr>
          <p:cNvPr id="12" name="Content Placeholder 6"/>
          <p:cNvSpPr txBox="1">
            <a:spLocks/>
          </p:cNvSpPr>
          <p:nvPr/>
        </p:nvSpPr>
        <p:spPr bwMode="auto">
          <a:xfrm>
            <a:off x="457200" y="1000125"/>
            <a:ext cx="8229600" cy="5126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AU" sz="3200" b="1" kern="0" dirty="0">
                <a:solidFill>
                  <a:schemeClr val="tx1">
                    <a:lumMod val="65000"/>
                    <a:lumOff val="35000"/>
                  </a:schemeClr>
                </a:solidFill>
                <a:latin typeface="+mn-lt"/>
              </a:rPr>
              <a:t>EV car share?</a:t>
            </a:r>
            <a:endParaRPr kumimoji="0" lang="en-AU" sz="3200" b="1" i="0" u="none" strike="noStrike" kern="0" cap="none" spc="0" normalizeH="0" baseline="0" noProof="0" dirty="0">
              <a:ln>
                <a:noFill/>
              </a:ln>
              <a:solidFill>
                <a:schemeClr val="tx1">
                  <a:lumMod val="65000"/>
                  <a:lumOff val="35000"/>
                </a:schemeClr>
              </a:solidFill>
              <a:effectLst/>
              <a:uLnTx/>
              <a:uFillTx/>
              <a:latin typeface="+mn-lt"/>
              <a:ea typeface="+mn-ea"/>
              <a:cs typeface="+mn-cs"/>
            </a:endParaRPr>
          </a:p>
          <a:p>
            <a:pPr marL="361950" marR="0" lvl="1" indent="-285750" algn="l" defTabSz="914400" rtl="0" eaLnBrk="1" fontAlgn="base" latinLnBrk="0" hangingPunct="1">
              <a:lnSpc>
                <a:spcPct val="100000"/>
              </a:lnSpc>
              <a:spcBef>
                <a:spcPct val="20000"/>
              </a:spcBef>
              <a:spcAft>
                <a:spcPct val="0"/>
              </a:spcAft>
              <a:buClrTx/>
              <a:buSzTx/>
              <a:tabLst/>
              <a:defRPr/>
            </a:pPr>
            <a:r>
              <a:rPr lang="en-AU" sz="2800" kern="0" noProof="0" dirty="0">
                <a:latin typeface="+mj-lt"/>
              </a:rPr>
              <a:t>....</a:t>
            </a:r>
            <a:r>
              <a:rPr lang="en-AU" sz="2800" kern="0" dirty="0">
                <a:latin typeface="+mj-lt"/>
              </a:rPr>
              <a:t>and the first plug-in electric car share service!</a:t>
            </a:r>
            <a:endParaRPr kumimoji="0" lang="en-AU" sz="2800" b="0" i="0" u="none" strike="noStrike" kern="0" cap="none" spc="0" normalizeH="0" baseline="0" noProof="0" dirty="0">
              <a:ln>
                <a:noFill/>
              </a:ln>
              <a:solidFill>
                <a:schemeClr val="tx1"/>
              </a:solidFill>
              <a:effectLst/>
              <a:uLnTx/>
              <a:uFillTx/>
              <a:latin typeface="+mj-lt"/>
            </a:endParaRPr>
          </a:p>
          <a:p>
            <a:pPr marL="361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AU" sz="2800" b="0" i="0" u="none" strike="noStrike" kern="0" cap="none" spc="0" normalizeH="0" baseline="0" noProof="0" dirty="0">
              <a:ln>
                <a:noFill/>
              </a:ln>
              <a:solidFill>
                <a:schemeClr val="tx1"/>
              </a:solidFill>
              <a:effectLst/>
              <a:uLnTx/>
              <a:uFillTx/>
              <a:latin typeface="+mj-lt"/>
            </a:endParaRPr>
          </a:p>
        </p:txBody>
      </p:sp>
      <p:pic>
        <p:nvPicPr>
          <p:cNvPr id="31748" name="Picture 4" descr="F:\Moreland\GoGet Coburg.jpg"/>
          <p:cNvPicPr>
            <a:picLocks noChangeAspect="1" noChangeArrowheads="1"/>
          </p:cNvPicPr>
          <p:nvPr/>
        </p:nvPicPr>
        <p:blipFill>
          <a:blip r:embed="rId3" cstate="print"/>
          <a:srcRect/>
          <a:stretch>
            <a:fillRect/>
          </a:stretch>
        </p:blipFill>
        <p:spPr bwMode="auto">
          <a:xfrm>
            <a:off x="1571604" y="2285992"/>
            <a:ext cx="5238787" cy="3929090"/>
          </a:xfrm>
          <a:prstGeom prst="rect">
            <a:avLst/>
          </a:prstGeom>
          <a:noFill/>
          <a:effectLst>
            <a:outerShdw blurRad="63500" sx="102000" sy="102000" algn="ctr" rotWithShape="0">
              <a:prstClr val="black">
                <a:alpha val="40000"/>
              </a:prstClr>
            </a:outerShdw>
          </a:effectLst>
        </p:spPr>
      </p:pic>
      <p:pic>
        <p:nvPicPr>
          <p:cNvPr id="10" name="Picture 2" descr="C:\Users\snesbitt\Documents\NCOS\NCOS_logo_hero_organisation.jpg"/>
          <p:cNvPicPr>
            <a:picLocks noChangeAspect="1" noChangeArrowheads="1"/>
          </p:cNvPicPr>
          <p:nvPr/>
        </p:nvPicPr>
        <p:blipFill>
          <a:blip r:embed="rId4" cstate="print"/>
          <a:srcRect l="6519" t="4625" r="11987" b="12117"/>
          <a:stretch>
            <a:fillRect/>
          </a:stretch>
        </p:blipFill>
        <p:spPr bwMode="auto">
          <a:xfrm>
            <a:off x="8143868" y="142852"/>
            <a:ext cx="1000132" cy="720095"/>
          </a:xfrm>
          <a:prstGeom prst="rect">
            <a:avLst/>
          </a:prstGeom>
          <a:noFill/>
        </p:spPr>
      </p:pic>
    </p:spTree>
    <p:extLst>
      <p:ext uri="{BB962C8B-B14F-4D97-AF65-F5344CB8AC3E}">
        <p14:creationId xmlns:p14="http://schemas.microsoft.com/office/powerpoint/2010/main" val="1471943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pPr eaLnBrk="1" hangingPunct="1"/>
            <a:endParaRPr lang="en-US"/>
          </a:p>
        </p:txBody>
      </p:sp>
      <p:sp>
        <p:nvSpPr>
          <p:cNvPr id="6147" name="Content Placeholder 4"/>
          <p:cNvSpPr>
            <a:spLocks noGrp="1"/>
          </p:cNvSpPr>
          <p:nvPr>
            <p:ph idx="1"/>
          </p:nvPr>
        </p:nvSpPr>
        <p:spPr>
          <a:xfrm>
            <a:off x="395536" y="1177249"/>
            <a:ext cx="8229600" cy="5054600"/>
          </a:xfrm>
        </p:spPr>
        <p:txBody>
          <a:bodyPr/>
          <a:lstStyle/>
          <a:p>
            <a:pPr eaLnBrk="1" hangingPunct="1"/>
            <a:r>
              <a:rPr lang="en-AU" sz="3200" b="1" dirty="0">
                <a:solidFill>
                  <a:schemeClr val="tx1">
                    <a:lumMod val="65000"/>
                    <a:lumOff val="35000"/>
                  </a:schemeClr>
                </a:solidFill>
              </a:rPr>
              <a:t>Heavy transport zero emissions</a:t>
            </a:r>
          </a:p>
          <a:p>
            <a:pPr>
              <a:buFontTx/>
              <a:buChar char="-"/>
            </a:pPr>
            <a:r>
              <a:rPr lang="en-AU" sz="2400" dirty="0">
                <a:latin typeface="Arial" panose="020B0604020202020204" pitchFamily="34" charset="0"/>
              </a:rPr>
              <a:t>Hydrogen (100% renewable powered) fleet refuelling station planning &amp; design underway</a:t>
            </a:r>
          </a:p>
          <a:p>
            <a:pPr>
              <a:buFontTx/>
              <a:buChar char="-"/>
            </a:pPr>
            <a:r>
              <a:rPr lang="en-AU" sz="2400" dirty="0">
                <a:latin typeface="Arial" panose="020B0604020202020204" pitchFamily="34" charset="0"/>
              </a:rPr>
              <a:t>$1mil Vic Govt support through NEJF</a:t>
            </a:r>
          </a:p>
          <a:p>
            <a:pPr>
              <a:buFontTx/>
              <a:buChar char="-"/>
            </a:pPr>
            <a:r>
              <a:rPr lang="en-AU" sz="2400" dirty="0">
                <a:latin typeface="Arial" panose="020B0604020202020204" pitchFamily="34" charset="0"/>
              </a:rPr>
              <a:t>Hydrogen fuel cell powered electric waste trucks</a:t>
            </a:r>
          </a:p>
          <a:p>
            <a:pPr>
              <a:buFontTx/>
              <a:buChar char="-"/>
            </a:pPr>
            <a:r>
              <a:rPr lang="en-AU" sz="2400" dirty="0">
                <a:latin typeface="Arial" panose="020B0604020202020204" pitchFamily="34" charset="0"/>
              </a:rPr>
              <a:t>Transitioning away</a:t>
            </a:r>
          </a:p>
          <a:p>
            <a:pPr>
              <a:buNone/>
            </a:pPr>
            <a:r>
              <a:rPr lang="en-AU" sz="2400" dirty="0">
                <a:latin typeface="Arial" panose="020B0604020202020204" pitchFamily="34" charset="0"/>
              </a:rPr>
              <a:t>    from fossil diesel fuel</a:t>
            </a:r>
          </a:p>
          <a:p>
            <a:pPr>
              <a:buNone/>
            </a:pPr>
            <a:r>
              <a:rPr lang="en-AU" sz="2400" dirty="0">
                <a:latin typeface="Arial" panose="020B0604020202020204" pitchFamily="34" charset="0"/>
              </a:rPr>
              <a:t>    &amp; internal combustion </a:t>
            </a:r>
          </a:p>
          <a:p>
            <a:pPr>
              <a:buNone/>
            </a:pPr>
            <a:r>
              <a:rPr lang="en-AU" sz="2400" dirty="0">
                <a:latin typeface="Arial" panose="020B0604020202020204" pitchFamily="34" charset="0"/>
              </a:rPr>
              <a:t>    engines</a:t>
            </a:r>
          </a:p>
          <a:p>
            <a:pPr eaLnBrk="1" hangingPunct="1"/>
            <a:endParaRPr lang="en-AU" dirty="0">
              <a:solidFill>
                <a:schemeClr val="tx1">
                  <a:lumMod val="65000"/>
                  <a:lumOff val="35000"/>
                </a:schemeClr>
              </a:solidFill>
            </a:endParaRPr>
          </a:p>
        </p:txBody>
      </p:sp>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001024" y="142852"/>
            <a:ext cx="1000132" cy="720095"/>
          </a:xfrm>
          <a:prstGeom prst="rect">
            <a:avLst/>
          </a:prstGeom>
          <a:noFill/>
        </p:spPr>
      </p:pic>
      <p:pic>
        <p:nvPicPr>
          <p:cNvPr id="3" name="Picture 2">
            <a:extLst>
              <a:ext uri="{FF2B5EF4-FFF2-40B4-BE49-F238E27FC236}">
                <a16:creationId xmlns:a16="http://schemas.microsoft.com/office/drawing/2014/main" id="{345C3252-08BF-49BF-A427-0FDC2B5212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063" y="3501008"/>
            <a:ext cx="4356850" cy="291636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C91AC73-7E86-48C0-8176-EC13E67EA37A}"/>
              </a:ext>
            </a:extLst>
          </p:cNvPr>
          <p:cNvPicPr>
            <a:picLocks noChangeAspect="1"/>
          </p:cNvPicPr>
          <p:nvPr/>
        </p:nvPicPr>
        <p:blipFill>
          <a:blip r:embed="rId5"/>
          <a:stretch>
            <a:fillRect/>
          </a:stretch>
        </p:blipFill>
        <p:spPr>
          <a:xfrm>
            <a:off x="2348333" y="5162626"/>
            <a:ext cx="1303507" cy="1306734"/>
          </a:xfrm>
          <a:prstGeom prst="rect">
            <a:avLst/>
          </a:prstGeom>
        </p:spPr>
      </p:pic>
    </p:spTree>
    <p:extLst>
      <p:ext uri="{BB962C8B-B14F-4D97-AF65-F5344CB8AC3E}">
        <p14:creationId xmlns:p14="http://schemas.microsoft.com/office/powerpoint/2010/main" val="72218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96752"/>
            <a:ext cx="8229600" cy="4568825"/>
          </a:xfrm>
        </p:spPr>
        <p:txBody>
          <a:bodyPr/>
          <a:lstStyle/>
          <a:p>
            <a:r>
              <a:rPr lang="en-US" sz="3200" b="1" dirty="0">
                <a:solidFill>
                  <a:schemeClr val="tx1">
                    <a:lumMod val="65000"/>
                    <a:lumOff val="35000"/>
                  </a:schemeClr>
                </a:solidFill>
              </a:rPr>
              <a:t>Electric Vehicles…</a:t>
            </a:r>
          </a:p>
          <a:p>
            <a:r>
              <a:rPr lang="en-US" sz="3200" b="1" dirty="0">
                <a:solidFill>
                  <a:schemeClr val="tx1">
                    <a:lumMod val="65000"/>
                    <a:lumOff val="35000"/>
                  </a:schemeClr>
                </a:solidFill>
              </a:rPr>
              <a:t>A new idea??</a:t>
            </a:r>
            <a:endParaRPr lang="en-AU" sz="3200" b="1" dirty="0">
              <a:solidFill>
                <a:schemeClr val="tx1">
                  <a:lumMod val="65000"/>
                  <a:lumOff val="35000"/>
                </a:schemeClr>
              </a:solidFill>
            </a:endParaRPr>
          </a:p>
        </p:txBody>
      </p:sp>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80899" name="Picture 3" descr="E:\Moreland\Model T ev.JPG"/>
          <p:cNvPicPr>
            <a:picLocks noChangeAspect="1" noChangeArrowheads="1"/>
          </p:cNvPicPr>
          <p:nvPr/>
        </p:nvPicPr>
        <p:blipFill>
          <a:blip r:embed="rId4" cstate="print"/>
          <a:srcRect/>
          <a:stretch>
            <a:fillRect/>
          </a:stretch>
        </p:blipFill>
        <p:spPr bwMode="auto">
          <a:xfrm>
            <a:off x="1547664" y="2365791"/>
            <a:ext cx="4464496" cy="3940255"/>
          </a:xfrm>
          <a:prstGeom prst="rect">
            <a:avLst/>
          </a:prstGeom>
          <a:noFill/>
          <a:effectLst>
            <a:outerShdw blurRad="63500" sx="102000" sy="102000" algn="ctr" rotWithShape="0">
              <a:prstClr val="black">
                <a:alpha val="40000"/>
              </a:prstClr>
            </a:outerShdw>
          </a:effectLst>
        </p:spPr>
      </p:pic>
      <p:pic>
        <p:nvPicPr>
          <p:cNvPr id="7" name="Picture 1" descr="C:\Users\StuartN\Desktop\electric-car-logo.jpg"/>
          <p:cNvPicPr>
            <a:picLocks noChangeAspect="1" noChangeArrowheads="1"/>
          </p:cNvPicPr>
          <p:nvPr/>
        </p:nvPicPr>
        <p:blipFill>
          <a:blip r:embed="rId5" cstate="print"/>
          <a:srcRect/>
          <a:stretch>
            <a:fillRect/>
          </a:stretch>
        </p:blipFill>
        <p:spPr bwMode="auto">
          <a:xfrm>
            <a:off x="2123728" y="2320077"/>
            <a:ext cx="5256584" cy="4205267"/>
          </a:xfrm>
          <a:prstGeom prst="rect">
            <a:avLst/>
          </a:prstGeom>
          <a:noFill/>
        </p:spPr>
      </p:pic>
      <p:sp>
        <p:nvSpPr>
          <p:cNvPr id="8" name="TextBox 7"/>
          <p:cNvSpPr txBox="1"/>
          <p:nvPr/>
        </p:nvSpPr>
        <p:spPr>
          <a:xfrm>
            <a:off x="5183560" y="6273225"/>
            <a:ext cx="3960440" cy="584775"/>
          </a:xfrm>
          <a:prstGeom prst="rect">
            <a:avLst/>
          </a:prstGeom>
          <a:noFill/>
        </p:spPr>
        <p:txBody>
          <a:bodyPr wrap="square" rtlCol="0">
            <a:spAutoFit/>
          </a:bodyPr>
          <a:lstStyle/>
          <a:p>
            <a:r>
              <a:rPr lang="en-AU" sz="3200" b="1" dirty="0">
                <a:solidFill>
                  <a:schemeClr val="tx1">
                    <a:lumMod val="75000"/>
                    <a:lumOff val="25000"/>
                  </a:schemeClr>
                </a:solidFill>
              </a:rPr>
              <a:t>Maybe not.........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nodeType="afterEffect">
                                  <p:stCondLst>
                                    <p:cond delay="400"/>
                                  </p:stCondLst>
                                  <p:childTnLst>
                                    <p:anim calcmode="lin" valueType="num">
                                      <p:cBhvr additive="base">
                                        <p:cTn id="11" dur="1000"/>
                                        <p:tgtEl>
                                          <p:spTgt spid="7"/>
                                        </p:tgtEl>
                                        <p:attrNameLst>
                                          <p:attrName>ppt_x</p:attrName>
                                        </p:attrNameLst>
                                      </p:cBhvr>
                                      <p:tavLst>
                                        <p:tav tm="0">
                                          <p:val>
                                            <p:strVal val="ppt_x"/>
                                          </p:val>
                                        </p:tav>
                                        <p:tav tm="100000">
                                          <p:val>
                                            <p:strVal val="0-ppt_w/2"/>
                                          </p:val>
                                        </p:tav>
                                      </p:tavLst>
                                    </p:anim>
                                    <p:anim calcmode="lin" valueType="num">
                                      <p:cBhvr additive="base">
                                        <p:cTn id="12" dur="1000"/>
                                        <p:tgtEl>
                                          <p:spTgt spid="7"/>
                                        </p:tgtEl>
                                        <p:attrNameLst>
                                          <p:attrName>ppt_y</p:attrName>
                                        </p:attrNameLst>
                                      </p:cBhvr>
                                      <p:tavLst>
                                        <p:tav tm="0">
                                          <p:val>
                                            <p:strVal val="ppt_y"/>
                                          </p:val>
                                        </p:tav>
                                        <p:tav tm="100000">
                                          <p:val>
                                            <p:strVal val="ppt_y"/>
                                          </p:val>
                                        </p:tav>
                                      </p:tavLst>
                                    </p:anim>
                                    <p:set>
                                      <p:cBhvr>
                                        <p:cTn id="13" dur="1" fill="hold">
                                          <p:stCondLst>
                                            <p:cond delay="999"/>
                                          </p:stCondLst>
                                        </p:cTn>
                                        <p:tgtEl>
                                          <p:spTgt spid="7"/>
                                        </p:tgtEl>
                                        <p:attrNameLst>
                                          <p:attrName>style.visibility</p:attrName>
                                        </p:attrNameLst>
                                      </p:cBhvr>
                                      <p:to>
                                        <p:strVal val="hidden"/>
                                      </p:to>
                                    </p:set>
                                  </p:childTnLst>
                                </p:cTn>
                              </p:par>
                            </p:childTnLst>
                          </p:cTn>
                        </p:par>
                        <p:par>
                          <p:cTn id="14" fill="hold">
                            <p:stCondLst>
                              <p:cond delay="2400"/>
                            </p:stCondLst>
                            <p:childTnLst>
                              <p:par>
                                <p:cTn id="15" presetID="2" presetClass="entr" presetSubtype="8" fill="hold" nodeType="afterEffect">
                                  <p:stCondLst>
                                    <p:cond delay="200"/>
                                  </p:stCondLst>
                                  <p:childTnLst>
                                    <p:set>
                                      <p:cBhvr>
                                        <p:cTn id="16" dur="1" fill="hold">
                                          <p:stCondLst>
                                            <p:cond delay="0"/>
                                          </p:stCondLst>
                                        </p:cTn>
                                        <p:tgtEl>
                                          <p:spTgt spid="80899"/>
                                        </p:tgtEl>
                                        <p:attrNameLst>
                                          <p:attrName>style.visibility</p:attrName>
                                        </p:attrNameLst>
                                      </p:cBhvr>
                                      <p:to>
                                        <p:strVal val="visible"/>
                                      </p:to>
                                    </p:set>
                                    <p:anim calcmode="lin" valueType="num">
                                      <p:cBhvr additive="base">
                                        <p:cTn id="17" dur="1000" fill="hold"/>
                                        <p:tgtEl>
                                          <p:spTgt spid="80899"/>
                                        </p:tgtEl>
                                        <p:attrNameLst>
                                          <p:attrName>ppt_x</p:attrName>
                                        </p:attrNameLst>
                                      </p:cBhvr>
                                      <p:tavLst>
                                        <p:tav tm="0">
                                          <p:val>
                                            <p:strVal val="0-#ppt_w/2"/>
                                          </p:val>
                                        </p:tav>
                                        <p:tav tm="100000">
                                          <p:val>
                                            <p:strVal val="#ppt_x"/>
                                          </p:val>
                                        </p:tav>
                                      </p:tavLst>
                                    </p:anim>
                                    <p:anim calcmode="lin" valueType="num">
                                      <p:cBhvr additive="base">
                                        <p:cTn id="18" dur="1000" fill="hold"/>
                                        <p:tgtEl>
                                          <p:spTgt spid="80899"/>
                                        </p:tgtEl>
                                        <p:attrNameLst>
                                          <p:attrName>ppt_y</p:attrName>
                                        </p:attrNameLst>
                                      </p:cBhvr>
                                      <p:tavLst>
                                        <p:tav tm="0">
                                          <p:val>
                                            <p:strVal val="#ppt_y"/>
                                          </p:val>
                                        </p:tav>
                                        <p:tav tm="100000">
                                          <p:val>
                                            <p:strVal val="#ppt_y"/>
                                          </p:val>
                                        </p:tav>
                                      </p:tavLst>
                                    </p:anim>
                                  </p:childTnLst>
                                </p:cTn>
                              </p:par>
                            </p:childTnLst>
                          </p:cTn>
                        </p:par>
                        <p:par>
                          <p:cTn id="19" fill="hold">
                            <p:stCondLst>
                              <p:cond delay="36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ppt_x"/>
                                          </p:val>
                                        </p:tav>
                                        <p:tav tm="100000">
                                          <p:val>
                                            <p:strVal val="#ppt_x"/>
                                          </p:val>
                                        </p:tav>
                                      </p:tavLst>
                                    </p:anim>
                                    <p:anim calcmode="lin" valueType="num">
                                      <p:cBhvr additive="base">
                                        <p:cTn id="2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7" name="Picture 1" descr="C:\Users\StuartN\Desktop\electric-car-logo.jpg"/>
          <p:cNvPicPr>
            <a:picLocks noChangeAspect="1" noChangeArrowheads="1"/>
          </p:cNvPicPr>
          <p:nvPr/>
        </p:nvPicPr>
        <p:blipFill>
          <a:blip r:embed="rId4" cstate="print"/>
          <a:srcRect/>
          <a:stretch>
            <a:fillRect/>
          </a:stretch>
        </p:blipFill>
        <p:spPr bwMode="auto">
          <a:xfrm>
            <a:off x="6927979" y="5085184"/>
            <a:ext cx="2216021" cy="1772816"/>
          </a:xfrm>
          <a:prstGeom prst="rect">
            <a:avLst/>
          </a:prstGeom>
          <a:noFill/>
        </p:spPr>
      </p:pic>
      <p:sp>
        <p:nvSpPr>
          <p:cNvPr id="9" name="Content Placeholder 8"/>
          <p:cNvSpPr>
            <a:spLocks noGrp="1"/>
          </p:cNvSpPr>
          <p:nvPr>
            <p:ph idx="1"/>
          </p:nvPr>
        </p:nvSpPr>
        <p:spPr/>
        <p:txBody>
          <a:bodyPr/>
          <a:lstStyle/>
          <a:p>
            <a:pPr algn="ctr"/>
            <a:r>
              <a:rPr lang="en-AU" b="1" dirty="0"/>
              <a:t>    </a:t>
            </a:r>
            <a:r>
              <a:rPr lang="en-AU" b="1" i="1" dirty="0"/>
              <a:t>Failure to impose a cost on fossil fuels to reflect damages arising from their combustion effectively amounts to a subsidy and consequently an inefficient use of energy resources. </a:t>
            </a:r>
          </a:p>
          <a:p>
            <a:pPr algn="ctr"/>
            <a:r>
              <a:rPr lang="en-AU" b="1" i="1" dirty="0"/>
              <a:t> </a:t>
            </a:r>
          </a:p>
          <a:p>
            <a:pPr algn="ctr"/>
            <a:r>
              <a:rPr lang="en-AU" b="1" i="1" dirty="0"/>
              <a:t>    The “polluter pays principle” is </a:t>
            </a:r>
          </a:p>
          <a:p>
            <a:pPr algn="ctr"/>
            <a:r>
              <a:rPr lang="en-AU" b="1" i="1" dirty="0"/>
              <a:t>an </a:t>
            </a:r>
            <a:r>
              <a:rPr lang="en-AU" b="1" i="1" u="sng" dirty="0"/>
              <a:t>irrefutable concept</a:t>
            </a:r>
            <a:r>
              <a:rPr lang="en-AU" b="1" i="1" dirty="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7" name="Picture 1" descr="C:\Users\StuartN\Desktop\electric-car-logo.jpg"/>
          <p:cNvPicPr>
            <a:picLocks noChangeAspect="1" noChangeArrowheads="1"/>
          </p:cNvPicPr>
          <p:nvPr/>
        </p:nvPicPr>
        <p:blipFill>
          <a:blip r:embed="rId4" cstate="print"/>
          <a:srcRect/>
          <a:stretch>
            <a:fillRect/>
          </a:stretch>
        </p:blipFill>
        <p:spPr bwMode="auto">
          <a:xfrm>
            <a:off x="7468038" y="5517231"/>
            <a:ext cx="1675962" cy="1340769"/>
          </a:xfrm>
          <a:prstGeom prst="rect">
            <a:avLst/>
          </a:prstGeom>
          <a:noFill/>
        </p:spPr>
      </p:pic>
      <p:sp>
        <p:nvSpPr>
          <p:cNvPr id="9" name="Content Placeholder 8"/>
          <p:cNvSpPr>
            <a:spLocks noGrp="1"/>
          </p:cNvSpPr>
          <p:nvPr>
            <p:ph idx="1"/>
          </p:nvPr>
        </p:nvSpPr>
        <p:spPr>
          <a:xfrm>
            <a:off x="407728" y="1989888"/>
            <a:ext cx="8229600" cy="4568825"/>
          </a:xfrm>
        </p:spPr>
        <p:txBody>
          <a:bodyPr/>
          <a:lstStyle/>
          <a:p>
            <a:pPr marL="457200" indent="-457200">
              <a:buFont typeface="Courier New" panose="02070309020205020404" pitchFamily="49" charset="0"/>
              <a:buChar char="o"/>
            </a:pPr>
            <a:r>
              <a:rPr lang="en-AU" sz="2400" b="1" i="1" dirty="0"/>
              <a:t>Recognise that market based mechanisms and policy levers such as incentives &amp; rebates are needed to stimulate growth – operational economics alone is a flawed model</a:t>
            </a:r>
          </a:p>
          <a:p>
            <a:pPr marL="457200" indent="-457200">
              <a:buFont typeface="Courier New" panose="02070309020205020404" pitchFamily="49" charset="0"/>
              <a:buChar char="o"/>
            </a:pPr>
            <a:r>
              <a:rPr lang="en-AU" sz="2400" b="1" i="1" dirty="0"/>
              <a:t>Introduce regulatory framework that rewards or penalises vehicles based on their ecological footprint – low emissions incentive</a:t>
            </a:r>
          </a:p>
          <a:p>
            <a:pPr marL="457200" indent="-457200">
              <a:buFont typeface="Courier New" panose="02070309020205020404" pitchFamily="49" charset="0"/>
              <a:buChar char="o"/>
            </a:pPr>
            <a:r>
              <a:rPr lang="en-AU" sz="2400" b="1" i="1" dirty="0"/>
              <a:t>All tiers of government demonstrate leadership by operating the lowest emission vehicles in their fleets – hi volumes of low emissions vehicles entering the used vehicle market</a:t>
            </a:r>
          </a:p>
          <a:p>
            <a:pPr marL="457200" indent="-457200">
              <a:buFont typeface="Courier New" panose="02070309020205020404" pitchFamily="49" charset="0"/>
              <a:buChar char="o"/>
            </a:pPr>
            <a:endParaRPr lang="en-AU" sz="2400" b="1" i="1" dirty="0"/>
          </a:p>
          <a:p>
            <a:pPr marL="457200" indent="-457200">
              <a:buFont typeface="Courier New" panose="02070309020205020404" pitchFamily="49" charset="0"/>
              <a:buChar char="o"/>
            </a:pPr>
            <a:endParaRPr lang="en-AU" sz="2400" b="1" i="1" dirty="0"/>
          </a:p>
        </p:txBody>
      </p:sp>
      <p:sp>
        <p:nvSpPr>
          <p:cNvPr id="2" name="Rectangle 1">
            <a:extLst>
              <a:ext uri="{FF2B5EF4-FFF2-40B4-BE49-F238E27FC236}">
                <a16:creationId xmlns:a16="http://schemas.microsoft.com/office/drawing/2014/main" id="{E30FB996-FEEC-4E31-B3CA-51EE4CAB25D1}"/>
              </a:ext>
            </a:extLst>
          </p:cNvPr>
          <p:cNvSpPr/>
          <p:nvPr/>
        </p:nvSpPr>
        <p:spPr>
          <a:xfrm>
            <a:off x="426822" y="1141839"/>
            <a:ext cx="7824936" cy="830997"/>
          </a:xfrm>
          <a:prstGeom prst="rect">
            <a:avLst/>
          </a:prstGeom>
        </p:spPr>
        <p:txBody>
          <a:bodyPr wrap="square">
            <a:spAutoFit/>
          </a:bodyPr>
          <a:lstStyle/>
          <a:p>
            <a:r>
              <a:rPr lang="en-AU" sz="2400" b="1" dirty="0">
                <a:solidFill>
                  <a:schemeClr val="tx1">
                    <a:lumMod val="65000"/>
                    <a:lumOff val="35000"/>
                  </a:schemeClr>
                </a:solidFill>
              </a:rPr>
              <a:t>How do we stimulate growth in zero emissions vehicles?</a:t>
            </a:r>
            <a:endParaRPr lang="en-AU" sz="2400" dirty="0"/>
          </a:p>
        </p:txBody>
      </p:sp>
    </p:spTree>
    <p:extLst>
      <p:ext uri="{BB962C8B-B14F-4D97-AF65-F5344CB8AC3E}">
        <p14:creationId xmlns:p14="http://schemas.microsoft.com/office/powerpoint/2010/main" val="811934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7" name="Picture 1" descr="C:\Users\StuartN\Desktop\electric-car-logo.jpg"/>
          <p:cNvPicPr>
            <a:picLocks noChangeAspect="1" noChangeArrowheads="1"/>
          </p:cNvPicPr>
          <p:nvPr/>
        </p:nvPicPr>
        <p:blipFill>
          <a:blip r:embed="rId4" cstate="print"/>
          <a:srcRect/>
          <a:stretch>
            <a:fillRect/>
          </a:stretch>
        </p:blipFill>
        <p:spPr bwMode="auto">
          <a:xfrm>
            <a:off x="7452320" y="5504657"/>
            <a:ext cx="1691680" cy="1353343"/>
          </a:xfrm>
          <a:prstGeom prst="rect">
            <a:avLst/>
          </a:prstGeom>
          <a:noFill/>
        </p:spPr>
      </p:pic>
      <p:sp>
        <p:nvSpPr>
          <p:cNvPr id="9" name="Content Placeholder 8"/>
          <p:cNvSpPr>
            <a:spLocks noGrp="1"/>
          </p:cNvSpPr>
          <p:nvPr>
            <p:ph idx="1"/>
          </p:nvPr>
        </p:nvSpPr>
        <p:spPr>
          <a:xfrm>
            <a:off x="389772" y="1916832"/>
            <a:ext cx="8229600" cy="4568825"/>
          </a:xfrm>
        </p:spPr>
        <p:txBody>
          <a:bodyPr/>
          <a:lstStyle/>
          <a:p>
            <a:pPr marL="457200" indent="-457200">
              <a:buFont typeface="Courier New" panose="02070309020205020404" pitchFamily="49" charset="0"/>
              <a:buChar char="o"/>
            </a:pPr>
            <a:r>
              <a:rPr lang="en-AU" sz="2200" b="1" i="1" dirty="0"/>
              <a:t>50% registration &amp; stamp duty discounts for EV’s or designated low emissions vehicles for five years</a:t>
            </a:r>
          </a:p>
          <a:p>
            <a:pPr marL="457200" indent="-457200">
              <a:buFont typeface="Courier New" panose="02070309020205020404" pitchFamily="49" charset="0"/>
              <a:buChar char="o"/>
            </a:pPr>
            <a:r>
              <a:rPr lang="en-AU" sz="2200" b="1" i="1" dirty="0"/>
              <a:t>Tax credits to offset the cost of installing charging infrastructure</a:t>
            </a:r>
          </a:p>
          <a:p>
            <a:pPr marL="457200" indent="-457200">
              <a:buFont typeface="Courier New" panose="02070309020205020404" pitchFamily="49" charset="0"/>
              <a:buChar char="o"/>
            </a:pPr>
            <a:r>
              <a:rPr lang="en-AU" sz="2200" b="1" i="1" dirty="0"/>
              <a:t>Discounted or zero state sales tax on EV’s and charging equipment</a:t>
            </a:r>
          </a:p>
          <a:p>
            <a:pPr marL="457200" indent="-457200">
              <a:buFont typeface="Courier New" panose="02070309020205020404" pitchFamily="49" charset="0"/>
              <a:buChar char="o"/>
            </a:pPr>
            <a:r>
              <a:rPr lang="en-AU" sz="2200" b="1" i="1" dirty="0"/>
              <a:t>Free to use charging stations at public facilities</a:t>
            </a:r>
          </a:p>
          <a:p>
            <a:pPr marL="457200" indent="-457200">
              <a:buFont typeface="Courier New" panose="02070309020205020404" pitchFamily="49" charset="0"/>
              <a:buChar char="o"/>
            </a:pPr>
            <a:r>
              <a:rPr lang="en-AU" sz="2200" b="1" i="1" dirty="0"/>
              <a:t>Advocate the removal of Fringe Benefits Tax (FBT) applied to vehicles when EV’s are chosen for business use</a:t>
            </a:r>
          </a:p>
          <a:p>
            <a:pPr marL="457200" indent="-457200">
              <a:buFont typeface="Courier New" panose="02070309020205020404" pitchFamily="49" charset="0"/>
              <a:buChar char="o"/>
            </a:pPr>
            <a:endParaRPr lang="en-AU" sz="2400" b="1" i="1" dirty="0"/>
          </a:p>
          <a:p>
            <a:pPr marL="457200" indent="-457200">
              <a:buFont typeface="Courier New" panose="02070309020205020404" pitchFamily="49" charset="0"/>
              <a:buChar char="o"/>
            </a:pPr>
            <a:endParaRPr lang="en-AU" sz="2400" b="1" i="1" dirty="0"/>
          </a:p>
          <a:p>
            <a:pPr marL="457200" indent="-457200">
              <a:buFont typeface="Courier New" panose="02070309020205020404" pitchFamily="49" charset="0"/>
              <a:buChar char="o"/>
            </a:pPr>
            <a:endParaRPr lang="en-AU" sz="2400" b="1" i="1" dirty="0"/>
          </a:p>
        </p:txBody>
      </p:sp>
      <p:sp>
        <p:nvSpPr>
          <p:cNvPr id="2" name="Rectangle 1">
            <a:extLst>
              <a:ext uri="{FF2B5EF4-FFF2-40B4-BE49-F238E27FC236}">
                <a16:creationId xmlns:a16="http://schemas.microsoft.com/office/drawing/2014/main" id="{E30FB996-FEEC-4E31-B3CA-51EE4CAB25D1}"/>
              </a:ext>
            </a:extLst>
          </p:cNvPr>
          <p:cNvSpPr/>
          <p:nvPr/>
        </p:nvSpPr>
        <p:spPr>
          <a:xfrm>
            <a:off x="467544" y="1196752"/>
            <a:ext cx="7824936" cy="461665"/>
          </a:xfrm>
          <a:prstGeom prst="rect">
            <a:avLst/>
          </a:prstGeom>
        </p:spPr>
        <p:txBody>
          <a:bodyPr wrap="square">
            <a:spAutoFit/>
          </a:bodyPr>
          <a:lstStyle/>
          <a:p>
            <a:r>
              <a:rPr lang="en-AU" sz="2400" b="1" dirty="0">
                <a:solidFill>
                  <a:schemeClr val="tx1">
                    <a:lumMod val="65000"/>
                    <a:lumOff val="35000"/>
                  </a:schemeClr>
                </a:solidFill>
              </a:rPr>
              <a:t>Market based policy levers:</a:t>
            </a:r>
            <a:endParaRPr lang="en-AU" sz="2400" dirty="0"/>
          </a:p>
        </p:txBody>
      </p:sp>
    </p:spTree>
    <p:extLst>
      <p:ext uri="{BB962C8B-B14F-4D97-AF65-F5344CB8AC3E}">
        <p14:creationId xmlns:p14="http://schemas.microsoft.com/office/powerpoint/2010/main" val="718508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7" name="Picture 1" descr="C:\Users\StuartN\Desktop\electric-car-logo.jpg"/>
          <p:cNvPicPr>
            <a:picLocks noChangeAspect="1" noChangeArrowheads="1"/>
          </p:cNvPicPr>
          <p:nvPr/>
        </p:nvPicPr>
        <p:blipFill>
          <a:blip r:embed="rId4" cstate="print"/>
          <a:srcRect/>
          <a:stretch>
            <a:fillRect/>
          </a:stretch>
        </p:blipFill>
        <p:spPr bwMode="auto">
          <a:xfrm>
            <a:off x="7288527" y="5517232"/>
            <a:ext cx="1675961" cy="1340768"/>
          </a:xfrm>
          <a:prstGeom prst="rect">
            <a:avLst/>
          </a:prstGeom>
          <a:noFill/>
        </p:spPr>
      </p:pic>
      <p:sp>
        <p:nvSpPr>
          <p:cNvPr id="9" name="Content Placeholder 8"/>
          <p:cNvSpPr>
            <a:spLocks noGrp="1"/>
          </p:cNvSpPr>
          <p:nvPr>
            <p:ph idx="1"/>
          </p:nvPr>
        </p:nvSpPr>
        <p:spPr>
          <a:xfrm>
            <a:off x="251520" y="1592462"/>
            <a:ext cx="8229600" cy="4568825"/>
          </a:xfrm>
        </p:spPr>
        <p:txBody>
          <a:bodyPr/>
          <a:lstStyle/>
          <a:p>
            <a:pPr marL="457200" indent="-457200">
              <a:buFont typeface="Courier New" panose="02070309020205020404" pitchFamily="49" charset="0"/>
              <a:buChar char="o"/>
            </a:pPr>
            <a:r>
              <a:rPr lang="en-AU" sz="2200" b="1" i="1" dirty="0"/>
              <a:t>Develop a state-wide EV target for Victoria</a:t>
            </a:r>
          </a:p>
          <a:p>
            <a:pPr marL="457200" indent="-457200">
              <a:buFont typeface="Courier New" panose="02070309020205020404" pitchFamily="49" charset="0"/>
              <a:buChar char="o"/>
            </a:pPr>
            <a:r>
              <a:rPr lang="en-AU" sz="2200" b="1" i="1" dirty="0"/>
              <a:t>Develop collaborative zero emissions vehicle strategy with local government and other stakeholders</a:t>
            </a:r>
          </a:p>
          <a:p>
            <a:pPr marL="457200" indent="-457200">
              <a:buFont typeface="Courier New" panose="02070309020205020404" pitchFamily="49" charset="0"/>
              <a:buChar char="o"/>
            </a:pPr>
            <a:r>
              <a:rPr lang="en-AU" sz="2200" b="1" i="1" dirty="0"/>
              <a:t>Mandate a fleet emissions policy of 100g CO2/km combined for government owned passenger vehicles</a:t>
            </a:r>
          </a:p>
          <a:p>
            <a:pPr marL="457200" indent="-457200">
              <a:buFont typeface="Courier New" panose="02070309020205020404" pitchFamily="49" charset="0"/>
              <a:buChar char="o"/>
            </a:pPr>
            <a:r>
              <a:rPr lang="en-AU" sz="2200" b="1" i="1" dirty="0"/>
              <a:t>Phase out government fleet ICE purchases by 2025</a:t>
            </a:r>
          </a:p>
          <a:p>
            <a:pPr marL="457200" indent="-457200">
              <a:buFont typeface="Courier New" panose="02070309020205020404" pitchFamily="49" charset="0"/>
              <a:buChar char="o"/>
            </a:pPr>
            <a:r>
              <a:rPr lang="en-AU" sz="2200" b="1" i="1" dirty="0"/>
              <a:t>Work with LGA’s to develop an EV bulk buy program to stimulate wider EV manufacturer imports</a:t>
            </a:r>
          </a:p>
          <a:p>
            <a:pPr marL="457200" indent="-457200">
              <a:buFont typeface="Courier New" panose="02070309020205020404" pitchFamily="49" charset="0"/>
              <a:buChar char="o"/>
            </a:pPr>
            <a:r>
              <a:rPr lang="en-AU" sz="2200" b="1" i="1" dirty="0"/>
              <a:t>Initiate a state-wide study to identify strategic locations for destination charging with fast charge capabilities placing particular emphasis on regional centres and main transport corridors  </a:t>
            </a:r>
          </a:p>
          <a:p>
            <a:pPr marL="457200" indent="-457200">
              <a:buFont typeface="Courier New" panose="02070309020205020404" pitchFamily="49" charset="0"/>
              <a:buChar char="o"/>
            </a:pPr>
            <a:endParaRPr lang="en-AU" sz="2400" b="1" i="1" dirty="0"/>
          </a:p>
          <a:p>
            <a:pPr marL="457200" indent="-457200">
              <a:buFont typeface="Courier New" panose="02070309020205020404" pitchFamily="49" charset="0"/>
              <a:buChar char="o"/>
            </a:pPr>
            <a:endParaRPr lang="en-AU" sz="2400" b="1" i="1" dirty="0"/>
          </a:p>
        </p:txBody>
      </p:sp>
      <p:sp>
        <p:nvSpPr>
          <p:cNvPr id="2" name="Rectangle 1">
            <a:extLst>
              <a:ext uri="{FF2B5EF4-FFF2-40B4-BE49-F238E27FC236}">
                <a16:creationId xmlns:a16="http://schemas.microsoft.com/office/drawing/2014/main" id="{E30FB996-FEEC-4E31-B3CA-51EE4CAB25D1}"/>
              </a:ext>
            </a:extLst>
          </p:cNvPr>
          <p:cNvSpPr/>
          <p:nvPr/>
        </p:nvSpPr>
        <p:spPr>
          <a:xfrm>
            <a:off x="395536" y="1052736"/>
            <a:ext cx="7824936" cy="461665"/>
          </a:xfrm>
          <a:prstGeom prst="rect">
            <a:avLst/>
          </a:prstGeom>
        </p:spPr>
        <p:txBody>
          <a:bodyPr wrap="square">
            <a:spAutoFit/>
          </a:bodyPr>
          <a:lstStyle/>
          <a:p>
            <a:r>
              <a:rPr lang="en-AU" sz="2400" b="1" dirty="0">
                <a:solidFill>
                  <a:schemeClr val="tx1">
                    <a:lumMod val="65000"/>
                    <a:lumOff val="35000"/>
                  </a:schemeClr>
                </a:solidFill>
              </a:rPr>
              <a:t>Non market based policy levers:</a:t>
            </a:r>
            <a:endParaRPr lang="en-AU" sz="2400" dirty="0"/>
          </a:p>
        </p:txBody>
      </p:sp>
    </p:spTree>
    <p:extLst>
      <p:ext uri="{BB962C8B-B14F-4D97-AF65-F5344CB8AC3E}">
        <p14:creationId xmlns:p14="http://schemas.microsoft.com/office/powerpoint/2010/main" val="1822195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7" name="Picture 1" descr="C:\Users\StuartN\Desktop\electric-car-logo.jpg"/>
          <p:cNvPicPr>
            <a:picLocks noChangeAspect="1" noChangeArrowheads="1"/>
          </p:cNvPicPr>
          <p:nvPr/>
        </p:nvPicPr>
        <p:blipFill>
          <a:blip r:embed="rId4" cstate="print"/>
          <a:srcRect/>
          <a:stretch>
            <a:fillRect/>
          </a:stretch>
        </p:blipFill>
        <p:spPr bwMode="auto">
          <a:xfrm>
            <a:off x="6927979" y="5085184"/>
            <a:ext cx="2216021" cy="1772816"/>
          </a:xfrm>
          <a:prstGeom prst="rect">
            <a:avLst/>
          </a:prstGeom>
          <a:noFill/>
        </p:spPr>
      </p:pic>
      <p:sp>
        <p:nvSpPr>
          <p:cNvPr id="9" name="Content Placeholder 8"/>
          <p:cNvSpPr>
            <a:spLocks noGrp="1"/>
          </p:cNvSpPr>
          <p:nvPr>
            <p:ph idx="1"/>
          </p:nvPr>
        </p:nvSpPr>
        <p:spPr/>
        <p:txBody>
          <a:bodyPr/>
          <a:lstStyle/>
          <a:p>
            <a:pPr algn="ctr"/>
            <a:endParaRPr lang="en-AU" b="1" i="1" dirty="0"/>
          </a:p>
        </p:txBody>
      </p:sp>
    </p:spTree>
    <p:extLst>
      <p:ext uri="{BB962C8B-B14F-4D97-AF65-F5344CB8AC3E}">
        <p14:creationId xmlns:p14="http://schemas.microsoft.com/office/powerpoint/2010/main" val="3891369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Users\StuartN\Desktop\electric-car-logo.jpg"/>
          <p:cNvPicPr>
            <a:picLocks noChangeAspect="1" noChangeArrowheads="1"/>
          </p:cNvPicPr>
          <p:nvPr/>
        </p:nvPicPr>
        <p:blipFill>
          <a:blip r:embed="rId3" cstate="print"/>
          <a:srcRect/>
          <a:stretch>
            <a:fillRect/>
          </a:stretch>
        </p:blipFill>
        <p:spPr bwMode="auto">
          <a:xfrm>
            <a:off x="7236296" y="5331837"/>
            <a:ext cx="1907704" cy="1526163"/>
          </a:xfrm>
          <a:prstGeom prst="rect">
            <a:avLst/>
          </a:prstGeom>
          <a:noFill/>
        </p:spPr>
      </p:pic>
      <p:sp>
        <p:nvSpPr>
          <p:cNvPr id="3074" name="Text Box 7"/>
          <p:cNvSpPr txBox="1">
            <a:spLocks noChangeArrowheads="1"/>
          </p:cNvSpPr>
          <p:nvPr/>
        </p:nvSpPr>
        <p:spPr bwMode="auto">
          <a:xfrm>
            <a:off x="8305800" y="5181600"/>
            <a:ext cx="609600" cy="366713"/>
          </a:xfrm>
          <a:prstGeom prst="rect">
            <a:avLst/>
          </a:prstGeom>
          <a:noFill/>
          <a:ln w="9525">
            <a:noFill/>
            <a:miter lim="800000"/>
            <a:headEnd/>
            <a:tailEnd/>
          </a:ln>
        </p:spPr>
        <p:txBody>
          <a:bodyPr>
            <a:spAutoFit/>
          </a:bodyPr>
          <a:lstStyle/>
          <a:p>
            <a:pPr>
              <a:spcBef>
                <a:spcPct val="50000"/>
              </a:spcBef>
            </a:pPr>
            <a:endParaRPr lang="en-US"/>
          </a:p>
        </p:txBody>
      </p:sp>
      <p:sp>
        <p:nvSpPr>
          <p:cNvPr id="3076" name="Content Placeholder 6"/>
          <p:cNvSpPr>
            <a:spLocks noGrp="1"/>
          </p:cNvSpPr>
          <p:nvPr>
            <p:ph idx="1"/>
          </p:nvPr>
        </p:nvSpPr>
        <p:spPr>
          <a:xfrm>
            <a:off x="457200" y="1000125"/>
            <a:ext cx="8229600" cy="5126038"/>
          </a:xfrm>
        </p:spPr>
        <p:txBody>
          <a:bodyPr/>
          <a:lstStyle/>
          <a:p>
            <a:pPr eaLnBrk="1" hangingPunct="1"/>
            <a:r>
              <a:rPr lang="en-AU" sz="3200" b="1" dirty="0">
                <a:solidFill>
                  <a:schemeClr val="tx1">
                    <a:lumMod val="65000"/>
                    <a:lumOff val="35000"/>
                  </a:schemeClr>
                </a:solidFill>
              </a:rPr>
              <a:t>Purpose</a:t>
            </a:r>
          </a:p>
          <a:p>
            <a:pPr eaLnBrk="1" hangingPunct="1"/>
            <a:endParaRPr lang="en-AU" dirty="0"/>
          </a:p>
          <a:p>
            <a:pPr lvl="1" eaLnBrk="1" hangingPunct="1"/>
            <a:r>
              <a:rPr lang="en-AU" sz="2400" dirty="0"/>
              <a:t>Understanding the urgent need to reduce emissions from fleet operations;</a:t>
            </a:r>
          </a:p>
          <a:p>
            <a:pPr lvl="1" eaLnBrk="1" hangingPunct="1"/>
            <a:r>
              <a:rPr lang="en-AU" sz="2400" dirty="0"/>
              <a:t>Recognising the inefficiencies associated with continued use of internal combustion engines;</a:t>
            </a:r>
          </a:p>
          <a:p>
            <a:pPr lvl="1" eaLnBrk="1" hangingPunct="1"/>
            <a:r>
              <a:rPr lang="en-US" sz="2400" dirty="0">
                <a:latin typeface="Arial" pitchFamily="34" charset="0"/>
              </a:rPr>
              <a:t>Acknowledging the devastating environmental and social impact the combustion of fossil fuels is having on local community's and the natural world;</a:t>
            </a:r>
            <a:endParaRPr lang="en-AU" sz="2400" dirty="0"/>
          </a:p>
          <a:p>
            <a:pPr lvl="1" eaLnBrk="1" hangingPunct="1"/>
            <a:r>
              <a:rPr lang="en-AU" sz="2400" dirty="0"/>
              <a:t>Progressively moving renewable energy into the fleet fuel space</a:t>
            </a:r>
          </a:p>
          <a:p>
            <a:pPr lvl="1" eaLnBrk="1" hangingPunct="1"/>
            <a:endParaRPr lang="en-AU" dirty="0"/>
          </a:p>
        </p:txBody>
      </p:sp>
      <p:pic>
        <p:nvPicPr>
          <p:cNvPr id="11" name="Picture 2" descr="C:\Users\snesbitt\Documents\NCOS\NCOS_logo_hero_organisation.jpg"/>
          <p:cNvPicPr>
            <a:picLocks noChangeAspect="1" noChangeArrowheads="1"/>
          </p:cNvPicPr>
          <p:nvPr/>
        </p:nvPicPr>
        <p:blipFill>
          <a:blip r:embed="rId4" cstate="print"/>
          <a:srcRect l="6519" t="4625" r="11987" b="12117"/>
          <a:stretch>
            <a:fillRect/>
          </a:stretch>
        </p:blipFill>
        <p:spPr bwMode="auto">
          <a:xfrm>
            <a:off x="8143868" y="142852"/>
            <a:ext cx="1000132" cy="72009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8305800" y="5181600"/>
            <a:ext cx="609600" cy="366713"/>
          </a:xfrm>
          <a:prstGeom prst="rect">
            <a:avLst/>
          </a:prstGeom>
          <a:noFill/>
          <a:ln w="9525">
            <a:noFill/>
            <a:miter lim="800000"/>
            <a:headEnd/>
            <a:tailEnd/>
          </a:ln>
        </p:spPr>
        <p:txBody>
          <a:bodyPr>
            <a:spAutoFit/>
          </a:bodyPr>
          <a:lstStyle/>
          <a:p>
            <a:pPr>
              <a:spcBef>
                <a:spcPct val="50000"/>
              </a:spcBef>
            </a:pPr>
            <a:endParaRPr lang="en-US"/>
          </a:p>
        </p:txBody>
      </p:sp>
      <p:sp>
        <p:nvSpPr>
          <p:cNvPr id="3076" name="Content Placeholder 6"/>
          <p:cNvSpPr>
            <a:spLocks noGrp="1"/>
          </p:cNvSpPr>
          <p:nvPr>
            <p:ph idx="1"/>
          </p:nvPr>
        </p:nvSpPr>
        <p:spPr>
          <a:xfrm>
            <a:off x="457200" y="1000125"/>
            <a:ext cx="8229600" cy="5126038"/>
          </a:xfrm>
        </p:spPr>
        <p:txBody>
          <a:bodyPr/>
          <a:lstStyle/>
          <a:p>
            <a:pPr eaLnBrk="1" hangingPunct="1"/>
            <a:r>
              <a:rPr lang="en-AU" sz="3200" b="1" dirty="0">
                <a:solidFill>
                  <a:schemeClr val="tx1">
                    <a:lumMod val="65000"/>
                    <a:lumOff val="35000"/>
                  </a:schemeClr>
                </a:solidFill>
              </a:rPr>
              <a:t>Electric Vehicle Trial</a:t>
            </a:r>
            <a:endParaRPr lang="en-AU" dirty="0">
              <a:solidFill>
                <a:schemeClr val="tx1">
                  <a:lumMod val="65000"/>
                  <a:lumOff val="35000"/>
                </a:schemeClr>
              </a:solidFill>
            </a:endParaRPr>
          </a:p>
          <a:p>
            <a:pPr lvl="1" eaLnBrk="1" hangingPunct="1"/>
            <a:r>
              <a:rPr lang="en-AU" dirty="0"/>
              <a:t>Successful participation in the Vic EV trial</a:t>
            </a:r>
          </a:p>
        </p:txBody>
      </p:sp>
      <p:pic>
        <p:nvPicPr>
          <p:cNvPr id="8" name="Picture 7" descr="cid:_1_06DA579406DA52C4001F0B92CA257A02">
            <a:hlinkClick r:id="rId3"/>
          </p:cNvPr>
          <p:cNvPicPr/>
          <p:nvPr/>
        </p:nvPicPr>
        <p:blipFill>
          <a:blip r:embed="rId4" r:link="rId5" cstate="print"/>
          <a:srcRect/>
          <a:stretch>
            <a:fillRect/>
          </a:stretch>
        </p:blipFill>
        <p:spPr bwMode="auto">
          <a:xfrm>
            <a:off x="3347864" y="2420888"/>
            <a:ext cx="4024468" cy="638536"/>
          </a:xfrm>
          <a:prstGeom prst="rect">
            <a:avLst/>
          </a:prstGeom>
          <a:noFill/>
          <a:ln w="9525">
            <a:noFill/>
            <a:miter lim="800000"/>
            <a:headEnd/>
            <a:tailEnd/>
          </a:ln>
        </p:spPr>
      </p:pic>
      <p:pic>
        <p:nvPicPr>
          <p:cNvPr id="9" name="Picture 8"/>
          <p:cNvPicPr>
            <a:picLocks noChangeAspect="1" noChangeArrowheads="1"/>
          </p:cNvPicPr>
          <p:nvPr/>
        </p:nvPicPr>
        <p:blipFill>
          <a:blip r:embed="rId6" cstate="print"/>
          <a:srcRect/>
          <a:stretch>
            <a:fillRect/>
          </a:stretch>
        </p:blipFill>
        <p:spPr bwMode="auto">
          <a:xfrm>
            <a:off x="357158" y="2129847"/>
            <a:ext cx="2630666" cy="439549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0" name="Picture 2" descr="M:\Electric Car\014.JPG"/>
          <p:cNvPicPr>
            <a:picLocks noChangeAspect="1" noChangeArrowheads="1"/>
          </p:cNvPicPr>
          <p:nvPr/>
        </p:nvPicPr>
        <p:blipFill>
          <a:blip r:embed="rId7" cstate="print"/>
          <a:srcRect/>
          <a:stretch>
            <a:fillRect/>
          </a:stretch>
        </p:blipFill>
        <p:spPr bwMode="auto">
          <a:xfrm>
            <a:off x="3357554" y="3357562"/>
            <a:ext cx="4100946" cy="2745261"/>
          </a:xfrm>
          <a:prstGeom prst="rect">
            <a:avLst/>
          </a:prstGeom>
          <a:noFill/>
          <a:effectLst>
            <a:outerShdw blurRad="63500" sx="102000" sy="102000" algn="ctr" rotWithShape="0">
              <a:prstClr val="black">
                <a:alpha val="40000"/>
              </a:prstClr>
            </a:outerShdw>
          </a:effectLst>
        </p:spPr>
      </p:pic>
      <p:pic>
        <p:nvPicPr>
          <p:cNvPr id="11" name="Picture 2" descr="C:\Users\snesbitt\Documents\NCOS\NCOS_logo_hero_organisation.jpg"/>
          <p:cNvPicPr>
            <a:picLocks noChangeAspect="1" noChangeArrowheads="1"/>
          </p:cNvPicPr>
          <p:nvPr/>
        </p:nvPicPr>
        <p:blipFill>
          <a:blip r:embed="rId8" cstate="print"/>
          <a:srcRect l="6519" t="4625" r="11987" b="12117"/>
          <a:stretch>
            <a:fillRect/>
          </a:stretch>
        </p:blipFill>
        <p:spPr bwMode="auto">
          <a:xfrm>
            <a:off x="8143868" y="142852"/>
            <a:ext cx="1000132" cy="72009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00100" y="1357298"/>
            <a:ext cx="7715250" cy="4953000"/>
          </a:xfrm>
        </p:spPr>
        <p:txBody>
          <a:bodyPr/>
          <a:lstStyle/>
          <a:p>
            <a:pPr algn="l" eaLnBrk="1" hangingPunct="1"/>
            <a:r>
              <a:rPr lang="en-AU" sz="3200" b="1" dirty="0">
                <a:solidFill>
                  <a:schemeClr val="tx1">
                    <a:lumMod val="65000"/>
                    <a:lumOff val="35000"/>
                  </a:schemeClr>
                </a:solidFill>
              </a:rPr>
              <a:t>Electric Vehicle – </a:t>
            </a:r>
            <a:br>
              <a:rPr lang="en-AU" sz="3200" b="1" dirty="0">
                <a:solidFill>
                  <a:schemeClr val="tx1">
                    <a:lumMod val="65000"/>
                    <a:lumOff val="35000"/>
                  </a:schemeClr>
                </a:solidFill>
              </a:rPr>
            </a:br>
            <a:r>
              <a:rPr lang="en-AU" sz="3200" b="1" dirty="0">
                <a:solidFill>
                  <a:schemeClr val="tx1">
                    <a:lumMod val="65000"/>
                    <a:lumOff val="35000"/>
                  </a:schemeClr>
                </a:solidFill>
              </a:rPr>
              <a:t>Fleet Feasibility </a:t>
            </a:r>
            <a:br>
              <a:rPr lang="en-AU" sz="3200" b="1" dirty="0">
                <a:solidFill>
                  <a:schemeClr val="tx1">
                    <a:lumMod val="65000"/>
                    <a:lumOff val="35000"/>
                  </a:schemeClr>
                </a:solidFill>
              </a:rPr>
            </a:br>
            <a:r>
              <a:rPr lang="en-AU" sz="3200" b="1" dirty="0">
                <a:solidFill>
                  <a:schemeClr val="tx1">
                    <a:lumMod val="65000"/>
                    <a:lumOff val="35000"/>
                  </a:schemeClr>
                </a:solidFill>
              </a:rPr>
              <a:t>Study</a:t>
            </a:r>
            <a:r>
              <a:rPr lang="en-AU" sz="2400" b="1" dirty="0"/>
              <a:t/>
            </a:r>
            <a:br>
              <a:rPr lang="en-AU" sz="2400" b="1" dirty="0"/>
            </a:br>
            <a:endParaRPr lang="en-AU" sz="2800" dirty="0">
              <a:latin typeface="Frutiger 45 Light"/>
            </a:endParaRPr>
          </a:p>
        </p:txBody>
      </p:sp>
      <p:pic>
        <p:nvPicPr>
          <p:cNvPr id="2052" name="Picture 4"/>
          <p:cNvPicPr>
            <a:picLocks noChangeAspect="1" noChangeArrowheads="1"/>
          </p:cNvPicPr>
          <p:nvPr/>
        </p:nvPicPr>
        <p:blipFill>
          <a:blip r:embed="rId3" cstate="print"/>
          <a:srcRect/>
          <a:stretch>
            <a:fillRect/>
          </a:stretch>
        </p:blipFill>
        <p:spPr bwMode="auto">
          <a:xfrm>
            <a:off x="4857725" y="1124744"/>
            <a:ext cx="3744416" cy="5064563"/>
          </a:xfrm>
          <a:prstGeom prst="rect">
            <a:avLst/>
          </a:prstGeom>
          <a:noFill/>
          <a:ln w="19050">
            <a:solidFill>
              <a:schemeClr val="accent1"/>
            </a:solidFill>
            <a:miter lim="800000"/>
            <a:headEnd/>
            <a:tailEnd/>
          </a:ln>
        </p:spPr>
      </p:pic>
      <p:pic>
        <p:nvPicPr>
          <p:cNvPr id="5" name="Picture 2" descr="C:\Users\snesbitt\Documents\NCOS\NCOS_logo_hero_organisation.jpg"/>
          <p:cNvPicPr>
            <a:picLocks noChangeAspect="1" noChangeArrowheads="1"/>
          </p:cNvPicPr>
          <p:nvPr/>
        </p:nvPicPr>
        <p:blipFill>
          <a:blip r:embed="rId4" cstate="print"/>
          <a:srcRect l="6519" t="4625" r="11987" b="12117"/>
          <a:stretch>
            <a:fillRect/>
          </a:stretch>
        </p:blipFill>
        <p:spPr bwMode="auto">
          <a:xfrm>
            <a:off x="8143868" y="142852"/>
            <a:ext cx="1000132" cy="72009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C:\Users\StuartN\Desktop\electric-car-logo.jpg"/>
          <p:cNvPicPr>
            <a:picLocks noChangeAspect="1" noChangeArrowheads="1"/>
          </p:cNvPicPr>
          <p:nvPr/>
        </p:nvPicPr>
        <p:blipFill>
          <a:blip r:embed="rId3" cstate="print"/>
          <a:srcRect/>
          <a:stretch>
            <a:fillRect/>
          </a:stretch>
        </p:blipFill>
        <p:spPr bwMode="auto">
          <a:xfrm>
            <a:off x="5220072" y="4797152"/>
            <a:ext cx="2576060" cy="2060848"/>
          </a:xfrm>
          <a:prstGeom prst="rect">
            <a:avLst/>
          </a:prstGeom>
          <a:noFill/>
        </p:spPr>
      </p:pic>
      <p:sp>
        <p:nvSpPr>
          <p:cNvPr id="3074" name="Text Box 7"/>
          <p:cNvSpPr txBox="1">
            <a:spLocks noChangeArrowheads="1"/>
          </p:cNvSpPr>
          <p:nvPr/>
        </p:nvSpPr>
        <p:spPr bwMode="auto">
          <a:xfrm>
            <a:off x="8305800" y="5181600"/>
            <a:ext cx="609600" cy="366713"/>
          </a:xfrm>
          <a:prstGeom prst="rect">
            <a:avLst/>
          </a:prstGeom>
          <a:noFill/>
          <a:ln w="9525">
            <a:noFill/>
            <a:miter lim="800000"/>
            <a:headEnd/>
            <a:tailEnd/>
          </a:ln>
        </p:spPr>
        <p:txBody>
          <a:bodyPr>
            <a:spAutoFit/>
          </a:bodyPr>
          <a:lstStyle/>
          <a:p>
            <a:pPr>
              <a:spcBef>
                <a:spcPct val="50000"/>
              </a:spcBef>
            </a:pPr>
            <a:endParaRPr lang="en-US"/>
          </a:p>
        </p:txBody>
      </p:sp>
      <p:sp>
        <p:nvSpPr>
          <p:cNvPr id="3076" name="Content Placeholder 6"/>
          <p:cNvSpPr>
            <a:spLocks noGrp="1"/>
          </p:cNvSpPr>
          <p:nvPr>
            <p:ph idx="1"/>
          </p:nvPr>
        </p:nvSpPr>
        <p:spPr>
          <a:xfrm>
            <a:off x="457200" y="1000125"/>
            <a:ext cx="8229600" cy="5126038"/>
          </a:xfrm>
        </p:spPr>
        <p:txBody>
          <a:bodyPr/>
          <a:lstStyle/>
          <a:p>
            <a:pPr eaLnBrk="1" hangingPunct="1"/>
            <a:r>
              <a:rPr lang="en-AU" sz="3200" b="1" dirty="0">
                <a:solidFill>
                  <a:schemeClr val="tx1">
                    <a:lumMod val="65000"/>
                    <a:lumOff val="35000"/>
                  </a:schemeClr>
                </a:solidFill>
              </a:rPr>
              <a:t>Purpose</a:t>
            </a:r>
          </a:p>
          <a:p>
            <a:pPr eaLnBrk="1" hangingPunct="1"/>
            <a:endParaRPr lang="en-AU" dirty="0"/>
          </a:p>
          <a:p>
            <a:pPr lvl="1" eaLnBrk="1" hangingPunct="1"/>
            <a:r>
              <a:rPr lang="en-AU" dirty="0"/>
              <a:t>To understand the pros/cons of moving Council’s light fleet vehicles to EV;</a:t>
            </a:r>
          </a:p>
          <a:p>
            <a:pPr lvl="1" eaLnBrk="1" hangingPunct="1"/>
            <a:r>
              <a:rPr lang="en-AU" dirty="0"/>
              <a:t>To promote the wider environmental &amp; social benefits and operational savings opportunities to fleet operators and all tiers of government;</a:t>
            </a:r>
          </a:p>
          <a:p>
            <a:pPr lvl="1" eaLnBrk="1" hangingPunct="1"/>
            <a:r>
              <a:rPr lang="en-AU" dirty="0"/>
              <a:t>To demonstrate leadership in sustainable transport transition</a:t>
            </a:r>
          </a:p>
        </p:txBody>
      </p:sp>
      <p:pic>
        <p:nvPicPr>
          <p:cNvPr id="7" name="Picture 2" descr="C:\Users\snesbitt\Documents\NCOS\NCOS_logo_hero_organisation.jpg"/>
          <p:cNvPicPr>
            <a:picLocks noChangeAspect="1" noChangeArrowheads="1"/>
          </p:cNvPicPr>
          <p:nvPr/>
        </p:nvPicPr>
        <p:blipFill>
          <a:blip r:embed="rId4" cstate="print"/>
          <a:srcRect l="6519" t="4625" r="11987" b="12117"/>
          <a:stretch>
            <a:fillRect/>
          </a:stretch>
        </p:blipFill>
        <p:spPr bwMode="auto">
          <a:xfrm>
            <a:off x="8001024" y="142852"/>
            <a:ext cx="1000132" cy="720095"/>
          </a:xfrm>
          <a:prstGeom prst="rect">
            <a:avLst/>
          </a:prstGeom>
          <a:noFill/>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4"/>
          <p:cNvSpPr>
            <a:spLocks noGrp="1"/>
          </p:cNvSpPr>
          <p:nvPr>
            <p:ph idx="1"/>
          </p:nvPr>
        </p:nvSpPr>
        <p:spPr>
          <a:xfrm>
            <a:off x="457200" y="1071563"/>
            <a:ext cx="8229600" cy="5054600"/>
          </a:xfrm>
        </p:spPr>
        <p:txBody>
          <a:bodyPr/>
          <a:lstStyle/>
          <a:p>
            <a:pPr eaLnBrk="1" hangingPunct="1"/>
            <a:r>
              <a:rPr lang="en-AU" sz="3200" b="1" dirty="0">
                <a:solidFill>
                  <a:schemeClr val="tx1">
                    <a:lumMod val="65000"/>
                    <a:lumOff val="35000"/>
                  </a:schemeClr>
                </a:solidFill>
              </a:rPr>
              <a:t>Feasibility Study - </a:t>
            </a:r>
            <a:r>
              <a:rPr lang="en-AU" b="1" dirty="0">
                <a:solidFill>
                  <a:schemeClr val="tx1">
                    <a:lumMod val="65000"/>
                    <a:lumOff val="35000"/>
                  </a:schemeClr>
                </a:solidFill>
              </a:rPr>
              <a:t>Key Focus Issues</a:t>
            </a:r>
          </a:p>
          <a:p>
            <a:pPr eaLnBrk="1" hangingPunct="1"/>
            <a:endParaRPr lang="en-AU" dirty="0"/>
          </a:p>
          <a:p>
            <a:pPr lvl="1" eaLnBrk="1" hangingPunct="1"/>
            <a:r>
              <a:rPr lang="en-AU" dirty="0"/>
              <a:t>Carbon emissions;</a:t>
            </a:r>
          </a:p>
          <a:p>
            <a:pPr lvl="1" eaLnBrk="1" hangingPunct="1"/>
            <a:r>
              <a:rPr lang="en-AU" dirty="0"/>
              <a:t>Peak oil/Fuel security;</a:t>
            </a:r>
          </a:p>
          <a:p>
            <a:pPr lvl="1" eaLnBrk="1" hangingPunct="1"/>
            <a:r>
              <a:rPr lang="en-AU" dirty="0"/>
              <a:t>Local air quality;</a:t>
            </a:r>
          </a:p>
          <a:p>
            <a:pPr lvl="1" eaLnBrk="1" hangingPunct="1"/>
            <a:r>
              <a:rPr lang="en-AU" dirty="0"/>
              <a:t>Alignment with </a:t>
            </a:r>
            <a:r>
              <a:rPr lang="en-AU" dirty="0" err="1"/>
              <a:t>renewables</a:t>
            </a:r>
            <a:r>
              <a:rPr lang="en-AU" dirty="0"/>
              <a:t> &amp; NCOS;</a:t>
            </a:r>
          </a:p>
          <a:p>
            <a:pPr lvl="1" eaLnBrk="1" hangingPunct="1"/>
            <a:r>
              <a:rPr lang="en-AU" dirty="0"/>
              <a:t>Lifecycle operational savings; </a:t>
            </a:r>
          </a:p>
          <a:p>
            <a:pPr lvl="1" eaLnBrk="1" hangingPunct="1"/>
            <a:r>
              <a:rPr lang="en-US" dirty="0"/>
              <a:t>Reputation/Leadership</a:t>
            </a:r>
          </a:p>
        </p:txBody>
      </p:sp>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5" name="Picture 1" descr="C:\Users\StuartN\Desktop\electric-car-logo.jpg"/>
          <p:cNvPicPr>
            <a:picLocks noChangeAspect="1" noChangeArrowheads="1"/>
          </p:cNvPicPr>
          <p:nvPr/>
        </p:nvPicPr>
        <p:blipFill>
          <a:blip r:embed="rId4" cstate="print"/>
          <a:srcRect/>
          <a:stretch>
            <a:fillRect/>
          </a:stretch>
        </p:blipFill>
        <p:spPr bwMode="auto">
          <a:xfrm>
            <a:off x="5796136" y="4581128"/>
            <a:ext cx="2576060" cy="206084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4"/>
          <p:cNvSpPr>
            <a:spLocks noGrp="1"/>
          </p:cNvSpPr>
          <p:nvPr>
            <p:ph idx="1"/>
          </p:nvPr>
        </p:nvSpPr>
        <p:spPr>
          <a:xfrm>
            <a:off x="457200" y="1071563"/>
            <a:ext cx="8229600" cy="1142991"/>
          </a:xfrm>
        </p:spPr>
        <p:txBody>
          <a:bodyPr/>
          <a:lstStyle/>
          <a:p>
            <a:pPr eaLnBrk="1" hangingPunct="1"/>
            <a:r>
              <a:rPr lang="en-AU" sz="3200" b="1" dirty="0">
                <a:solidFill>
                  <a:schemeClr val="tx1">
                    <a:lumMod val="65000"/>
                    <a:lumOff val="35000"/>
                  </a:schemeClr>
                </a:solidFill>
              </a:rPr>
              <a:t>Feasibility Study – </a:t>
            </a:r>
            <a:r>
              <a:rPr lang="en-AU" b="1" dirty="0">
                <a:solidFill>
                  <a:schemeClr val="tx1">
                    <a:lumMod val="65000"/>
                    <a:lumOff val="35000"/>
                  </a:schemeClr>
                </a:solidFill>
              </a:rPr>
              <a:t>Base case comparison</a:t>
            </a:r>
            <a:endParaRPr lang="en-AU" dirty="0">
              <a:solidFill>
                <a:schemeClr val="tx1">
                  <a:lumMod val="65000"/>
                  <a:lumOff val="35000"/>
                </a:schemeClr>
              </a:solidFill>
            </a:endParaRPr>
          </a:p>
          <a:p>
            <a:pPr lvl="1" eaLnBrk="1" hangingPunct="1"/>
            <a:r>
              <a:rPr lang="en-US" dirty="0"/>
              <a:t>Whole of life cost of ownership analysis</a:t>
            </a:r>
          </a:p>
          <a:p>
            <a:pPr lvl="1" eaLnBrk="1" hangingPunct="1">
              <a:buNone/>
            </a:pPr>
            <a:endParaRPr lang="en-AU" dirty="0"/>
          </a:p>
        </p:txBody>
      </p:sp>
      <p:pic>
        <p:nvPicPr>
          <p:cNvPr id="4"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72708" name="Picture 4" descr="C:\Users\snesbitt\Documents\Projects\Alt transport &amp; fuels\Electric Vehicles\Council vehicles\Photos\2013-02-10 13.38.45.jpg"/>
          <p:cNvPicPr>
            <a:picLocks noChangeAspect="1" noChangeArrowheads="1"/>
          </p:cNvPicPr>
          <p:nvPr/>
        </p:nvPicPr>
        <p:blipFill>
          <a:blip r:embed="rId4" cstate="print"/>
          <a:srcRect/>
          <a:stretch>
            <a:fillRect/>
          </a:stretch>
        </p:blipFill>
        <p:spPr bwMode="auto">
          <a:xfrm>
            <a:off x="5000627" y="2500306"/>
            <a:ext cx="3429023" cy="2571768"/>
          </a:xfrm>
          <a:prstGeom prst="rect">
            <a:avLst/>
          </a:prstGeom>
          <a:noFill/>
          <a:effectLst>
            <a:outerShdw blurRad="63500" sx="102000" sy="102000" algn="ctr" rotWithShape="0">
              <a:prstClr val="black">
                <a:alpha val="40000"/>
              </a:prstClr>
            </a:outerShdw>
          </a:effectLst>
        </p:spPr>
      </p:pic>
      <p:sp>
        <p:nvSpPr>
          <p:cNvPr id="9" name="TextBox 8"/>
          <p:cNvSpPr txBox="1"/>
          <p:nvPr/>
        </p:nvSpPr>
        <p:spPr>
          <a:xfrm>
            <a:off x="4214810" y="3500438"/>
            <a:ext cx="857256" cy="369332"/>
          </a:xfrm>
          <a:prstGeom prst="rect">
            <a:avLst/>
          </a:prstGeom>
          <a:noFill/>
        </p:spPr>
        <p:txBody>
          <a:bodyPr wrap="square" rtlCol="0">
            <a:spAutoFit/>
          </a:bodyPr>
          <a:lstStyle/>
          <a:p>
            <a:r>
              <a:rPr lang="en-AU" b="1" dirty="0"/>
              <a:t>VS</a:t>
            </a:r>
          </a:p>
        </p:txBody>
      </p:sp>
      <p:pic>
        <p:nvPicPr>
          <p:cNvPr id="72709" name="Picture 5"/>
          <p:cNvPicPr>
            <a:picLocks noChangeAspect="1" noChangeArrowheads="1"/>
          </p:cNvPicPr>
          <p:nvPr/>
        </p:nvPicPr>
        <p:blipFill>
          <a:blip r:embed="rId5" cstate="print"/>
          <a:srcRect/>
          <a:stretch>
            <a:fillRect/>
          </a:stretch>
        </p:blipFill>
        <p:spPr bwMode="auto">
          <a:xfrm>
            <a:off x="571472" y="2500306"/>
            <a:ext cx="3429023" cy="257176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2" name="TextBox 11"/>
          <p:cNvSpPr txBox="1"/>
          <p:nvPr/>
        </p:nvSpPr>
        <p:spPr>
          <a:xfrm>
            <a:off x="500034" y="5500702"/>
            <a:ext cx="7929618" cy="923330"/>
          </a:xfrm>
          <a:prstGeom prst="rect">
            <a:avLst/>
          </a:prstGeom>
          <a:noFill/>
        </p:spPr>
        <p:txBody>
          <a:bodyPr wrap="square" rtlCol="0">
            <a:spAutoFit/>
          </a:bodyPr>
          <a:lstStyle/>
          <a:p>
            <a:r>
              <a:rPr lang="en-AU" b="1" dirty="0"/>
              <a:t>Results: </a:t>
            </a:r>
            <a:r>
              <a:rPr lang="en-AU" i="1" dirty="0"/>
              <a:t>“The benefit cost ratio for the adoption of Nissan LEAFs in the Moreland City Council fleet in place of Hybrid Camry’s at 7% discount rate was 1.48 indicating a sound investment” </a:t>
            </a:r>
            <a:r>
              <a:rPr lang="en-AU" dirty="0"/>
              <a:t>– Pitt &amp; Sherry 2014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8305800" y="5181600"/>
            <a:ext cx="609600" cy="366713"/>
          </a:xfrm>
          <a:prstGeom prst="rect">
            <a:avLst/>
          </a:prstGeom>
          <a:noFill/>
          <a:ln w="9525">
            <a:noFill/>
            <a:miter lim="800000"/>
            <a:headEnd/>
            <a:tailEnd/>
          </a:ln>
        </p:spPr>
        <p:txBody>
          <a:bodyPr>
            <a:spAutoFit/>
          </a:bodyPr>
          <a:lstStyle/>
          <a:p>
            <a:pPr>
              <a:spcBef>
                <a:spcPct val="50000"/>
              </a:spcBef>
            </a:pPr>
            <a:endParaRPr lang="en-US"/>
          </a:p>
        </p:txBody>
      </p:sp>
      <p:sp>
        <p:nvSpPr>
          <p:cNvPr id="3076" name="Content Placeholder 6"/>
          <p:cNvSpPr>
            <a:spLocks noGrp="1"/>
          </p:cNvSpPr>
          <p:nvPr>
            <p:ph idx="1"/>
          </p:nvPr>
        </p:nvSpPr>
        <p:spPr>
          <a:xfrm>
            <a:off x="457200" y="1000125"/>
            <a:ext cx="8229600" cy="5126038"/>
          </a:xfrm>
        </p:spPr>
        <p:txBody>
          <a:bodyPr/>
          <a:lstStyle/>
          <a:p>
            <a:pPr eaLnBrk="1" hangingPunct="1"/>
            <a:r>
              <a:rPr lang="en-AU" sz="3200" b="1" dirty="0">
                <a:solidFill>
                  <a:schemeClr val="tx1">
                    <a:lumMod val="65000"/>
                    <a:lumOff val="35000"/>
                  </a:schemeClr>
                </a:solidFill>
              </a:rPr>
              <a:t>Fleet EV’s</a:t>
            </a:r>
          </a:p>
          <a:p>
            <a:pPr lvl="1"/>
            <a:r>
              <a:rPr lang="en-AU" dirty="0"/>
              <a:t>Successfully operating EV’s in Councils fleet</a:t>
            </a:r>
          </a:p>
          <a:p>
            <a:pPr lvl="1" eaLnBrk="1" hangingPunct="1"/>
            <a:endParaRPr lang="en-AU" dirty="0"/>
          </a:p>
        </p:txBody>
      </p:sp>
      <p:pic>
        <p:nvPicPr>
          <p:cNvPr id="10" name="Picture 2" descr="C:\Users\snesbitt\Documents\NCOS\NCOS_logo_hero_organisation.jpg"/>
          <p:cNvPicPr>
            <a:picLocks noChangeAspect="1" noChangeArrowheads="1"/>
          </p:cNvPicPr>
          <p:nvPr/>
        </p:nvPicPr>
        <p:blipFill>
          <a:blip r:embed="rId3" cstate="print"/>
          <a:srcRect l="6519" t="4625" r="11987" b="12117"/>
          <a:stretch>
            <a:fillRect/>
          </a:stretch>
        </p:blipFill>
        <p:spPr bwMode="auto">
          <a:xfrm>
            <a:off x="8143868" y="142852"/>
            <a:ext cx="1000132" cy="720095"/>
          </a:xfrm>
          <a:prstGeom prst="rect">
            <a:avLst/>
          </a:prstGeom>
          <a:noFill/>
        </p:spPr>
      </p:pic>
      <p:pic>
        <p:nvPicPr>
          <p:cNvPr id="9" name="Picture 3" descr="F:\Moreland\Depot EV bay.jpg"/>
          <p:cNvPicPr>
            <a:picLocks noChangeAspect="1" noChangeArrowheads="1"/>
          </p:cNvPicPr>
          <p:nvPr/>
        </p:nvPicPr>
        <p:blipFill>
          <a:blip r:embed="rId4" cstate="print"/>
          <a:srcRect/>
          <a:stretch>
            <a:fillRect/>
          </a:stretch>
        </p:blipFill>
        <p:spPr bwMode="auto">
          <a:xfrm>
            <a:off x="404783" y="2500306"/>
            <a:ext cx="4810159" cy="3607619"/>
          </a:xfrm>
          <a:prstGeom prst="rect">
            <a:avLst/>
          </a:prstGeom>
          <a:noFill/>
          <a:effectLst>
            <a:outerShdw blurRad="63500" sx="102000" sy="102000" algn="ctr" rotWithShape="0">
              <a:prstClr val="black">
                <a:alpha val="40000"/>
              </a:prstClr>
            </a:outerShdw>
          </a:effectLst>
        </p:spPr>
      </p:pic>
      <p:pic>
        <p:nvPicPr>
          <p:cNvPr id="11" name="Picture 1" descr="E:\Moreland\20150507_090319.jpg"/>
          <p:cNvPicPr>
            <a:picLocks noChangeAspect="1" noChangeArrowheads="1"/>
          </p:cNvPicPr>
          <p:nvPr/>
        </p:nvPicPr>
        <p:blipFill>
          <a:blip r:embed="rId5" cstate="print"/>
          <a:srcRect/>
          <a:stretch>
            <a:fillRect/>
          </a:stretch>
        </p:blipFill>
        <p:spPr bwMode="auto">
          <a:xfrm>
            <a:off x="5004048" y="3717032"/>
            <a:ext cx="3456383" cy="2592288"/>
          </a:xfrm>
          <a:prstGeom prst="rect">
            <a:avLst/>
          </a:prstGeom>
          <a:noFill/>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8305800" y="5181600"/>
            <a:ext cx="609600" cy="366713"/>
          </a:xfrm>
          <a:prstGeom prst="rect">
            <a:avLst/>
          </a:prstGeom>
          <a:noFill/>
          <a:ln w="9525">
            <a:noFill/>
            <a:miter lim="800000"/>
            <a:headEnd/>
            <a:tailEnd/>
          </a:ln>
        </p:spPr>
        <p:txBody>
          <a:bodyPr>
            <a:spAutoFit/>
          </a:bodyPr>
          <a:lstStyle/>
          <a:p>
            <a:pPr>
              <a:spcBef>
                <a:spcPct val="50000"/>
              </a:spcBef>
            </a:pPr>
            <a:endParaRPr lang="en-US"/>
          </a:p>
        </p:txBody>
      </p:sp>
      <p:pic>
        <p:nvPicPr>
          <p:cNvPr id="10" name="Picture 2" descr="C:\Users\snesbitt\Documents\Projects\Alt transport &amp; fuels\Electric Vehicles\Parking bays\2013-05-18 13.31.21.jpg"/>
          <p:cNvPicPr>
            <a:picLocks noChangeAspect="1" noChangeArrowheads="1"/>
          </p:cNvPicPr>
          <p:nvPr/>
        </p:nvPicPr>
        <p:blipFill>
          <a:blip r:embed="rId3" cstate="print"/>
          <a:srcRect/>
          <a:stretch>
            <a:fillRect/>
          </a:stretch>
        </p:blipFill>
        <p:spPr bwMode="auto">
          <a:xfrm>
            <a:off x="395536" y="2996952"/>
            <a:ext cx="4015985" cy="3011988"/>
          </a:xfrm>
          <a:prstGeom prst="rect">
            <a:avLst/>
          </a:prstGeom>
          <a:noFill/>
          <a:effectLst>
            <a:outerShdw blurRad="63500" sx="102000" sy="102000" algn="ctr" rotWithShape="0">
              <a:prstClr val="black">
                <a:alpha val="40000"/>
              </a:prstClr>
            </a:outerShdw>
          </a:effectLst>
        </p:spPr>
      </p:pic>
      <p:pic>
        <p:nvPicPr>
          <p:cNvPr id="29700" name="Picture 4" descr="F:\Moreland\20140210_121227.jpg"/>
          <p:cNvPicPr>
            <a:picLocks noGrp="1" noChangeAspect="1" noChangeArrowheads="1"/>
          </p:cNvPicPr>
          <p:nvPr>
            <p:ph idx="1"/>
          </p:nvPr>
        </p:nvPicPr>
        <p:blipFill>
          <a:blip r:embed="rId4" cstate="print"/>
          <a:srcRect/>
          <a:stretch>
            <a:fillRect/>
          </a:stretch>
        </p:blipFill>
        <p:spPr bwMode="auto">
          <a:xfrm>
            <a:off x="4652115" y="2996952"/>
            <a:ext cx="4024341" cy="3018256"/>
          </a:xfrm>
          <a:prstGeom prst="rect">
            <a:avLst/>
          </a:prstGeom>
          <a:noFill/>
          <a:effectLst>
            <a:outerShdw blurRad="63500" sx="102000" sy="102000" algn="ctr" rotWithShape="0">
              <a:prstClr val="black">
                <a:alpha val="40000"/>
              </a:prstClr>
            </a:outerShdw>
          </a:effectLst>
        </p:spPr>
      </p:pic>
      <p:sp>
        <p:nvSpPr>
          <p:cNvPr id="12" name="Content Placeholder 6"/>
          <p:cNvSpPr txBox="1">
            <a:spLocks/>
          </p:cNvSpPr>
          <p:nvPr/>
        </p:nvSpPr>
        <p:spPr bwMode="auto">
          <a:xfrm>
            <a:off x="457200" y="1000125"/>
            <a:ext cx="8229600" cy="5126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AU" sz="3200" b="1" kern="0" dirty="0">
                <a:solidFill>
                  <a:schemeClr val="tx1">
                    <a:lumMod val="65000"/>
                    <a:lumOff val="35000"/>
                  </a:schemeClr>
                </a:solidFill>
                <a:latin typeface="+mn-lt"/>
              </a:rPr>
              <a:t>Charging network</a:t>
            </a:r>
            <a:endParaRPr kumimoji="0" lang="en-AU" sz="3200" b="1" i="0" u="none" strike="noStrike" kern="0" cap="none" spc="0" normalizeH="0" baseline="0" noProof="0" dirty="0">
              <a:ln>
                <a:noFill/>
              </a:ln>
              <a:solidFill>
                <a:schemeClr val="tx1">
                  <a:lumMod val="65000"/>
                  <a:lumOff val="35000"/>
                </a:schemeClr>
              </a:solidFill>
              <a:effectLst/>
              <a:uLnTx/>
              <a:uFillTx/>
              <a:latin typeface="+mn-lt"/>
              <a:ea typeface="+mn-ea"/>
              <a:cs typeface="+mn-cs"/>
            </a:endParaRPr>
          </a:p>
          <a:p>
            <a:pPr marL="361950" marR="0" lvl="1" indent="-285750" algn="l" defTabSz="914400" rtl="0" eaLnBrk="1" fontAlgn="base" latinLnBrk="0" hangingPunct="1">
              <a:lnSpc>
                <a:spcPct val="100000"/>
              </a:lnSpc>
              <a:spcBef>
                <a:spcPct val="20000"/>
              </a:spcBef>
              <a:spcAft>
                <a:spcPct val="0"/>
              </a:spcAft>
              <a:buClrTx/>
              <a:buSzTx/>
              <a:buFontTx/>
              <a:buChar char="–"/>
              <a:tabLst/>
              <a:defRPr/>
            </a:pPr>
            <a:r>
              <a:rPr lang="en-AU" sz="2800" kern="0" dirty="0">
                <a:latin typeface="+mj-lt"/>
              </a:rPr>
              <a:t>Developed a network of public EV charging stations owned/operated by Council</a:t>
            </a:r>
            <a:endParaRPr kumimoji="0" lang="en-AU" sz="2800" b="0" i="0" u="none" strike="noStrike" kern="0" cap="none" spc="0" normalizeH="0" baseline="0" noProof="0" dirty="0">
              <a:ln>
                <a:noFill/>
              </a:ln>
              <a:solidFill>
                <a:schemeClr val="tx1"/>
              </a:solidFill>
              <a:effectLst/>
              <a:uLnTx/>
              <a:uFillTx/>
              <a:latin typeface="+mj-lt"/>
            </a:endParaRPr>
          </a:p>
          <a:p>
            <a:pPr marL="361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AU" sz="2800" b="0" i="0" u="none" strike="noStrike" kern="0" cap="none" spc="0" normalizeH="0" baseline="0" noProof="0" dirty="0">
              <a:ln>
                <a:noFill/>
              </a:ln>
              <a:solidFill>
                <a:schemeClr val="tx1"/>
              </a:solidFill>
              <a:effectLst/>
              <a:uLnTx/>
              <a:uFillTx/>
              <a:latin typeface="+mj-lt"/>
            </a:endParaRPr>
          </a:p>
        </p:txBody>
      </p:sp>
      <p:pic>
        <p:nvPicPr>
          <p:cNvPr id="13" name="Picture 2" descr="C:\Users\snesbitt\Documents\NCOS\NCOS_logo_hero_organisation.jpg"/>
          <p:cNvPicPr>
            <a:picLocks noChangeAspect="1" noChangeArrowheads="1"/>
          </p:cNvPicPr>
          <p:nvPr/>
        </p:nvPicPr>
        <p:blipFill>
          <a:blip r:embed="rId5" cstate="print"/>
          <a:srcRect l="6519" t="4625" r="11987" b="12117"/>
          <a:stretch>
            <a:fillRect/>
          </a:stretch>
        </p:blipFill>
        <p:spPr bwMode="auto">
          <a:xfrm>
            <a:off x="8143868" y="142852"/>
            <a:ext cx="1000132" cy="72009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Issues and Discussions Presentation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Frutiger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ommittee Transcript Document" ma:contentTypeID="0x010100A6113086DC73B842B7D060591F1D1F2D020200C0720D9A5485ED45ADC2FF5EDE309FA7" ma:contentTypeVersion="36" ma:contentTypeDescription="Create a new document." ma:contentTypeScope="" ma:versionID="e52877d7feab36bfeddb7f8cc9f5d553">
  <xsd:schema xmlns:xsd="http://www.w3.org/2001/XMLSchema" xmlns:xs="http://www.w3.org/2001/XMLSchema" xmlns:p="http://schemas.microsoft.com/office/2006/metadata/properties" xmlns:ns2="46c61757-ad04-49d5-a16a-4020ae46aeb3" xmlns:ns3="c35bed46-8fc3-45b8-8dd6-aacfd9839516" targetNamespace="http://schemas.microsoft.com/office/2006/metadata/properties" ma:root="true" ma:fieldsID="5fb501309d8927c6d13cd514116a9ed7" ns2:_="" ns3:_="">
    <xsd:import namespace="46c61757-ad04-49d5-a16a-4020ae46aeb3"/>
    <xsd:import namespace="c35bed46-8fc3-45b8-8dd6-aacfd9839516"/>
    <xsd:element name="properties">
      <xsd:complexType>
        <xsd:sequence>
          <xsd:element name="documentManagement">
            <xsd:complexType>
              <xsd:all>
                <xsd:element ref="ns2:Business_x005f_x0020_Identifier" minOccurs="0"/>
                <xsd:element ref="ns2:m3eeb9610e9c4640880ac1fecc69d01a" minOccurs="0"/>
                <xsd:element ref="ns2:TaxCatchAll" minOccurs="0"/>
                <xsd:element ref="ns2:TaxCatchAllLabel" minOccurs="0"/>
                <xsd:element ref="ns2:Committee_x0020_Start_x0020_Date" minOccurs="0"/>
                <xsd:element ref="ns2:Committee_x0020_End_x0020_Date" minOccurs="0"/>
                <xsd:element ref="ns2:DocumentKey" minOccurs="0"/>
                <xsd:element ref="ns2:PublishStatus" minOccurs="0"/>
                <xsd:element ref="ns2:Committee_x0020_Inquiry_x0020_Start_x0020_Date" minOccurs="0"/>
                <xsd:element ref="ns2:Committee_x0020_Inquiry_x0020_End_x0020_Date" minOccurs="0"/>
                <xsd:element ref="ns3:MemberTaxHTField0" minOccurs="0"/>
                <xsd:element ref="ns2:Witness_x005f_x0020_Id" minOccurs="0"/>
                <xsd:element ref="ns2:g6a0eebaf0724e87b07e787b0a6687af" minOccurs="0"/>
                <xsd:element ref="ns2:a559cadfb9a242f5b73f63650095a147" minOccurs="0"/>
                <xsd:element ref="ns2:pf0be3ffd4e84049b08b651cf27bfd3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61757-ad04-49d5-a16a-4020ae46aeb3" elementFormDefault="qualified">
    <xsd:import namespace="http://schemas.microsoft.com/office/2006/documentManagement/types"/>
    <xsd:import namespace="http://schemas.microsoft.com/office/infopath/2007/PartnerControls"/>
    <xsd:element name="Business_x005f_x0020_Identifier" ma:index="8" nillable="true" ma:displayName="Business Identifier" ma:indexed="true" ma:internalName="Business_x0020_Identifier" ma:readOnly="false">
      <xsd:simpleType>
        <xsd:restriction base="dms:Text"/>
      </xsd:simpleType>
    </xsd:element>
    <xsd:element name="m3eeb9610e9c4640880ac1fecc69d01a" ma:index="9" nillable="true" ma:taxonomy="true" ma:internalName="m3eeb9610e9c4640880ac1fecc69d01a" ma:taxonomyFieldName="House" ma:displayName="House" ma:indexed="true" ma:fieldId="{63eeb961-0e9c-4640-880a-c1fecc69d01a}" ma:sspId="64323c1c-cbf1-4b15-a593-91e189a21d22" ma:termSetId="57944e1a-04b1-4712-99d3-3d76444853b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84609796-0e07-4ed4-af15-6fdaafe780e0}" ma:internalName="TaxCatchAll" ma:showField="CatchAllData"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84609796-0e07-4ed4-af15-6fdaafe780e0}" ma:internalName="TaxCatchAllLabel" ma:readOnly="true" ma:showField="CatchAllDataLabel"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Committee_x0020_Start_x0020_Date" ma:index="13" nillable="true" ma:displayName="Committee Start Date" ma:format="DateOnly" ma:indexed="true" ma:internalName="Committee_x0020_Start_x0020_Date">
      <xsd:simpleType>
        <xsd:restriction base="dms:DateTime"/>
      </xsd:simpleType>
    </xsd:element>
    <xsd:element name="Committee_x0020_End_x0020_Date" ma:index="14" nillable="true" ma:displayName="Committee End Date" ma:format="DateOnly" ma:indexed="true" ma:internalName="Committee_x0020_End_x0020_Date">
      <xsd:simpleType>
        <xsd:restriction base="dms:DateTime"/>
      </xsd:simpleType>
    </xsd:element>
    <xsd:element name="DocumentKey" ma:index="15" nillable="true" ma:displayName="Document Key" ma:indexed="true" ma:internalName="DocumentKey">
      <xsd:simpleType>
        <xsd:restriction base="dms:Choice">
          <xsd:enumeration value="thumbnail"/>
          <xsd:enumeration value="photo"/>
          <xsd:enumeration value="attachment"/>
          <xsd:enumeration value="inaugural-speech"/>
          <xsd:enumeration value="digests"/>
          <xsd:enumeration value="minute-extracts"/>
          <xsd:enumeration value="introductory-document"/>
          <xsd:enumeration value="resolution-document"/>
          <xsd:enumeration value="terms-of-reference"/>
          <xsd:enumeration value="submissions"/>
          <xsd:enumeration value="transcripts"/>
          <xsd:enumeration value="schedule"/>
          <xsd:enumeration value="witness-transcripts"/>
          <xsd:enumeration value="reports-and-gov-responses"/>
          <xsd:enumeration value="other-documents"/>
          <xsd:enumeration value="attachments"/>
          <xsd:enumeration value="proof"/>
          <xsd:enumeration value="revised"/>
          <xsd:enumeration value="corrected"/>
          <xsd:enumeration value="question"/>
          <xsd:enumeration value="answer"/>
          <xsd:enumeration value="tabled-document"/>
          <xsd:enumeration value="not-tabled-document-la"/>
          <xsd:enumeration value="not-tabled-document-lc"/>
          <xsd:enumeration value="not-tabled-document-dispute"/>
          <xsd:enumeration value="petition-response"/>
        </xsd:restriction>
      </xsd:simpleType>
    </xsd:element>
    <xsd:element name="PublishStatus" ma:index="16" nillable="true" ma:displayName="Publish Status" ma:internalName="PublishStatus">
      <xsd:simpleType>
        <xsd:restriction base="dms:Choice">
          <xsd:enumeration value="Draft"/>
          <xsd:enumeration value="Published"/>
        </xsd:restriction>
      </xsd:simpleType>
    </xsd:element>
    <xsd:element name="Committee_x0020_Inquiry_x0020_Start_x0020_Date" ma:index="17" nillable="true" ma:displayName="Committee Inquiry Start Date" ma:format="DateOnly" ma:indexed="true" ma:internalName="Committee_x0020_Inquiry_x0020_Start_x0020_Date">
      <xsd:simpleType>
        <xsd:restriction base="dms:DateTime"/>
      </xsd:simpleType>
    </xsd:element>
    <xsd:element name="Committee_x0020_Inquiry_x0020_End_x0020_Date" ma:index="18" nillable="true" ma:displayName="Committee Inquiry End Date" ma:format="DateOnly" ma:indexed="true" ma:internalName="Committee_x0020_Inquiry_x0020_End_x0020_Date">
      <xsd:simpleType>
        <xsd:restriction base="dms:DateTime"/>
      </xsd:simpleType>
    </xsd:element>
    <xsd:element name="Witness_x005f_x0020_Id" ma:index="21" nillable="true" ma:displayName="Witness Id" ma:internalName="Witness_x0020_Id">
      <xsd:simpleType>
        <xsd:restriction base="dms:Text"/>
      </xsd:simpleType>
    </xsd:element>
    <xsd:element name="g6a0eebaf0724e87b07e787b0a6687af" ma:index="22" nillable="true" ma:taxonomy="true" ma:internalName="g6a0eebaf0724e87b07e787b0a6687af" ma:taxonomyFieldName="Committee" ma:displayName="Committee" ma:indexed="true" ma:fieldId="{06a0eeba-f072-4e87-b07e-787b0a6687af}" ma:sspId="64323c1c-cbf1-4b15-a593-91e189a21d22" ma:termSetId="b4046d15-f576-48c6-ad5e-8cba09d6eae8" ma:anchorId="00000000-0000-0000-0000-000000000000" ma:open="false" ma:isKeyword="false">
      <xsd:complexType>
        <xsd:sequence>
          <xsd:element ref="pc:Terms" minOccurs="0" maxOccurs="1"/>
        </xsd:sequence>
      </xsd:complexType>
    </xsd:element>
    <xsd:element name="a559cadfb9a242f5b73f63650095a147" ma:index="24" nillable="true" ma:taxonomy="true" ma:internalName="a559cadfb9a242f5b73f63650095a147" ma:taxonomyFieldName="Committee_x0020_Type" ma:displayName="Committee Type" ma:indexed="true" ma:fieldId="{a559cadf-b9a2-42f5-b73f-63650095a147}" ma:sspId="64323c1c-cbf1-4b15-a593-91e189a21d22" ma:termSetId="09e68001-ef80-4fd0-87ea-36e067212e95" ma:anchorId="00000000-0000-0000-0000-000000000000" ma:open="false" ma:isKeyword="false">
      <xsd:complexType>
        <xsd:sequence>
          <xsd:element ref="pc:Terms" minOccurs="0" maxOccurs="1"/>
        </xsd:sequence>
      </xsd:complexType>
    </xsd:element>
    <xsd:element name="pf0be3ffd4e84049b08b651cf27bfd30" ma:index="26" nillable="true" ma:taxonomy="true" ma:internalName="pf0be3ffd4e84049b08b651cf27bfd30" ma:taxonomyFieldName="Committee_x0020_Inquiry" ma:displayName="Committee Inquiry" ma:indexed="true" ma:fieldId="{9f0be3ff-d4e8-4049-b08b-651cf27bfd30}" ma:sspId="64323c1c-cbf1-4b15-a593-91e189a21d22" ma:termSetId="fd240bf8-7a44-4aff-9475-1a702056b2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5bed46-8fc3-45b8-8dd6-aacfd9839516" elementFormDefault="qualified">
    <xsd:import namespace="http://schemas.microsoft.com/office/2006/documentManagement/types"/>
    <xsd:import namespace="http://schemas.microsoft.com/office/infopath/2007/PartnerControls"/>
    <xsd:element name="MemberTaxHTField0" ma:index="19" nillable="true" ma:taxonomy="true" ma:internalName="MemberTaxHTField0" ma:taxonomyFieldName="Hansard_x0020_Member" ma:displayName="Member" ma:default="" ma:fieldId="{c9fb69e6-177b-49ec-8627-96a823362ebd}" ma:taxonomyMulti="true" ma:sspId="64323c1c-cbf1-4b15-a593-91e189a21d22" ma:termSetId="5f9a1aad-f9d3-47b9-8812-cebc1c537bd2"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64323c1c-cbf1-4b15-a593-91e189a21d22" ContentTypeId="0x010100A6113086DC73B842B7D060591F1D1F2D0202"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Business_x005f_x0020_Identifier xmlns="46c61757-ad04-49d5-a16a-4020ae46aeb3">2844</Business_x005f_x0020_Identifier>
    <Witness_x005f_x0020_Id xmlns="46c61757-ad04-49d5-a16a-4020ae46aeb3">3926,3927</Witness_x005f_x0020_Id>
    <Committee_x0020_Start_x0020_Date xmlns="46c61757-ad04-49d5-a16a-4020ae46aeb3">2011-02-08T00:00:00+00:00</Committee_x0020_Start_x0020_Date>
    <PublishStatus xmlns="46c61757-ad04-49d5-a16a-4020ae46aeb3">Published</PublishStatus>
    <Committee_x0020_End_x0020_Date xmlns="46c61757-ad04-49d5-a16a-4020ae46aeb3" xsi:nil="true"/>
    <a559cadfb9a242f5b73f63650095a147 xmlns="46c61757-ad04-49d5-a16a-4020ae46aeb3">
      <Terms xmlns="http://schemas.microsoft.com/office/infopath/2007/PartnerControls">
        <TermInfo xmlns="http://schemas.microsoft.com/office/infopath/2007/PartnerControls">
          <TermName xmlns="http://schemas.microsoft.com/office/infopath/2007/PartnerControls">Standing</TermName>
          <TermId xmlns="http://schemas.microsoft.com/office/infopath/2007/PartnerControls">c6eac104-10be-430c-9143-8ced1c7c473c</TermId>
        </TermInfo>
      </Terms>
    </a559cadfb9a242f5b73f63650095a147>
    <g6a0eebaf0724e87b07e787b0a6687af xmlns="46c61757-ad04-49d5-a16a-4020ae46aeb3">
      <Terms xmlns="http://schemas.microsoft.com/office/infopath/2007/PartnerControls">
        <TermInfo xmlns="http://schemas.microsoft.com/office/infopath/2007/PartnerControls">
          <TermName xmlns="http://schemas.microsoft.com/office/infopath/2007/PartnerControls">Legislative Council Economy and Infrastructure Committee</TermName>
          <TermId xmlns="http://schemas.microsoft.com/office/infopath/2007/PartnerControls">62419f19-3c23-4e2a-baa8-0f4fd31bac70</TermId>
        </TermInfo>
      </Terms>
    </g6a0eebaf0724e87b07e787b0a6687af>
    <m3eeb9610e9c4640880ac1fecc69d01a xmlns="46c61757-ad04-49d5-a16a-4020ae46aeb3">
      <Terms xmlns="http://schemas.microsoft.com/office/infopath/2007/PartnerControls">
        <TermInfo xmlns="http://schemas.microsoft.com/office/infopath/2007/PartnerControls">
          <TermName xmlns="http://schemas.microsoft.com/office/infopath/2007/PartnerControls">Legislative Council</TermName>
          <TermId xmlns="http://schemas.microsoft.com/office/infopath/2007/PartnerControls">6c85d7f4-b2da-4436-92e1-7df20d4cb55e</TermId>
        </TermInfo>
      </Terms>
    </m3eeb9610e9c4640880ac1fecc69d01a>
    <Committee_x0020_Inquiry_x0020_Start_x0020_Date xmlns="46c61757-ad04-49d5-a16a-4020ae46aeb3">2017-02-08T00:00:00+00:00</Committee_x0020_Inquiry_x0020_Start_x0020_Date>
    <Committee_x0020_Inquiry_x0020_End_x0020_Date xmlns="46c61757-ad04-49d5-a16a-4020ae46aeb3">2018-11-02T00:00:00+00:00</Committee_x0020_Inquiry_x0020_End_x0020_Date>
    <TaxCatchAll xmlns="46c61757-ad04-49d5-a16a-4020ae46aeb3">
      <Value>82</Value>
      <Value>2</Value>
      <Value>1</Value>
      <Value>169</Value>
    </TaxCatchAll>
    <pf0be3ffd4e84049b08b651cf27bfd30 xmlns="46c61757-ad04-49d5-a16a-4020ae46aeb3">
      <Terms xmlns="http://schemas.microsoft.com/office/infopath/2007/PartnerControls">
        <TermInfo xmlns="http://schemas.microsoft.com/office/infopath/2007/PartnerControls">
          <TermName xmlns="http://schemas.microsoft.com/office/infopath/2007/PartnerControls">Inquiry into electric vehicles</TermName>
          <TermId xmlns="http://schemas.microsoft.com/office/infopath/2007/PartnerControls">50e71026-1577-423d-9df5-3289468e761c</TermId>
        </TermInfo>
      </Terms>
    </pf0be3ffd4e84049b08b651cf27bfd30>
    <DocumentKey xmlns="46c61757-ad04-49d5-a16a-4020ae46aeb3">witness-transcripts</DocumentKey>
    <MemberTaxHTField0 xmlns="c35bed46-8fc3-45b8-8dd6-aacfd9839516">
      <Terms xmlns="http://schemas.microsoft.com/office/infopath/2007/PartnerControls"/>
    </MemberTaxHTField0>
    <_dlc_DocId xmlns="c35bed46-8fc3-45b8-8dd6-aacfd9839516">NCSA7WS2RPFT-1476523702-2522</_dlc_DocId>
    <_dlc_DocIdUrl xmlns="c35bed46-8fc3-45b8-8dd6-aacfd9839516">
      <Url>https://pims-docs.parliament.vic.gov.au/lcdocs/_layouts/15/DocIdRedir.aspx?ID=NCSA7WS2RPFT-1476523702-2522</Url>
      <Description>NCSA7WS2RPFT-1476523702-2522</Description>
    </_dlc_DocIdUrl>
  </documentManagement>
</p:properties>
</file>

<file path=customXml/itemProps1.xml><?xml version="1.0" encoding="utf-8"?>
<ds:datastoreItem xmlns:ds="http://schemas.openxmlformats.org/officeDocument/2006/customXml" ds:itemID="{8AA3D0CA-895B-4CF9-9677-05A299DFEC3C}"/>
</file>

<file path=customXml/itemProps2.xml><?xml version="1.0" encoding="utf-8"?>
<ds:datastoreItem xmlns:ds="http://schemas.openxmlformats.org/officeDocument/2006/customXml" ds:itemID="{A0C59FB2-26B6-4F5D-B199-52C6CECB310F}"/>
</file>

<file path=customXml/itemProps3.xml><?xml version="1.0" encoding="utf-8"?>
<ds:datastoreItem xmlns:ds="http://schemas.openxmlformats.org/officeDocument/2006/customXml" ds:itemID="{4F94475F-074B-448B-9867-A63314CD277E}"/>
</file>

<file path=customXml/itemProps4.xml><?xml version="1.0" encoding="utf-8"?>
<ds:datastoreItem xmlns:ds="http://schemas.openxmlformats.org/officeDocument/2006/customXml" ds:itemID="{E8B452BD-C7A4-4E87-A8F5-8672018A3A56}"/>
</file>

<file path=customXml/itemProps5.xml><?xml version="1.0" encoding="utf-8"?>
<ds:datastoreItem xmlns:ds="http://schemas.openxmlformats.org/officeDocument/2006/customXml" ds:itemID="{862A353B-7692-40BE-96B6-1F45F769FB84}"/>
</file>

<file path=docProps/app.xml><?xml version="1.0" encoding="utf-8"?>
<Properties xmlns="http://schemas.openxmlformats.org/officeDocument/2006/extended-properties" xmlns:vt="http://schemas.openxmlformats.org/officeDocument/2006/docPropsVTypes">
  <Template>Issues and Discussions Presentation Template</Template>
  <TotalTime>2219</TotalTime>
  <Words>2692</Words>
  <Application>Microsoft Office PowerPoint</Application>
  <PresentationFormat>On-screen Show (4:3)</PresentationFormat>
  <Paragraphs>218</Paragraphs>
  <Slides>18</Slides>
  <Notes>18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Arial</vt:lpstr>
      <vt:lpstr>Courier New</vt:lpstr>
      <vt:lpstr>Frutiger 45 Light</vt:lpstr>
      <vt:lpstr>Frutiger 55 Roman</vt:lpstr>
      <vt:lpstr>Issues and Discussions Presentation Template</vt:lpstr>
      <vt:lpstr>Acrobat Document</vt:lpstr>
      <vt:lpstr> Transition to  Zero Emissions  Fleet   </vt:lpstr>
      <vt:lpstr>PowerPoint Presentation</vt:lpstr>
      <vt:lpstr>PowerPoint Presentation</vt:lpstr>
      <vt:lpstr>Electric Vehicle –  Fleet Feasibility  Study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Moreland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Issues &amp; Discussion Workshop  Insert date of meeting</dc:title>
  <dc:creator>snesbitt</dc:creator>
  <cp:lastModifiedBy>Prue Purdey</cp:lastModifiedBy>
  <cp:revision>235</cp:revision>
  <cp:lastPrinted>2017-11-05T05:32:55Z</cp:lastPrinted>
  <dcterms:created xsi:type="dcterms:W3CDTF">2015-01-13T01:22:00Z</dcterms:created>
  <dcterms:modified xsi:type="dcterms:W3CDTF">2017-11-07T21:23:12Z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0x010100A6113086DC73B842B7D060591F1D1F2D020200C0720D9A5485ED45ADC2FF5EDE309FA7</vt:lpwstr>
  </property>
  <property fmtid="{D5CDD505-2E9C-101B-9397-08002B2CF9AE}" pid="3" name="Hansard Member">
    <vt:lpwstr/>
  </property>
  <property fmtid="{D5CDD505-2E9C-101B-9397-08002B2CF9AE}" pid="4" name="Committee Type">
    <vt:lpwstr>82;#Standing|c6eac104-10be-430c-9143-8ced1c7c473c</vt:lpwstr>
  </property>
  <property fmtid="{D5CDD505-2E9C-101B-9397-08002B2CF9AE}" pid="5" name="Committee Inquiry">
    <vt:lpwstr>169;#Inquiry into electric vehicles|50e71026-1577-423d-9df5-3289468e761c</vt:lpwstr>
  </property>
  <property fmtid="{D5CDD505-2E9C-101B-9397-08002B2CF9AE}" pid="6" name="House">
    <vt:lpwstr>1;#Legislative Council|6c85d7f4-b2da-4436-92e1-7df20d4cb55e</vt:lpwstr>
  </property>
  <property fmtid="{D5CDD505-2E9C-101B-9397-08002B2CF9AE}" pid="7" name="Committee">
    <vt:lpwstr>2;#Legislative Council Economy and Infrastructure Committee|62419f19-3c23-4e2a-baa8-0f4fd31bac70</vt:lpwstr>
  </property>
  <property fmtid="{D5CDD505-2E9C-101B-9397-08002B2CF9AE}" pid="8" name="_dlc_DocIdItemGuid">
    <vt:lpwstr>d19e5d84-3d38-4163-95a5-332d4fddb6ae</vt:lpwstr>
  </property>
  <property fmtid="{D5CDD505-2E9C-101B-9397-08002B2CF9AE}" pid="9" name="_docset_NoMedatataSyncRequired">
    <vt:lpwstr>False</vt:lpwstr>
  </property>
</Properties>
</file>