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1.xml" ContentType="application/vnd.openxmlformats-officedocument.theme+xml"/>
  <Override PartName="/ppt/charts/style2.xml" ContentType="application/vnd.ms-office.chartstyle+xml"/>
  <Override PartName="/ppt/charts/colors2.xml" ContentType="application/vnd.ms-office.chartcolorstyl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302" r:id="rId3"/>
    <p:sldId id="261" r:id="rId4"/>
    <p:sldId id="305" r:id="rId5"/>
    <p:sldId id="264" r:id="rId6"/>
    <p:sldId id="306" r:id="rId7"/>
    <p:sldId id="303" r:id="rId8"/>
    <p:sldId id="315" r:id="rId9"/>
    <p:sldId id="316" r:id="rId10"/>
    <p:sldId id="309" r:id="rId11"/>
    <p:sldId id="313" r:id="rId12"/>
    <p:sldId id="314" r:id="rId13"/>
    <p:sldId id="311" r:id="rId14"/>
    <p:sldId id="312" r:id="rId15"/>
    <p:sldId id="307" r:id="rId16"/>
    <p:sldId id="304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780"/>
  </p:normalViewPr>
  <p:slideViewPr>
    <p:cSldViewPr snapToGrid="0" snapToObjects="1" showGuides="1">
      <p:cViewPr varScale="1">
        <p:scale>
          <a:sx n="120" d="100"/>
          <a:sy n="120" d="100"/>
        </p:scale>
        <p:origin x="19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6" Type="http://schemas.openxmlformats.org/officeDocument/2006/relationships/customXml" Target="../customXml/item3.xml"/><Relationship Id="rId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5" Type="http://schemas.openxmlformats.org/officeDocument/2006/relationships/customXml" Target="../customXml/item2.xml"/><Relationship Id="rId20" Type="http://schemas.openxmlformats.org/officeDocument/2006/relationships/presProps" Target="presProps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schemas.openxmlformats.org/officeDocument/2006/relationships/customXml" Target="../customXml/item1.xml"/><Relationship Id="rId23" Type="http://schemas.openxmlformats.org/officeDocument/2006/relationships/tableStyles" Target="tableStyles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28" Type="http://schemas.openxmlformats.org/officeDocument/2006/relationships/customXml" Target="../customXml/item5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22" Type="http://schemas.openxmlformats.org/officeDocument/2006/relationships/theme" Target="theme/theme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7" Type="http://schemas.openxmlformats.org/officeDocument/2006/relationships/customXml" Target="../customXml/item4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C:\Users\Liam\Google%20Drive\Quotes\CoM%20Emissions\Vehicle%20emissions\Vehic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02369413031772"/>
          <c:y val="0.0376811594202898"/>
          <c:w val="0.891760904684976"/>
          <c:h val="0.76327465614974"/>
        </c:manualLayout>
      </c:layout>
      <c:areaChart>
        <c:grouping val="stack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Rail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Sheet1!$A$2:$A$40</c:f>
              <c:strCache>
                <c:ptCount val="39"/>
                <c:pt idx="0">
                  <c:v>1976-77</c:v>
                </c:pt>
                <c:pt idx="1">
                  <c:v>1977-78</c:v>
                </c:pt>
                <c:pt idx="2">
                  <c:v>1978-79</c:v>
                </c:pt>
                <c:pt idx="3">
                  <c:v>1979-80</c:v>
                </c:pt>
                <c:pt idx="4">
                  <c:v>1980-81</c:v>
                </c:pt>
                <c:pt idx="5">
                  <c:v>1981-82</c:v>
                </c:pt>
                <c:pt idx="6">
                  <c:v>1982-83</c:v>
                </c:pt>
                <c:pt idx="7">
                  <c:v>1983-84</c:v>
                </c:pt>
                <c:pt idx="8">
                  <c:v>1984-85</c:v>
                </c:pt>
                <c:pt idx="9">
                  <c:v>1985-86</c:v>
                </c:pt>
                <c:pt idx="10">
                  <c:v>1986-87</c:v>
                </c:pt>
                <c:pt idx="11">
                  <c:v>1987-88</c:v>
                </c:pt>
                <c:pt idx="12">
                  <c:v>1988-89</c:v>
                </c:pt>
                <c:pt idx="13">
                  <c:v>1989-90</c:v>
                </c:pt>
                <c:pt idx="14">
                  <c:v>1990-91</c:v>
                </c:pt>
                <c:pt idx="15">
                  <c:v>1991-92</c:v>
                </c:pt>
                <c:pt idx="16">
                  <c:v>1992-93</c:v>
                </c:pt>
                <c:pt idx="17">
                  <c:v>1993-94</c:v>
                </c:pt>
                <c:pt idx="18">
                  <c:v>1994-95</c:v>
                </c:pt>
                <c:pt idx="19">
                  <c:v>1995-96</c:v>
                </c:pt>
                <c:pt idx="20">
                  <c:v>1996-97</c:v>
                </c:pt>
                <c:pt idx="21">
                  <c:v>1997-98</c:v>
                </c:pt>
                <c:pt idx="22">
                  <c:v>1998-99</c:v>
                </c:pt>
                <c:pt idx="23">
                  <c:v>1999-00</c:v>
                </c:pt>
                <c:pt idx="24">
                  <c:v>2000-01</c:v>
                </c:pt>
                <c:pt idx="25">
                  <c:v>2001-02</c:v>
                </c:pt>
                <c:pt idx="26">
                  <c:v>2002-03</c:v>
                </c:pt>
                <c:pt idx="27">
                  <c:v>2003-04</c:v>
                </c:pt>
                <c:pt idx="28">
                  <c:v>2004-05</c:v>
                </c:pt>
                <c:pt idx="29">
                  <c:v>2005-06</c:v>
                </c:pt>
                <c:pt idx="30">
                  <c:v>2006-07</c:v>
                </c:pt>
                <c:pt idx="31">
                  <c:v>2007-08</c:v>
                </c:pt>
                <c:pt idx="32">
                  <c:v>2008-09</c:v>
                </c:pt>
                <c:pt idx="33">
                  <c:v>2009-10</c:v>
                </c:pt>
                <c:pt idx="34">
                  <c:v>2010-11</c:v>
                </c:pt>
                <c:pt idx="35">
                  <c:v>2011-12</c:v>
                </c:pt>
                <c:pt idx="36">
                  <c:v>2012-13</c:v>
                </c:pt>
                <c:pt idx="37">
                  <c:v>2013-14</c:v>
                </c:pt>
                <c:pt idx="38">
                  <c:v>2014-15</c:v>
                </c:pt>
              </c:strCache>
            </c:strRef>
          </c:cat>
          <c:val>
            <c:numRef>
              <c:f>Sheet1!$E$2:$E$40</c:f>
              <c:numCache>
                <c:formatCode>0.00</c:formatCode>
                <c:ptCount val="39"/>
                <c:pt idx="0">
                  <c:v>1.905473545976</c:v>
                </c:pt>
                <c:pt idx="1">
                  <c:v>1.8118528254</c:v>
                </c:pt>
                <c:pt idx="2">
                  <c:v>1.70938288521</c:v>
                </c:pt>
                <c:pt idx="3">
                  <c:v>1.6009747202592</c:v>
                </c:pt>
                <c:pt idx="4">
                  <c:v>1.53093207624786</c:v>
                </c:pt>
                <c:pt idx="5">
                  <c:v>1.385584116701133</c:v>
                </c:pt>
                <c:pt idx="6">
                  <c:v>1.408543316172566</c:v>
                </c:pt>
                <c:pt idx="7">
                  <c:v>1.439100423847048</c:v>
                </c:pt>
                <c:pt idx="8">
                  <c:v>1.4464</c:v>
                </c:pt>
                <c:pt idx="9">
                  <c:v>1.5406872</c:v>
                </c:pt>
                <c:pt idx="10">
                  <c:v>1.600599799999999</c:v>
                </c:pt>
                <c:pt idx="11">
                  <c:v>1.5255</c:v>
                </c:pt>
                <c:pt idx="12">
                  <c:v>1.609391199999999</c:v>
                </c:pt>
                <c:pt idx="13">
                  <c:v>1.630664</c:v>
                </c:pt>
                <c:pt idx="14">
                  <c:v>1.6272</c:v>
                </c:pt>
                <c:pt idx="15">
                  <c:v>1.75828</c:v>
                </c:pt>
                <c:pt idx="16">
                  <c:v>1.8079209</c:v>
                </c:pt>
                <c:pt idx="17">
                  <c:v>1.814565299999999</c:v>
                </c:pt>
                <c:pt idx="18">
                  <c:v>1.94030944</c:v>
                </c:pt>
                <c:pt idx="19">
                  <c:v>1.9864383</c:v>
                </c:pt>
                <c:pt idx="20">
                  <c:v>1.9700646</c:v>
                </c:pt>
                <c:pt idx="21">
                  <c:v>1.8984</c:v>
                </c:pt>
                <c:pt idx="22">
                  <c:v>1.98782584</c:v>
                </c:pt>
                <c:pt idx="23">
                  <c:v>2.1053748</c:v>
                </c:pt>
                <c:pt idx="24">
                  <c:v>2.1888</c:v>
                </c:pt>
                <c:pt idx="25">
                  <c:v>2.2968</c:v>
                </c:pt>
                <c:pt idx="26">
                  <c:v>2.339999999999998</c:v>
                </c:pt>
                <c:pt idx="27">
                  <c:v>2.4102</c:v>
                </c:pt>
                <c:pt idx="28">
                  <c:v>2.480054137664346</c:v>
                </c:pt>
                <c:pt idx="29">
                  <c:v>2.778191933240611</c:v>
                </c:pt>
                <c:pt idx="30">
                  <c:v>3.071919999999999</c:v>
                </c:pt>
                <c:pt idx="31">
                  <c:v>3.480759999999999</c:v>
                </c:pt>
                <c:pt idx="32">
                  <c:v>3.718468450282375</c:v>
                </c:pt>
                <c:pt idx="33">
                  <c:v>3.815819999999996</c:v>
                </c:pt>
                <c:pt idx="34">
                  <c:v>3.982859999999996</c:v>
                </c:pt>
                <c:pt idx="35">
                  <c:v>3.862799999999999</c:v>
                </c:pt>
                <c:pt idx="36">
                  <c:v>3.9237</c:v>
                </c:pt>
                <c:pt idx="37">
                  <c:v>3.935879999999996</c:v>
                </c:pt>
                <c:pt idx="38">
                  <c:v>3.958499999999999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9C-4AD8-BA6F-D1694B8373FD}"/>
            </c:ext>
          </c:extLst>
        </c:ser>
        <c:ser>
          <c:idx val="4"/>
          <c:order val="1"/>
          <c:tx>
            <c:strRef>
              <c:f>Sheet1!$F$1</c:f>
              <c:strCache>
                <c:ptCount val="1"/>
                <c:pt idx="0">
                  <c:v>Light rail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Sheet1!$A$2:$A$40</c:f>
              <c:strCache>
                <c:ptCount val="39"/>
                <c:pt idx="0">
                  <c:v>1976-77</c:v>
                </c:pt>
                <c:pt idx="1">
                  <c:v>1977-78</c:v>
                </c:pt>
                <c:pt idx="2">
                  <c:v>1978-79</c:v>
                </c:pt>
                <c:pt idx="3">
                  <c:v>1979-80</c:v>
                </c:pt>
                <c:pt idx="4">
                  <c:v>1980-81</c:v>
                </c:pt>
                <c:pt idx="5">
                  <c:v>1981-82</c:v>
                </c:pt>
                <c:pt idx="6">
                  <c:v>1982-83</c:v>
                </c:pt>
                <c:pt idx="7">
                  <c:v>1983-84</c:v>
                </c:pt>
                <c:pt idx="8">
                  <c:v>1984-85</c:v>
                </c:pt>
                <c:pt idx="9">
                  <c:v>1985-86</c:v>
                </c:pt>
                <c:pt idx="10">
                  <c:v>1986-87</c:v>
                </c:pt>
                <c:pt idx="11">
                  <c:v>1987-88</c:v>
                </c:pt>
                <c:pt idx="12">
                  <c:v>1988-89</c:v>
                </c:pt>
                <c:pt idx="13">
                  <c:v>1989-90</c:v>
                </c:pt>
                <c:pt idx="14">
                  <c:v>1990-91</c:v>
                </c:pt>
                <c:pt idx="15">
                  <c:v>1991-92</c:v>
                </c:pt>
                <c:pt idx="16">
                  <c:v>1992-93</c:v>
                </c:pt>
                <c:pt idx="17">
                  <c:v>1993-94</c:v>
                </c:pt>
                <c:pt idx="18">
                  <c:v>1994-95</c:v>
                </c:pt>
                <c:pt idx="19">
                  <c:v>1995-96</c:v>
                </c:pt>
                <c:pt idx="20">
                  <c:v>1996-97</c:v>
                </c:pt>
                <c:pt idx="21">
                  <c:v>1997-98</c:v>
                </c:pt>
                <c:pt idx="22">
                  <c:v>1998-99</c:v>
                </c:pt>
                <c:pt idx="23">
                  <c:v>1999-00</c:v>
                </c:pt>
                <c:pt idx="24">
                  <c:v>2000-01</c:v>
                </c:pt>
                <c:pt idx="25">
                  <c:v>2001-02</c:v>
                </c:pt>
                <c:pt idx="26">
                  <c:v>2002-03</c:v>
                </c:pt>
                <c:pt idx="27">
                  <c:v>2003-04</c:v>
                </c:pt>
                <c:pt idx="28">
                  <c:v>2004-05</c:v>
                </c:pt>
                <c:pt idx="29">
                  <c:v>2005-06</c:v>
                </c:pt>
                <c:pt idx="30">
                  <c:v>2006-07</c:v>
                </c:pt>
                <c:pt idx="31">
                  <c:v>2007-08</c:v>
                </c:pt>
                <c:pt idx="32">
                  <c:v>2008-09</c:v>
                </c:pt>
                <c:pt idx="33">
                  <c:v>2009-10</c:v>
                </c:pt>
                <c:pt idx="34">
                  <c:v>2010-11</c:v>
                </c:pt>
                <c:pt idx="35">
                  <c:v>2011-12</c:v>
                </c:pt>
                <c:pt idx="36">
                  <c:v>2012-13</c:v>
                </c:pt>
                <c:pt idx="37">
                  <c:v>2013-14</c:v>
                </c:pt>
                <c:pt idx="38">
                  <c:v>2014-15</c:v>
                </c:pt>
              </c:strCache>
            </c:strRef>
          </c:cat>
          <c:val>
            <c:numRef>
              <c:f>Sheet1!$F$2:$F$40</c:f>
              <c:numCache>
                <c:formatCode>0.00</c:formatCode>
                <c:ptCount val="39"/>
                <c:pt idx="0">
                  <c:v>0.534459959159358</c:v>
                </c:pt>
                <c:pt idx="1">
                  <c:v>0.527003451047131</c:v>
                </c:pt>
                <c:pt idx="2">
                  <c:v>0.527280154151055</c:v>
                </c:pt>
                <c:pt idx="3">
                  <c:v>0.520531245021902</c:v>
                </c:pt>
                <c:pt idx="4">
                  <c:v>0.52618028155957</c:v>
                </c:pt>
                <c:pt idx="5">
                  <c:v>0.53757590463486</c:v>
                </c:pt>
                <c:pt idx="6">
                  <c:v>0.531152144723869</c:v>
                </c:pt>
                <c:pt idx="7">
                  <c:v>0.543401339769271</c:v>
                </c:pt>
                <c:pt idx="8">
                  <c:v>0.598404189814412</c:v>
                </c:pt>
                <c:pt idx="9">
                  <c:v>0.620132094331814</c:v>
                </c:pt>
                <c:pt idx="10">
                  <c:v>0.630488776564122</c:v>
                </c:pt>
                <c:pt idx="11">
                  <c:v>0.648299368289906</c:v>
                </c:pt>
                <c:pt idx="12">
                  <c:v>0.664256680897352</c:v>
                </c:pt>
                <c:pt idx="13">
                  <c:v>0.529405108176489</c:v>
                </c:pt>
                <c:pt idx="14">
                  <c:v>0.591613759008738</c:v>
                </c:pt>
                <c:pt idx="15">
                  <c:v>0.592305112817133</c:v>
                </c:pt>
                <c:pt idx="16">
                  <c:v>0.513649075812436</c:v>
                </c:pt>
                <c:pt idx="17">
                  <c:v>0.510567663732826</c:v>
                </c:pt>
                <c:pt idx="18">
                  <c:v>0.512254513303159</c:v>
                </c:pt>
                <c:pt idx="19">
                  <c:v>0.518626879947445</c:v>
                </c:pt>
                <c:pt idx="20">
                  <c:v>0.517171835757804</c:v>
                </c:pt>
                <c:pt idx="21">
                  <c:v>0.516459447605934</c:v>
                </c:pt>
                <c:pt idx="22">
                  <c:v>0.531162156092566</c:v>
                </c:pt>
                <c:pt idx="23">
                  <c:v>0.563209158815071</c:v>
                </c:pt>
                <c:pt idx="24">
                  <c:v>0.576959634783118</c:v>
                </c:pt>
                <c:pt idx="25">
                  <c:v>0.586160702589423</c:v>
                </c:pt>
                <c:pt idx="26">
                  <c:v>0.59547129624876</c:v>
                </c:pt>
                <c:pt idx="27">
                  <c:v>0.59810688207973</c:v>
                </c:pt>
                <c:pt idx="28">
                  <c:v>0.605498716425805</c:v>
                </c:pt>
                <c:pt idx="29">
                  <c:v>0.622987992322961</c:v>
                </c:pt>
                <c:pt idx="30">
                  <c:v>0.632357000568427</c:v>
                </c:pt>
                <c:pt idx="31">
                  <c:v>0.646237012201305</c:v>
                </c:pt>
                <c:pt idx="32">
                  <c:v>0.7124</c:v>
                </c:pt>
                <c:pt idx="33">
                  <c:v>0.7024</c:v>
                </c:pt>
                <c:pt idx="34">
                  <c:v>0.7308</c:v>
                </c:pt>
                <c:pt idx="35">
                  <c:v>0.7664</c:v>
                </c:pt>
                <c:pt idx="36">
                  <c:v>0.7308</c:v>
                </c:pt>
                <c:pt idx="37">
                  <c:v>0.7076</c:v>
                </c:pt>
                <c:pt idx="38">
                  <c:v>0.7284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9C-4AD8-BA6F-D1694B8373FD}"/>
            </c:ext>
          </c:extLst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Sheet1!$A$2:$A$40</c:f>
              <c:strCache>
                <c:ptCount val="39"/>
                <c:pt idx="0">
                  <c:v>1976-77</c:v>
                </c:pt>
                <c:pt idx="1">
                  <c:v>1977-78</c:v>
                </c:pt>
                <c:pt idx="2">
                  <c:v>1978-79</c:v>
                </c:pt>
                <c:pt idx="3">
                  <c:v>1979-80</c:v>
                </c:pt>
                <c:pt idx="4">
                  <c:v>1980-81</c:v>
                </c:pt>
                <c:pt idx="5">
                  <c:v>1981-82</c:v>
                </c:pt>
                <c:pt idx="6">
                  <c:v>1982-83</c:v>
                </c:pt>
                <c:pt idx="7">
                  <c:v>1983-84</c:v>
                </c:pt>
                <c:pt idx="8">
                  <c:v>1984-85</c:v>
                </c:pt>
                <c:pt idx="9">
                  <c:v>1985-86</c:v>
                </c:pt>
                <c:pt idx="10">
                  <c:v>1986-87</c:v>
                </c:pt>
                <c:pt idx="11">
                  <c:v>1987-88</c:v>
                </c:pt>
                <c:pt idx="12">
                  <c:v>1988-89</c:v>
                </c:pt>
                <c:pt idx="13">
                  <c:v>1989-90</c:v>
                </c:pt>
                <c:pt idx="14">
                  <c:v>1990-91</c:v>
                </c:pt>
                <c:pt idx="15">
                  <c:v>1991-92</c:v>
                </c:pt>
                <c:pt idx="16">
                  <c:v>1992-93</c:v>
                </c:pt>
                <c:pt idx="17">
                  <c:v>1993-94</c:v>
                </c:pt>
                <c:pt idx="18">
                  <c:v>1994-95</c:v>
                </c:pt>
                <c:pt idx="19">
                  <c:v>1995-96</c:v>
                </c:pt>
                <c:pt idx="20">
                  <c:v>1996-97</c:v>
                </c:pt>
                <c:pt idx="21">
                  <c:v>1997-98</c:v>
                </c:pt>
                <c:pt idx="22">
                  <c:v>1998-99</c:v>
                </c:pt>
                <c:pt idx="23">
                  <c:v>1999-00</c:v>
                </c:pt>
                <c:pt idx="24">
                  <c:v>2000-01</c:v>
                </c:pt>
                <c:pt idx="25">
                  <c:v>2001-02</c:v>
                </c:pt>
                <c:pt idx="26">
                  <c:v>2002-03</c:v>
                </c:pt>
                <c:pt idx="27">
                  <c:v>2003-04</c:v>
                </c:pt>
                <c:pt idx="28">
                  <c:v>2004-05</c:v>
                </c:pt>
                <c:pt idx="29">
                  <c:v>2005-06</c:v>
                </c:pt>
                <c:pt idx="30">
                  <c:v>2006-07</c:v>
                </c:pt>
                <c:pt idx="31">
                  <c:v>2007-08</c:v>
                </c:pt>
                <c:pt idx="32">
                  <c:v>2008-09</c:v>
                </c:pt>
                <c:pt idx="33">
                  <c:v>2009-10</c:v>
                </c:pt>
                <c:pt idx="34">
                  <c:v>2010-11</c:v>
                </c:pt>
                <c:pt idx="35">
                  <c:v>2011-12</c:v>
                </c:pt>
                <c:pt idx="36">
                  <c:v>2012-13</c:v>
                </c:pt>
                <c:pt idx="37">
                  <c:v>2013-14</c:v>
                </c:pt>
                <c:pt idx="38">
                  <c:v>2014-15</c:v>
                </c:pt>
              </c:strCache>
            </c:strRef>
          </c:cat>
          <c:val>
            <c:numRef>
              <c:f>Sheet1!$G$2:$G$40</c:f>
              <c:numCache>
                <c:formatCode>0.00</c:formatCode>
                <c:ptCount val="39"/>
                <c:pt idx="0">
                  <c:v>0.557738828592363</c:v>
                </c:pt>
                <c:pt idx="1">
                  <c:v>0.564194639345205</c:v>
                </c:pt>
                <c:pt idx="2">
                  <c:v>0.572467778801429</c:v>
                </c:pt>
                <c:pt idx="3">
                  <c:v>0.58102161900102</c:v>
                </c:pt>
                <c:pt idx="4">
                  <c:v>0.591993016809326</c:v>
                </c:pt>
                <c:pt idx="5">
                  <c:v>0.607917306421819</c:v>
                </c:pt>
                <c:pt idx="6">
                  <c:v>0.62215360901656</c:v>
                </c:pt>
                <c:pt idx="7">
                  <c:v>0.6432714456648</c:v>
                </c:pt>
                <c:pt idx="8">
                  <c:v>0.6792743984302</c:v>
                </c:pt>
                <c:pt idx="9">
                  <c:v>0.711135851099587</c:v>
                </c:pt>
                <c:pt idx="10">
                  <c:v>0.744057692657787</c:v>
                </c:pt>
                <c:pt idx="11">
                  <c:v>0.779060998797136</c:v>
                </c:pt>
                <c:pt idx="12">
                  <c:v>0.813904758902956</c:v>
                </c:pt>
                <c:pt idx="13">
                  <c:v>0.854939294006903</c:v>
                </c:pt>
                <c:pt idx="14">
                  <c:v>0.846071911923427</c:v>
                </c:pt>
                <c:pt idx="15">
                  <c:v>0.808825273158462</c:v>
                </c:pt>
                <c:pt idx="16">
                  <c:v>0.812319755277396</c:v>
                </c:pt>
                <c:pt idx="17">
                  <c:v>0.836236774630895</c:v>
                </c:pt>
                <c:pt idx="18">
                  <c:v>0.864074606224808</c:v>
                </c:pt>
                <c:pt idx="19">
                  <c:v>0.884947698887826</c:v>
                </c:pt>
                <c:pt idx="20">
                  <c:v>0.88293804852313</c:v>
                </c:pt>
                <c:pt idx="21">
                  <c:v>0.900285317050454</c:v>
                </c:pt>
                <c:pt idx="22">
                  <c:v>0.918823137073592</c:v>
                </c:pt>
                <c:pt idx="23">
                  <c:v>0.930063792190335</c:v>
                </c:pt>
                <c:pt idx="24">
                  <c:v>0.943514305606472</c:v>
                </c:pt>
                <c:pt idx="25">
                  <c:v>0.947741168590274</c:v>
                </c:pt>
                <c:pt idx="26">
                  <c:v>0.957496353880171</c:v>
                </c:pt>
                <c:pt idx="27">
                  <c:v>0.963737718078085</c:v>
                </c:pt>
                <c:pt idx="28">
                  <c:v>0.949390655552219</c:v>
                </c:pt>
                <c:pt idx="29">
                  <c:v>0.960914304598125</c:v>
                </c:pt>
                <c:pt idx="30">
                  <c:v>1.020054999619018</c:v>
                </c:pt>
                <c:pt idx="31">
                  <c:v>1.132041310504655</c:v>
                </c:pt>
                <c:pt idx="32">
                  <c:v>1.230853498978181</c:v>
                </c:pt>
                <c:pt idx="33">
                  <c:v>1.294969432066608</c:v>
                </c:pt>
                <c:pt idx="34">
                  <c:v>1.362463350040934</c:v>
                </c:pt>
                <c:pt idx="35">
                  <c:v>1.532530090462525</c:v>
                </c:pt>
                <c:pt idx="36">
                  <c:v>1.469375211543227</c:v>
                </c:pt>
                <c:pt idx="37">
                  <c:v>1.535336591790964</c:v>
                </c:pt>
                <c:pt idx="38">
                  <c:v>1.535668274179237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B9C-4AD8-BA6F-D1694B8373FD}"/>
            </c:ext>
          </c:extLst>
        </c:ser>
        <c:ser>
          <c:idx val="2"/>
          <c:order val="3"/>
          <c:tx>
            <c:strRef>
              <c:f>Sheet1!$D$1</c:f>
              <c:strCache>
                <c:ptCount val="1"/>
                <c:pt idx="0">
                  <c:v>Motor cycles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Sheet1!$A$2:$A$40</c:f>
              <c:strCache>
                <c:ptCount val="39"/>
                <c:pt idx="0">
                  <c:v>1976-77</c:v>
                </c:pt>
                <c:pt idx="1">
                  <c:v>1977-78</c:v>
                </c:pt>
                <c:pt idx="2">
                  <c:v>1978-79</c:v>
                </c:pt>
                <c:pt idx="3">
                  <c:v>1979-80</c:v>
                </c:pt>
                <c:pt idx="4">
                  <c:v>1980-81</c:v>
                </c:pt>
                <c:pt idx="5">
                  <c:v>1981-82</c:v>
                </c:pt>
                <c:pt idx="6">
                  <c:v>1982-83</c:v>
                </c:pt>
                <c:pt idx="7">
                  <c:v>1983-84</c:v>
                </c:pt>
                <c:pt idx="8">
                  <c:v>1984-85</c:v>
                </c:pt>
                <c:pt idx="9">
                  <c:v>1985-86</c:v>
                </c:pt>
                <c:pt idx="10">
                  <c:v>1986-87</c:v>
                </c:pt>
                <c:pt idx="11">
                  <c:v>1987-88</c:v>
                </c:pt>
                <c:pt idx="12">
                  <c:v>1988-89</c:v>
                </c:pt>
                <c:pt idx="13">
                  <c:v>1989-90</c:v>
                </c:pt>
                <c:pt idx="14">
                  <c:v>1990-91</c:v>
                </c:pt>
                <c:pt idx="15">
                  <c:v>1991-92</c:v>
                </c:pt>
                <c:pt idx="16">
                  <c:v>1992-93</c:v>
                </c:pt>
                <c:pt idx="17">
                  <c:v>1993-94</c:v>
                </c:pt>
                <c:pt idx="18">
                  <c:v>1994-95</c:v>
                </c:pt>
                <c:pt idx="19">
                  <c:v>1995-96</c:v>
                </c:pt>
                <c:pt idx="20">
                  <c:v>1996-97</c:v>
                </c:pt>
                <c:pt idx="21">
                  <c:v>1997-98</c:v>
                </c:pt>
                <c:pt idx="22">
                  <c:v>1998-99</c:v>
                </c:pt>
                <c:pt idx="23">
                  <c:v>1999-00</c:v>
                </c:pt>
                <c:pt idx="24">
                  <c:v>2000-01</c:v>
                </c:pt>
                <c:pt idx="25">
                  <c:v>2001-02</c:v>
                </c:pt>
                <c:pt idx="26">
                  <c:v>2002-03</c:v>
                </c:pt>
                <c:pt idx="27">
                  <c:v>2003-04</c:v>
                </c:pt>
                <c:pt idx="28">
                  <c:v>2004-05</c:v>
                </c:pt>
                <c:pt idx="29">
                  <c:v>2005-06</c:v>
                </c:pt>
                <c:pt idx="30">
                  <c:v>2006-07</c:v>
                </c:pt>
                <c:pt idx="31">
                  <c:v>2007-08</c:v>
                </c:pt>
                <c:pt idx="32">
                  <c:v>2008-09</c:v>
                </c:pt>
                <c:pt idx="33">
                  <c:v>2009-10</c:v>
                </c:pt>
                <c:pt idx="34">
                  <c:v>2010-11</c:v>
                </c:pt>
                <c:pt idx="35">
                  <c:v>2011-12</c:v>
                </c:pt>
                <c:pt idx="36">
                  <c:v>2012-13</c:v>
                </c:pt>
                <c:pt idx="37">
                  <c:v>2013-14</c:v>
                </c:pt>
                <c:pt idx="38">
                  <c:v>2014-15</c:v>
                </c:pt>
              </c:strCache>
            </c:strRef>
          </c:cat>
          <c:val>
            <c:numRef>
              <c:f>Sheet1!$D$2:$D$40</c:f>
              <c:numCache>
                <c:formatCode>0.00</c:formatCode>
                <c:ptCount val="39"/>
                <c:pt idx="0">
                  <c:v>0.195074213180683</c:v>
                </c:pt>
                <c:pt idx="1">
                  <c:v>0.195039256064488</c:v>
                </c:pt>
                <c:pt idx="2">
                  <c:v>0.191698077082782</c:v>
                </c:pt>
                <c:pt idx="3">
                  <c:v>0.19349971431401</c:v>
                </c:pt>
                <c:pt idx="4">
                  <c:v>0.192418026951815</c:v>
                </c:pt>
                <c:pt idx="5">
                  <c:v>0.203439065602713</c:v>
                </c:pt>
                <c:pt idx="6">
                  <c:v>0.204904144684616</c:v>
                </c:pt>
                <c:pt idx="7">
                  <c:v>0.209188884130362</c:v>
                </c:pt>
                <c:pt idx="8">
                  <c:v>0.214636233768989</c:v>
                </c:pt>
                <c:pt idx="9">
                  <c:v>0.20346907668614</c:v>
                </c:pt>
                <c:pt idx="10">
                  <c:v>0.199968246481986</c:v>
                </c:pt>
                <c:pt idx="11">
                  <c:v>0.199902095397868</c:v>
                </c:pt>
                <c:pt idx="12">
                  <c:v>0.21751586719297</c:v>
                </c:pt>
                <c:pt idx="13">
                  <c:v>0.20443388686551</c:v>
                </c:pt>
                <c:pt idx="14">
                  <c:v>0.192347946299125</c:v>
                </c:pt>
                <c:pt idx="15">
                  <c:v>0.194694097584113</c:v>
                </c:pt>
                <c:pt idx="16">
                  <c:v>0.197254916098051</c:v>
                </c:pt>
                <c:pt idx="17">
                  <c:v>0.198073677874996</c:v>
                </c:pt>
                <c:pt idx="18">
                  <c:v>0.200390254631635</c:v>
                </c:pt>
                <c:pt idx="19">
                  <c:v>0.197786817003217</c:v>
                </c:pt>
                <c:pt idx="20">
                  <c:v>0.200739398228752</c:v>
                </c:pt>
                <c:pt idx="21">
                  <c:v>0.197021036551997</c:v>
                </c:pt>
                <c:pt idx="22">
                  <c:v>0.189942292949153</c:v>
                </c:pt>
                <c:pt idx="23">
                  <c:v>0.193457258389013</c:v>
                </c:pt>
                <c:pt idx="24">
                  <c:v>0.200219278718862</c:v>
                </c:pt>
                <c:pt idx="25">
                  <c:v>0.214205808365108</c:v>
                </c:pt>
                <c:pt idx="26">
                  <c:v>0.211358200781641</c:v>
                </c:pt>
                <c:pt idx="27">
                  <c:v>0.22248342112092</c:v>
                </c:pt>
                <c:pt idx="28">
                  <c:v>0.24013759572695</c:v>
                </c:pt>
                <c:pt idx="29">
                  <c:v>0.261713645046616</c:v>
                </c:pt>
                <c:pt idx="30">
                  <c:v>0.285023721147387</c:v>
                </c:pt>
                <c:pt idx="31">
                  <c:v>0.310765627575452</c:v>
                </c:pt>
                <c:pt idx="32">
                  <c:v>0.331553531607846</c:v>
                </c:pt>
                <c:pt idx="33">
                  <c:v>0.354189742478009</c:v>
                </c:pt>
                <c:pt idx="34">
                  <c:v>0.361813004360859</c:v>
                </c:pt>
                <c:pt idx="35">
                  <c:v>0.375064588011001</c:v>
                </c:pt>
                <c:pt idx="36">
                  <c:v>0.382924382363962</c:v>
                </c:pt>
                <c:pt idx="37">
                  <c:v>0.392572081889993</c:v>
                </c:pt>
                <c:pt idx="38">
                  <c:v>0.398377551858988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B9C-4AD8-BA6F-D1694B8373FD}"/>
            </c:ext>
          </c:extLst>
        </c:ser>
        <c:ser>
          <c:idx val="1"/>
          <c:order val="4"/>
          <c:tx>
            <c:strRef>
              <c:f>Sheet1!$C$1</c:f>
              <c:strCache>
                <c:ptCount val="1"/>
                <c:pt idx="0">
                  <c:v>Commercial vehicles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Sheet1!$A$2:$A$40</c:f>
              <c:strCache>
                <c:ptCount val="39"/>
                <c:pt idx="0">
                  <c:v>1976-77</c:v>
                </c:pt>
                <c:pt idx="1">
                  <c:v>1977-78</c:v>
                </c:pt>
                <c:pt idx="2">
                  <c:v>1978-79</c:v>
                </c:pt>
                <c:pt idx="3">
                  <c:v>1979-80</c:v>
                </c:pt>
                <c:pt idx="4">
                  <c:v>1980-81</c:v>
                </c:pt>
                <c:pt idx="5">
                  <c:v>1981-82</c:v>
                </c:pt>
                <c:pt idx="6">
                  <c:v>1982-83</c:v>
                </c:pt>
                <c:pt idx="7">
                  <c:v>1983-84</c:v>
                </c:pt>
                <c:pt idx="8">
                  <c:v>1984-85</c:v>
                </c:pt>
                <c:pt idx="9">
                  <c:v>1985-86</c:v>
                </c:pt>
                <c:pt idx="10">
                  <c:v>1986-87</c:v>
                </c:pt>
                <c:pt idx="11">
                  <c:v>1987-88</c:v>
                </c:pt>
                <c:pt idx="12">
                  <c:v>1988-89</c:v>
                </c:pt>
                <c:pt idx="13">
                  <c:v>1989-90</c:v>
                </c:pt>
                <c:pt idx="14">
                  <c:v>1990-91</c:v>
                </c:pt>
                <c:pt idx="15">
                  <c:v>1991-92</c:v>
                </c:pt>
                <c:pt idx="16">
                  <c:v>1992-93</c:v>
                </c:pt>
                <c:pt idx="17">
                  <c:v>1993-94</c:v>
                </c:pt>
                <c:pt idx="18">
                  <c:v>1994-95</c:v>
                </c:pt>
                <c:pt idx="19">
                  <c:v>1995-96</c:v>
                </c:pt>
                <c:pt idx="20">
                  <c:v>1996-97</c:v>
                </c:pt>
                <c:pt idx="21">
                  <c:v>1997-98</c:v>
                </c:pt>
                <c:pt idx="22">
                  <c:v>1998-99</c:v>
                </c:pt>
                <c:pt idx="23">
                  <c:v>1999-00</c:v>
                </c:pt>
                <c:pt idx="24">
                  <c:v>2000-01</c:v>
                </c:pt>
                <c:pt idx="25">
                  <c:v>2001-02</c:v>
                </c:pt>
                <c:pt idx="26">
                  <c:v>2002-03</c:v>
                </c:pt>
                <c:pt idx="27">
                  <c:v>2003-04</c:v>
                </c:pt>
                <c:pt idx="28">
                  <c:v>2004-05</c:v>
                </c:pt>
                <c:pt idx="29">
                  <c:v>2005-06</c:v>
                </c:pt>
                <c:pt idx="30">
                  <c:v>2006-07</c:v>
                </c:pt>
                <c:pt idx="31">
                  <c:v>2007-08</c:v>
                </c:pt>
                <c:pt idx="32">
                  <c:v>2008-09</c:v>
                </c:pt>
                <c:pt idx="33">
                  <c:v>2009-10</c:v>
                </c:pt>
                <c:pt idx="34">
                  <c:v>2010-11</c:v>
                </c:pt>
                <c:pt idx="35">
                  <c:v>2011-12</c:v>
                </c:pt>
                <c:pt idx="36">
                  <c:v>2012-13</c:v>
                </c:pt>
                <c:pt idx="37">
                  <c:v>2013-14</c:v>
                </c:pt>
                <c:pt idx="38">
                  <c:v>2014-15</c:v>
                </c:pt>
              </c:strCache>
            </c:strRef>
          </c:cat>
          <c:val>
            <c:numRef>
              <c:f>Sheet1!$C$2:$C$40</c:f>
              <c:numCache>
                <c:formatCode>0.00</c:formatCode>
                <c:ptCount val="39"/>
                <c:pt idx="0">
                  <c:v>1.957638295335415</c:v>
                </c:pt>
                <c:pt idx="1">
                  <c:v>2.088374819386436</c:v>
                </c:pt>
                <c:pt idx="2">
                  <c:v>2.092291018129221</c:v>
                </c:pt>
                <c:pt idx="3">
                  <c:v>2.001420012556227</c:v>
                </c:pt>
                <c:pt idx="4">
                  <c:v>1.954990525810161</c:v>
                </c:pt>
                <c:pt idx="5">
                  <c:v>1.945800115661382</c:v>
                </c:pt>
                <c:pt idx="6">
                  <c:v>1.85689011492055</c:v>
                </c:pt>
                <c:pt idx="7">
                  <c:v>1.969819634178332</c:v>
                </c:pt>
                <c:pt idx="8">
                  <c:v>2.054278500588222</c:v>
                </c:pt>
                <c:pt idx="9">
                  <c:v>2.206855738028338</c:v>
                </c:pt>
                <c:pt idx="10">
                  <c:v>2.343823893613171</c:v>
                </c:pt>
                <c:pt idx="11">
                  <c:v>2.543869959682757</c:v>
                </c:pt>
                <c:pt idx="12">
                  <c:v>2.709581642140767</c:v>
                </c:pt>
                <c:pt idx="13">
                  <c:v>2.7440155195444</c:v>
                </c:pt>
                <c:pt idx="14">
                  <c:v>2.677923190964762</c:v>
                </c:pt>
                <c:pt idx="15">
                  <c:v>2.729674194718854</c:v>
                </c:pt>
                <c:pt idx="16">
                  <c:v>2.804771449022511</c:v>
                </c:pt>
                <c:pt idx="17">
                  <c:v>2.890208872416334</c:v>
                </c:pt>
                <c:pt idx="18">
                  <c:v>3.017253477999688</c:v>
                </c:pt>
                <c:pt idx="19">
                  <c:v>2.961985113160272</c:v>
                </c:pt>
                <c:pt idx="20">
                  <c:v>2.915284105713877</c:v>
                </c:pt>
                <c:pt idx="21">
                  <c:v>2.974277455154933</c:v>
                </c:pt>
                <c:pt idx="22">
                  <c:v>2.97966524048892</c:v>
                </c:pt>
                <c:pt idx="23">
                  <c:v>2.977957190844397</c:v>
                </c:pt>
                <c:pt idx="24">
                  <c:v>3.042093936072245</c:v>
                </c:pt>
                <c:pt idx="25">
                  <c:v>3.123841627148383</c:v>
                </c:pt>
                <c:pt idx="26">
                  <c:v>3.184701476039394</c:v>
                </c:pt>
                <c:pt idx="27">
                  <c:v>3.261820981580889</c:v>
                </c:pt>
                <c:pt idx="28">
                  <c:v>3.298876799273986</c:v>
                </c:pt>
                <c:pt idx="29">
                  <c:v>3.376844636223138</c:v>
                </c:pt>
                <c:pt idx="30">
                  <c:v>3.5183927776681</c:v>
                </c:pt>
                <c:pt idx="31">
                  <c:v>3.692196691971263</c:v>
                </c:pt>
                <c:pt idx="32">
                  <c:v>3.796988297033924</c:v>
                </c:pt>
                <c:pt idx="33">
                  <c:v>3.988379144158278</c:v>
                </c:pt>
                <c:pt idx="34">
                  <c:v>4.116989101224766</c:v>
                </c:pt>
                <c:pt idx="35">
                  <c:v>4.232283536157614</c:v>
                </c:pt>
                <c:pt idx="36">
                  <c:v>4.311502465969133</c:v>
                </c:pt>
                <c:pt idx="37">
                  <c:v>4.45080001363652</c:v>
                </c:pt>
                <c:pt idx="38">
                  <c:v>4.58962099169637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B9C-4AD8-BA6F-D1694B8373FD}"/>
            </c:ext>
          </c:extLst>
        </c:ser>
        <c:ser>
          <c:idx val="0"/>
          <c:order val="5"/>
          <c:tx>
            <c:strRef>
              <c:f>Sheet1!$B$1</c:f>
              <c:strCache>
                <c:ptCount val="1"/>
                <c:pt idx="0">
                  <c:v>Passenger cars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Sheet1!$A$2:$A$40</c:f>
              <c:strCache>
                <c:ptCount val="39"/>
                <c:pt idx="0">
                  <c:v>1976-77</c:v>
                </c:pt>
                <c:pt idx="1">
                  <c:v>1977-78</c:v>
                </c:pt>
                <c:pt idx="2">
                  <c:v>1978-79</c:v>
                </c:pt>
                <c:pt idx="3">
                  <c:v>1979-80</c:v>
                </c:pt>
                <c:pt idx="4">
                  <c:v>1980-81</c:v>
                </c:pt>
                <c:pt idx="5">
                  <c:v>1981-82</c:v>
                </c:pt>
                <c:pt idx="6">
                  <c:v>1982-83</c:v>
                </c:pt>
                <c:pt idx="7">
                  <c:v>1983-84</c:v>
                </c:pt>
                <c:pt idx="8">
                  <c:v>1984-85</c:v>
                </c:pt>
                <c:pt idx="9">
                  <c:v>1985-86</c:v>
                </c:pt>
                <c:pt idx="10">
                  <c:v>1986-87</c:v>
                </c:pt>
                <c:pt idx="11">
                  <c:v>1987-88</c:v>
                </c:pt>
                <c:pt idx="12">
                  <c:v>1988-89</c:v>
                </c:pt>
                <c:pt idx="13">
                  <c:v>1989-90</c:v>
                </c:pt>
                <c:pt idx="14">
                  <c:v>1990-91</c:v>
                </c:pt>
                <c:pt idx="15">
                  <c:v>1991-92</c:v>
                </c:pt>
                <c:pt idx="16">
                  <c:v>1992-93</c:v>
                </c:pt>
                <c:pt idx="17">
                  <c:v>1993-94</c:v>
                </c:pt>
                <c:pt idx="18">
                  <c:v>1994-95</c:v>
                </c:pt>
                <c:pt idx="19">
                  <c:v>1995-96</c:v>
                </c:pt>
                <c:pt idx="20">
                  <c:v>1996-97</c:v>
                </c:pt>
                <c:pt idx="21">
                  <c:v>1997-98</c:v>
                </c:pt>
                <c:pt idx="22">
                  <c:v>1998-99</c:v>
                </c:pt>
                <c:pt idx="23">
                  <c:v>1999-00</c:v>
                </c:pt>
                <c:pt idx="24">
                  <c:v>2000-01</c:v>
                </c:pt>
                <c:pt idx="25">
                  <c:v>2001-02</c:v>
                </c:pt>
                <c:pt idx="26">
                  <c:v>2002-03</c:v>
                </c:pt>
                <c:pt idx="27">
                  <c:v>2003-04</c:v>
                </c:pt>
                <c:pt idx="28">
                  <c:v>2004-05</c:v>
                </c:pt>
                <c:pt idx="29">
                  <c:v>2005-06</c:v>
                </c:pt>
                <c:pt idx="30">
                  <c:v>2006-07</c:v>
                </c:pt>
                <c:pt idx="31">
                  <c:v>2007-08</c:v>
                </c:pt>
                <c:pt idx="32">
                  <c:v>2008-09</c:v>
                </c:pt>
                <c:pt idx="33">
                  <c:v>2009-10</c:v>
                </c:pt>
                <c:pt idx="34">
                  <c:v>2010-11</c:v>
                </c:pt>
                <c:pt idx="35">
                  <c:v>2011-12</c:v>
                </c:pt>
                <c:pt idx="36">
                  <c:v>2012-13</c:v>
                </c:pt>
                <c:pt idx="37">
                  <c:v>2013-14</c:v>
                </c:pt>
                <c:pt idx="38">
                  <c:v>2014-15</c:v>
                </c:pt>
              </c:strCache>
            </c:strRef>
          </c:cat>
          <c:val>
            <c:numRef>
              <c:f>Sheet1!$B$2:$B$40</c:f>
              <c:numCache>
                <c:formatCode>0.00</c:formatCode>
                <c:ptCount val="39"/>
                <c:pt idx="0">
                  <c:v>21.79278746773618</c:v>
                </c:pt>
                <c:pt idx="1">
                  <c:v>22.76379800296282</c:v>
                </c:pt>
                <c:pt idx="2">
                  <c:v>23.53751483973675</c:v>
                </c:pt>
                <c:pt idx="3">
                  <c:v>23.76110406316435</c:v>
                </c:pt>
                <c:pt idx="4">
                  <c:v>24.2928411359695</c:v>
                </c:pt>
                <c:pt idx="5">
                  <c:v>25.82981030054937</c:v>
                </c:pt>
                <c:pt idx="6">
                  <c:v>26.0691320576014</c:v>
                </c:pt>
                <c:pt idx="7">
                  <c:v>27.07784938668468</c:v>
                </c:pt>
                <c:pt idx="8">
                  <c:v>27.97557191766145</c:v>
                </c:pt>
                <c:pt idx="9">
                  <c:v>29.07285340452593</c:v>
                </c:pt>
                <c:pt idx="10">
                  <c:v>29.91301514566729</c:v>
                </c:pt>
                <c:pt idx="11">
                  <c:v>31.45764250469717</c:v>
                </c:pt>
                <c:pt idx="12">
                  <c:v>32.96305056467644</c:v>
                </c:pt>
                <c:pt idx="13">
                  <c:v>33.74499311135239</c:v>
                </c:pt>
                <c:pt idx="14">
                  <c:v>33.51215282089913</c:v>
                </c:pt>
                <c:pt idx="15">
                  <c:v>33.97136164837237</c:v>
                </c:pt>
                <c:pt idx="16">
                  <c:v>34.6300333025501</c:v>
                </c:pt>
                <c:pt idx="17">
                  <c:v>35.29766044009325</c:v>
                </c:pt>
                <c:pt idx="18">
                  <c:v>36.3029112455718</c:v>
                </c:pt>
                <c:pt idx="19">
                  <c:v>37.03127666348824</c:v>
                </c:pt>
                <c:pt idx="20">
                  <c:v>37.41326182691115</c:v>
                </c:pt>
                <c:pt idx="21">
                  <c:v>38.1506958701009</c:v>
                </c:pt>
                <c:pt idx="22">
                  <c:v>39.2057532371151</c:v>
                </c:pt>
                <c:pt idx="23">
                  <c:v>40.1200576779521</c:v>
                </c:pt>
                <c:pt idx="24">
                  <c:v>40.1360200929485</c:v>
                </c:pt>
                <c:pt idx="25">
                  <c:v>40.87769980997943</c:v>
                </c:pt>
                <c:pt idx="26">
                  <c:v>41.63597127456852</c:v>
                </c:pt>
                <c:pt idx="27">
                  <c:v>43.03885859134505</c:v>
                </c:pt>
                <c:pt idx="28">
                  <c:v>43.27029567859965</c:v>
                </c:pt>
                <c:pt idx="29">
                  <c:v>42.80208901082933</c:v>
                </c:pt>
                <c:pt idx="30">
                  <c:v>42.8268783765557</c:v>
                </c:pt>
                <c:pt idx="31">
                  <c:v>43.39084615867039</c:v>
                </c:pt>
                <c:pt idx="32">
                  <c:v>42.89369496112096</c:v>
                </c:pt>
                <c:pt idx="33">
                  <c:v>43.56671929980441</c:v>
                </c:pt>
                <c:pt idx="34">
                  <c:v>44.45068821366766</c:v>
                </c:pt>
                <c:pt idx="35">
                  <c:v>45.11721244479188</c:v>
                </c:pt>
                <c:pt idx="36">
                  <c:v>45.80290458541408</c:v>
                </c:pt>
                <c:pt idx="37">
                  <c:v>46.35283545341655</c:v>
                </c:pt>
                <c:pt idx="38">
                  <c:v>47.11583330041416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B9C-4AD8-BA6F-D1694B8373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3408272"/>
        <c:axId val="1224371440"/>
      </c:areaChart>
      <c:catAx>
        <c:axId val="135340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224371440"/>
        <c:crosses val="autoZero"/>
        <c:auto val="1"/>
        <c:lblAlgn val="ctr"/>
        <c:lblOffset val="100"/>
        <c:noMultiLvlLbl val="0"/>
      </c:catAx>
      <c:valAx>
        <c:axId val="122437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GB" sz="2800">
                    <a:latin typeface="Arial" charset="0"/>
                    <a:ea typeface="Arial" charset="0"/>
                    <a:cs typeface="Arial" charset="0"/>
                  </a:rPr>
                  <a:t>Billion</a:t>
                </a:r>
                <a:r>
                  <a:rPr lang="en-GB" sz="2800" baseline="0">
                    <a:latin typeface="Arial" charset="0"/>
                    <a:ea typeface="Arial" charset="0"/>
                    <a:cs typeface="Arial" charset="0"/>
                  </a:rPr>
                  <a:t> passenger </a:t>
                </a:r>
                <a:r>
                  <a:rPr lang="en-GB" sz="2800">
                    <a:latin typeface="Arial" charset="0"/>
                    <a:ea typeface="Arial" charset="0"/>
                    <a:cs typeface="Arial" charset="0"/>
                  </a:rPr>
                  <a:t>kilometres</a:t>
                </a:r>
              </a:p>
            </c:rich>
          </c:tx>
          <c:layout>
            <c:manualLayout>
              <c:xMode val="edge"/>
              <c:yMode val="edge"/>
              <c:x val="0.000144855935602588"/>
              <c:y val="0.1093245470103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53408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Sheet1!$R$1</c:f>
              <c:strCache>
                <c:ptCount val="1"/>
                <c:pt idx="0">
                  <c:v>gCO2 per km from electricity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Sheet1!$Q$2:$Q$21</c:f>
              <c:strCache>
                <c:ptCount val="20"/>
                <c:pt idx="0">
                  <c:v>Toyota Corolla*</c:v>
                </c:pt>
                <c:pt idx="1">
                  <c:v>Hyundai i30</c:v>
                </c:pt>
                <c:pt idx="2">
                  <c:v>Toyota Camry*</c:v>
                </c:pt>
                <c:pt idx="3">
                  <c:v>Mazda 3</c:v>
                </c:pt>
                <c:pt idx="4">
                  <c:v>BMW i3</c:v>
                </c:pt>
                <c:pt idx="5">
                  <c:v>Toyota RAV4</c:v>
                </c:pt>
                <c:pt idx="6">
                  <c:v>Renault ZOE</c:v>
                </c:pt>
                <c:pt idx="7">
                  <c:v>Mazda CS-5</c:v>
                </c:pt>
                <c:pt idx="8">
                  <c:v>Audi A3 e-tron</c:v>
                </c:pt>
                <c:pt idx="9">
                  <c:v>RenaulT Kangoo ZE</c:v>
                </c:pt>
                <c:pt idx="10">
                  <c:v>Hyundai Tuscon</c:v>
                </c:pt>
                <c:pt idx="11">
                  <c:v>Ford Ranger 4x4</c:v>
                </c:pt>
                <c:pt idx="12">
                  <c:v>Toyota Hilux 4x4</c:v>
                </c:pt>
                <c:pt idx="13">
                  <c:v>Mitsubishi Outlander PHEV</c:v>
                </c:pt>
                <c:pt idx="14">
                  <c:v>Holden Commodore</c:v>
                </c:pt>
                <c:pt idx="15">
                  <c:v>Tesla Model S</c:v>
                </c:pt>
                <c:pt idx="16">
                  <c:v>Tesla Model X</c:v>
                </c:pt>
                <c:pt idx="17">
                  <c:v>Volvo S90</c:v>
                </c:pt>
                <c:pt idx="18">
                  <c:v>Volvo XC90</c:v>
                </c:pt>
                <c:pt idx="19">
                  <c:v>Audi Q7</c:v>
                </c:pt>
              </c:strCache>
            </c:strRef>
          </c:cat>
          <c:val>
            <c:numRef>
              <c:f>Sheet1!$R$2:$R$21</c:f>
              <c:numCache>
                <c:formatCode>General</c:formatCode>
                <c:ptCount val="20"/>
                <c:pt idx="4">
                  <c:v>145.77</c:v>
                </c:pt>
                <c:pt idx="6">
                  <c:v>150.29</c:v>
                </c:pt>
                <c:pt idx="8">
                  <c:v>140.12</c:v>
                </c:pt>
                <c:pt idx="9">
                  <c:v>175.15</c:v>
                </c:pt>
                <c:pt idx="13">
                  <c:v>151.42</c:v>
                </c:pt>
                <c:pt idx="15">
                  <c:v>209.05</c:v>
                </c:pt>
                <c:pt idx="16">
                  <c:v>235.04</c:v>
                </c:pt>
                <c:pt idx="17">
                  <c:v>192.1</c:v>
                </c:pt>
                <c:pt idx="18">
                  <c:v>205.66</c:v>
                </c:pt>
                <c:pt idx="19">
                  <c:v>206.79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4A-41F3-91CA-798EF980FB42}"/>
            </c:ext>
          </c:extLst>
        </c:ser>
        <c:ser>
          <c:idx val="1"/>
          <c:order val="1"/>
          <c:tx>
            <c:strRef>
              <c:f>Sheet1!$S$1</c:f>
              <c:strCache>
                <c:ptCount val="1"/>
                <c:pt idx="0">
                  <c:v>gCO2 per km from fuel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Sheet1!$Q$2:$Q$21</c:f>
              <c:strCache>
                <c:ptCount val="20"/>
                <c:pt idx="0">
                  <c:v>Toyota Corolla*</c:v>
                </c:pt>
                <c:pt idx="1">
                  <c:v>Hyundai i30</c:v>
                </c:pt>
                <c:pt idx="2">
                  <c:v>Toyota Camry*</c:v>
                </c:pt>
                <c:pt idx="3">
                  <c:v>Mazda 3</c:v>
                </c:pt>
                <c:pt idx="4">
                  <c:v>BMW i3</c:v>
                </c:pt>
                <c:pt idx="5">
                  <c:v>Toyota RAV4</c:v>
                </c:pt>
                <c:pt idx="6">
                  <c:v>Renault ZOE</c:v>
                </c:pt>
                <c:pt idx="7">
                  <c:v>Mazda CS-5</c:v>
                </c:pt>
                <c:pt idx="8">
                  <c:v>Audi A3 e-tron</c:v>
                </c:pt>
                <c:pt idx="9">
                  <c:v>RenaulT Kangoo ZE</c:v>
                </c:pt>
                <c:pt idx="10">
                  <c:v>Hyundai Tuscon</c:v>
                </c:pt>
                <c:pt idx="11">
                  <c:v>Ford Ranger 4x4</c:v>
                </c:pt>
                <c:pt idx="12">
                  <c:v>Toyota Hilux 4x4</c:v>
                </c:pt>
                <c:pt idx="13">
                  <c:v>Mitsubishi Outlander PHEV</c:v>
                </c:pt>
                <c:pt idx="14">
                  <c:v>Holden Commodore</c:v>
                </c:pt>
                <c:pt idx="15">
                  <c:v>Tesla Model S</c:v>
                </c:pt>
                <c:pt idx="16">
                  <c:v>Tesla Model X</c:v>
                </c:pt>
                <c:pt idx="17">
                  <c:v>Volvo S90</c:v>
                </c:pt>
                <c:pt idx="18">
                  <c:v>Volvo XC90</c:v>
                </c:pt>
                <c:pt idx="19">
                  <c:v>Audi Q7</c:v>
                </c:pt>
              </c:strCache>
            </c:strRef>
          </c:cat>
          <c:val>
            <c:numRef>
              <c:f>Sheet1!$S$2:$S$21</c:f>
              <c:numCache>
                <c:formatCode>General</c:formatCode>
                <c:ptCount val="20"/>
                <c:pt idx="0">
                  <c:v>96.0</c:v>
                </c:pt>
                <c:pt idx="1">
                  <c:v>119.0</c:v>
                </c:pt>
                <c:pt idx="2">
                  <c:v>121.0</c:v>
                </c:pt>
                <c:pt idx="3">
                  <c:v>129.0</c:v>
                </c:pt>
                <c:pt idx="5">
                  <c:v>149.0</c:v>
                </c:pt>
                <c:pt idx="7">
                  <c:v>158.0</c:v>
                </c:pt>
                <c:pt idx="8">
                  <c:v>35.0</c:v>
                </c:pt>
                <c:pt idx="10">
                  <c:v>178.0</c:v>
                </c:pt>
                <c:pt idx="11">
                  <c:v>185.0</c:v>
                </c:pt>
                <c:pt idx="12">
                  <c:v>191.0</c:v>
                </c:pt>
                <c:pt idx="13">
                  <c:v>41.0</c:v>
                </c:pt>
                <c:pt idx="14">
                  <c:v>193.0</c:v>
                </c:pt>
                <c:pt idx="17">
                  <c:v>46.0</c:v>
                </c:pt>
                <c:pt idx="18">
                  <c:v>49.0</c:v>
                </c:pt>
                <c:pt idx="19">
                  <c:v>49.0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4A-41F3-91CA-798EF980F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3377776"/>
        <c:axId val="1353112272"/>
      </c:barChart>
      <c:catAx>
        <c:axId val="135337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53112272"/>
        <c:crosses val="autoZero"/>
        <c:auto val="1"/>
        <c:lblAlgn val="ctr"/>
        <c:lblOffset val="100"/>
        <c:noMultiLvlLbl val="0"/>
      </c:catAx>
      <c:valAx>
        <c:axId val="135311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GB" sz="2000">
                    <a:latin typeface="Arial" charset="0"/>
                    <a:ea typeface="Arial" charset="0"/>
                    <a:cs typeface="Arial" charset="0"/>
                  </a:rPr>
                  <a:t>g CO</a:t>
                </a:r>
                <a:r>
                  <a:rPr lang="en-GB" sz="2000" baseline="-25000">
                    <a:latin typeface="Arial" charset="0"/>
                    <a:ea typeface="Arial" charset="0"/>
                    <a:cs typeface="Arial" charset="0"/>
                  </a:rPr>
                  <a:t>2</a:t>
                </a:r>
                <a:r>
                  <a:rPr lang="en-GB" sz="2000">
                    <a:latin typeface="Arial" charset="0"/>
                    <a:ea typeface="Arial" charset="0"/>
                    <a:cs typeface="Arial" charset="0"/>
                  </a:rPr>
                  <a:t> per kilometre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35337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62664071366415"/>
          <c:y val="0.0346935445552444"/>
          <c:w val="0.907873758726049"/>
          <c:h val="0.1063750911411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4A88-6844-C04B-A310-CB8952825552}" type="datetimeFigureOut">
              <a:rPr lang="en-AU" smtClean="0"/>
              <a:t>13/2/18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859A7-EF1E-E94D-B99E-827174D620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943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859A7-EF1E-E94D-B99E-827174D620E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768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859A7-EF1E-E94D-B99E-827174D620E8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61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3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2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5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2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4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2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2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4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9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B855F-1AE8-6C42-8157-2728F7B2AA67}" type="datetimeFigureOut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27A6-A8E6-6147-B485-E1CBE7D5C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7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0243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Karla"/>
                <a:cs typeface="Karla"/>
              </a:rPr>
              <a:t>Victorian Parliamentary Inquiry into Electric Vehicles</a:t>
            </a:r>
            <a:br>
              <a:rPr lang="en-US" b="1" dirty="0">
                <a:solidFill>
                  <a:schemeClr val="bg1"/>
                </a:solidFill>
                <a:latin typeface="Karla"/>
                <a:cs typeface="Karla"/>
              </a:rPr>
            </a:br>
            <a:r>
              <a:rPr lang="en-US" b="1" dirty="0">
                <a:solidFill>
                  <a:schemeClr val="bg1"/>
                </a:solidFill>
                <a:latin typeface="Karla"/>
                <a:cs typeface="Karla"/>
              </a:rPr>
              <a:t/>
            </a:r>
            <a:br>
              <a:rPr lang="en-US" b="1" dirty="0">
                <a:solidFill>
                  <a:schemeClr val="bg1"/>
                </a:solidFill>
                <a:latin typeface="Karla"/>
                <a:cs typeface="Karla"/>
              </a:rPr>
            </a:br>
            <a:r>
              <a:rPr lang="en-US" b="1" dirty="0">
                <a:solidFill>
                  <a:schemeClr val="bg1"/>
                </a:solidFill>
                <a:latin typeface="Karla"/>
                <a:cs typeface="Karla"/>
              </a:rPr>
              <a:t>‘</a:t>
            </a:r>
            <a:r>
              <a:rPr lang="en-US" sz="3600" b="1" i="1" dirty="0">
                <a:solidFill>
                  <a:schemeClr val="bg1"/>
                </a:solidFill>
                <a:latin typeface="Karla"/>
                <a:cs typeface="Karla"/>
              </a:rPr>
              <a:t>Doing more with less’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2971" y="4105049"/>
            <a:ext cx="597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FF"/>
                </a:solidFill>
                <a:latin typeface="Karla"/>
                <a:cs typeface="Karla"/>
              </a:rPr>
              <a:t>Dr</a:t>
            </a:r>
            <a:r>
              <a:rPr lang="en-US" b="1" dirty="0">
                <a:solidFill>
                  <a:srgbClr val="FFFFFF"/>
                </a:solidFill>
                <a:latin typeface="Karla"/>
                <a:cs typeface="Karla"/>
              </a:rPr>
              <a:t> Elliot Fishman &amp; Liam Davies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Karla"/>
                <a:cs typeface="Karla"/>
              </a:rPr>
              <a:t>Institute for Sensible Transport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Karla"/>
                <a:cs typeface="Karla"/>
              </a:rPr>
              <a:t>12</a:t>
            </a:r>
            <a:r>
              <a:rPr lang="en-US" baseline="30000" dirty="0">
                <a:solidFill>
                  <a:srgbClr val="FFFFFF"/>
                </a:solidFill>
                <a:latin typeface="Karla"/>
                <a:cs typeface="Karla"/>
              </a:rPr>
              <a:t>th</a:t>
            </a:r>
            <a:r>
              <a:rPr lang="en-US" dirty="0">
                <a:solidFill>
                  <a:srgbClr val="FFFFFF"/>
                </a:solidFill>
                <a:latin typeface="Karla"/>
                <a:cs typeface="Karla"/>
              </a:rPr>
              <a:t> February 2018</a:t>
            </a:r>
            <a:endParaRPr lang="en-AU" dirty="0">
              <a:solidFill>
                <a:srgbClr val="FFFFFF"/>
              </a:solidFill>
              <a:latin typeface="Karla"/>
              <a:cs typeface="Karla"/>
            </a:endParaRPr>
          </a:p>
          <a:p>
            <a:endParaRPr lang="en-US" dirty="0"/>
          </a:p>
        </p:txBody>
      </p:sp>
      <p:pic>
        <p:nvPicPr>
          <p:cNvPr id="9" name="Picture 8" descr="ist_logo_whit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29" y="2911929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44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49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62824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951"/>
            <a:ext cx="9141852" cy="4894097"/>
          </a:xfrm>
        </p:spPr>
      </p:pic>
    </p:spTree>
    <p:extLst>
      <p:ext uri="{BB962C8B-B14F-4D97-AF65-F5344CB8AC3E}">
        <p14:creationId xmlns:p14="http://schemas.microsoft.com/office/powerpoint/2010/main" val="1536416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A71C9-C16E-42E0-BD44-03B98FA0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Content Placeholder 4" descr="A person standing in front of a car&#10;&#10;Description generated with very high confidence">
            <a:extLst>
              <a:ext uri="{FF2B5EF4-FFF2-40B4-BE49-F238E27FC236}">
                <a16:creationId xmlns:a16="http://schemas.microsoft.com/office/drawing/2014/main" xmlns="" id="{6DA07C84-ED64-42C6-8377-2F40193CB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0404"/>
            <a:ext cx="9144000" cy="6097191"/>
          </a:xfrm>
        </p:spPr>
      </p:pic>
    </p:spTree>
    <p:extLst>
      <p:ext uri="{BB962C8B-B14F-4D97-AF65-F5344CB8AC3E}">
        <p14:creationId xmlns:p14="http://schemas.microsoft.com/office/powerpoint/2010/main" val="2206344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3" y="1630"/>
            <a:ext cx="6293933" cy="685637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061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Freight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45218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../../../../Pictures/Meredith%20iPhone%20Jan%202017.photoslibrary/resources/proxies/derivatives/03/00/397/UNADJUSTEDNONRAW_thumb_39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372" y="0"/>
            <a:ext cx="9946372" cy="7453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85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 descr="Autonomous 1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>
            <a:fillRect/>
          </a:stretch>
        </p:blipFill>
        <p:spPr>
          <a:xfrm>
            <a:off x="0" y="914576"/>
            <a:ext cx="9144000" cy="502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8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FF"/>
                </a:solidFill>
                <a:latin typeface="Karla"/>
                <a:cs typeface="Karla"/>
              </a:rPr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15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	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FFFFFF"/>
                </a:solidFill>
                <a:latin typeface="Karla"/>
                <a:cs typeface="Karla"/>
              </a:rPr>
              <a:t>	</a:t>
            </a:r>
            <a:r>
              <a:rPr lang="en-US" sz="1700" dirty="0">
                <a:solidFill>
                  <a:srgbClr val="FFFFFF"/>
                </a:solidFill>
                <a:latin typeface="Karla"/>
                <a:cs typeface="Karla"/>
              </a:rPr>
              <a:t>Dr Elliot Fishman &amp; Liam Davies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  <a:latin typeface="Karla"/>
                <a:cs typeface="Karla"/>
              </a:rPr>
              <a:t>	Institute for Sensible Transport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  <a:latin typeface="Karla"/>
                <a:cs typeface="Karla"/>
              </a:rPr>
              <a:t>	info@sensibletransport.org.au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Karla"/>
              <a:cs typeface="Karla"/>
            </a:endParaRPr>
          </a:p>
          <a:p>
            <a:pPr marL="0" indent="0">
              <a:buNone/>
            </a:pPr>
            <a:r>
              <a:rPr lang="en-US" dirty="0">
                <a:latin typeface="Karla"/>
                <a:cs typeface="Karla"/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16980" y="22713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ist_logo_whi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29" y="2911929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0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solidFill>
                  <a:schemeClr val="bg1"/>
                </a:solidFill>
                <a:latin typeface="Karla" charset="0"/>
                <a:ea typeface="Karla" charset="0"/>
                <a:cs typeface="Karla" charset="0"/>
              </a:rPr>
              <a:t>Conclusions</a:t>
            </a:r>
            <a:r>
              <a:rPr lang="en-AU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>
                <a:solidFill>
                  <a:schemeClr val="bg1"/>
                </a:solidFill>
                <a:latin typeface="Karla" charset="0"/>
                <a:ea typeface="Karla" charset="0"/>
                <a:cs typeface="Karla" charset="0"/>
              </a:rPr>
              <a:t>What do you want Melbourne and Regional Centres to look like in 2060?</a:t>
            </a:r>
          </a:p>
          <a:p>
            <a:r>
              <a:rPr lang="en-AU" i="1" dirty="0">
                <a:solidFill>
                  <a:schemeClr val="bg1"/>
                </a:solidFill>
                <a:latin typeface="Karla" charset="0"/>
                <a:ea typeface="Karla" charset="0"/>
                <a:cs typeface="Karla" charset="0"/>
              </a:rPr>
              <a:t>EVs are only as environmentally friendly as the electricity that powers them</a:t>
            </a:r>
          </a:p>
          <a:p>
            <a:r>
              <a:rPr lang="en-AU" i="1" dirty="0">
                <a:solidFill>
                  <a:schemeClr val="bg1"/>
                </a:solidFill>
                <a:latin typeface="Karla" charset="0"/>
                <a:ea typeface="Karla" charset="0"/>
                <a:cs typeface="Karla" charset="0"/>
              </a:rPr>
              <a:t>EVs do not mitigate congestion, parking, safety or sedentary lifestyle disease impacts of regular cars</a:t>
            </a:r>
          </a:p>
          <a:p>
            <a:r>
              <a:rPr lang="en-AU" i="1" dirty="0">
                <a:solidFill>
                  <a:schemeClr val="bg1"/>
                </a:solidFill>
                <a:latin typeface="Karla" charset="0"/>
                <a:ea typeface="Karla" charset="0"/>
                <a:cs typeface="Karla" charset="0"/>
              </a:rPr>
              <a:t>Incentives are required to boost uptake of EVs in conjunction with a wider package of mobility investment</a:t>
            </a:r>
          </a:p>
          <a:p>
            <a:r>
              <a:rPr lang="en-AU" i="1" dirty="0">
                <a:solidFill>
                  <a:schemeClr val="bg1"/>
                </a:solidFill>
                <a:latin typeface="Karla" charset="0"/>
                <a:ea typeface="Karla" charset="0"/>
                <a:cs typeface="Karla" charset="0"/>
              </a:rPr>
              <a:t>Incentives targeted at the vehicles that drive the most</a:t>
            </a:r>
          </a:p>
          <a:p>
            <a:endParaRPr lang="en-AU" i="1" dirty="0">
              <a:solidFill>
                <a:schemeClr val="bg1"/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4" name="Picture 3" descr="ist_logo_whi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29" y="2911929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Karla"/>
                <a:cs typeface="Karla"/>
              </a:rPr>
              <a:t>Melbourne: A growing 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800" dirty="0">
              <a:latin typeface="Karla"/>
              <a:cs typeface="Karla"/>
            </a:endParaRPr>
          </a:p>
          <a:p>
            <a:pPr marL="0" indent="0">
              <a:buNone/>
            </a:pPr>
            <a:r>
              <a:rPr lang="en-US" sz="4800" dirty="0">
                <a:solidFill>
                  <a:srgbClr val="FFFFFF"/>
                </a:solidFill>
                <a:latin typeface="Karla"/>
                <a:cs typeface="Karla"/>
              </a:rPr>
              <a:t>7.7m  people by 2051</a:t>
            </a:r>
          </a:p>
          <a:p>
            <a:pPr marL="0" indent="0">
              <a:buNone/>
            </a:pPr>
            <a:endParaRPr lang="en-US" sz="4800" dirty="0">
              <a:latin typeface="Karla"/>
              <a:cs typeface="Karla"/>
            </a:endParaRPr>
          </a:p>
          <a:p>
            <a:pPr marL="0" indent="0">
              <a:buNone/>
            </a:pPr>
            <a:r>
              <a:rPr lang="en-US" sz="4800" dirty="0">
                <a:solidFill>
                  <a:srgbClr val="FFFFFF"/>
                </a:solidFill>
                <a:latin typeface="Karla"/>
                <a:cs typeface="Karla"/>
              </a:rPr>
              <a:t>7 million extra daily trips by 2040</a:t>
            </a:r>
          </a:p>
        </p:txBody>
      </p:sp>
      <p:pic>
        <p:nvPicPr>
          <p:cNvPr id="5" name="Picture 4" descr="ist_logo_whi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29" y="2911929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81297655-DFDA-4321-BD2E-32B17A862A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2553499"/>
              </p:ext>
            </p:extLst>
          </p:nvPr>
        </p:nvGraphicFramePr>
        <p:xfrm>
          <a:off x="74428" y="0"/>
          <a:ext cx="8995144" cy="6800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705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535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Karla"/>
                <a:cs typeface="Karla"/>
              </a:rPr>
              <a:t>Carrying Capacity, 3.5 Carriageway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2530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/>
                <a:cs typeface="Helvetica"/>
              </a:rPr>
              <a:t>Source: United Nations, 2013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rcRect t="-2577" b="-2577"/>
          <a:stretch>
            <a:fillRect/>
          </a:stretch>
        </p:blipFill>
        <p:spPr>
          <a:xfrm>
            <a:off x="77840" y="1389185"/>
            <a:ext cx="8974110" cy="4935415"/>
          </a:xfrm>
          <a:prstGeom prst="rect">
            <a:avLst/>
          </a:prstGeom>
        </p:spPr>
      </p:pic>
      <p:pic>
        <p:nvPicPr>
          <p:cNvPr id="8" name="Picture 7" descr="IST_Logo(cmyk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0" y="6092296"/>
            <a:ext cx="2298700" cy="7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8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CA4343B9-9A02-41D4-A36A-7AFA719EEF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3004247"/>
              </p:ext>
            </p:extLst>
          </p:nvPr>
        </p:nvGraphicFramePr>
        <p:xfrm>
          <a:off x="0" y="47392"/>
          <a:ext cx="9144000" cy="6827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909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 descr="Emissions%20and%20size%20V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922"/>
            <a:ext cx="9144000" cy="6420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28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9693" cy="6929770"/>
          </a:xfrm>
        </p:spPr>
      </p:pic>
    </p:spTree>
    <p:extLst>
      <p:ext uri="{BB962C8B-B14F-4D97-AF65-F5344CB8AC3E}">
        <p14:creationId xmlns:p14="http://schemas.microsoft.com/office/powerpoint/2010/main" val="8273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9693" cy="6929770"/>
          </a:xfrm>
        </p:spPr>
      </p:pic>
    </p:spTree>
    <p:extLst>
      <p:ext uri="{BB962C8B-B14F-4D97-AF65-F5344CB8AC3E}">
        <p14:creationId xmlns:p14="http://schemas.microsoft.com/office/powerpoint/2010/main" val="21119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C0720D9A5485ED45ADC2FF5EDE309FA7" ma:contentTypeVersion="36" ma:contentTypeDescription="Create a new document." ma:contentTypeScope="" ma:versionID="e52877d7feab36bfeddb7f8cc9f5d553">
  <xsd:schema xmlns:xsd="http://www.w3.org/2001/XMLSchema" xmlns:xs="http://www.w3.org/2001/XMLSchema" xmlns:p="http://schemas.microsoft.com/office/2006/metadata/properties" xmlns:ns2="46c61757-ad04-49d5-a16a-4020ae46aeb3" xmlns:ns3="c35bed46-8fc3-45b8-8dd6-aacfd9839516" targetNamespace="http://schemas.microsoft.com/office/2006/metadata/properties" ma:root="true" ma:fieldsID="5fb501309d8927c6d13cd514116a9ed7" ns2:_="" ns3:_="">
    <xsd:import namespace="46c61757-ad04-49d5-a16a-4020ae46aeb3"/>
    <xsd:import namespace="c35bed46-8fc3-45b8-8dd6-aacfd9839516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84609796-0e07-4ed4-af15-6fdaafe780e0}" ma:internalName="TaxCatchAll" ma:showField="CatchAllData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84609796-0e07-4ed4-af15-6fdaafe780e0}" ma:internalName="TaxCatchAllLabel" ma:readOnly="true" ma:showField="CatchAllDataLabel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bed46-8fc3-45b8-8dd6-aacfd9839516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5f_x0020_Identifier xmlns="46c61757-ad04-49d5-a16a-4020ae46aeb3">2829</Business_x005f_x0020_Identifier>
    <Witness_x005f_x0020_Id xmlns="46c61757-ad04-49d5-a16a-4020ae46aeb3">3912,3913</Witness_x005f_x0020_Id>
    <Committee_x0020_Start_x0020_Date xmlns="46c61757-ad04-49d5-a16a-4020ae46aeb3">2011-02-08T00:00:00+00:00</Committee_x0020_Start_x0020_Date>
    <PublishStatus xmlns="46c61757-ad04-49d5-a16a-4020ae46aeb3">Published</PublishStatus>
    <Committee_x0020_End_x0020_Date xmlns="46c61757-ad04-49d5-a16a-4020ae46aeb3" xsi:nil="true"/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Standing</TermName>
          <TermId xmlns="http://schemas.microsoft.com/office/infopath/2007/PartnerControls">c6eac104-10be-430c-9143-8ced1c7c473c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Council Economy and Infrastructure Committee</TermName>
          <TermId xmlns="http://schemas.microsoft.com/office/infopath/2007/PartnerControls">62419f19-3c23-4e2a-baa8-0f4fd31bac70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Council</TermName>
          <TermId xmlns="http://schemas.microsoft.com/office/infopath/2007/PartnerControls">6c85d7f4-b2da-4436-92e1-7df20d4cb55e</TermId>
        </TermInfo>
      </Terms>
    </m3eeb9610e9c4640880ac1fecc69d01a>
    <Committee_x0020_Inquiry_x0020_Start_x0020_Date xmlns="46c61757-ad04-49d5-a16a-4020ae46aeb3">2017-02-08T00:00:00+00:00</Committee_x0020_Inquiry_x0020_Start_x0020_Date>
    <Committee_x0020_Inquiry_x0020_End_x0020_Date xmlns="46c61757-ad04-49d5-a16a-4020ae46aeb3">2018-11-02T00:00:00+00:00</Committee_x0020_Inquiry_x0020_End_x0020_Date>
    <TaxCatchAll xmlns="46c61757-ad04-49d5-a16a-4020ae46aeb3">
      <Value>82</Value>
      <Value>2</Value>
      <Value>1</Value>
      <Value>169</Value>
    </TaxCatchAll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electric vehicles</TermName>
          <TermId xmlns="http://schemas.microsoft.com/office/infopath/2007/PartnerControls">50e71026-1577-423d-9df5-3289468e761c</TermId>
        </TermInfo>
      </Terms>
    </pf0be3ffd4e84049b08b651cf27bfd30>
    <DocumentKey xmlns="46c61757-ad04-49d5-a16a-4020ae46aeb3">witness-transcripts</DocumentKey>
    <MemberTaxHTField0 xmlns="c35bed46-8fc3-45b8-8dd6-aacfd9839516">
      <Terms xmlns="http://schemas.microsoft.com/office/infopath/2007/PartnerControls"/>
    </MemberTaxHTField0>
    <_dlc_DocId xmlns="c35bed46-8fc3-45b8-8dd6-aacfd9839516">NCSA7WS2RPFT-1476523702-2492</_dlc_DocId>
    <_dlc_DocIdUrl xmlns="c35bed46-8fc3-45b8-8dd6-aacfd9839516">
      <Url>https://pims-docs.parliament.vic.gov.au/lcdocs/_layouts/15/DocIdRedir.aspx?ID=NCSA7WS2RPFT-1476523702-2492</Url>
      <Description>NCSA7WS2RPFT-1476523702-2492</Description>
    </_dlc_DocIdUrl>
  </documentManagement>
</p:properties>
</file>

<file path=customXml/itemProps1.xml><?xml version="1.0" encoding="utf-8"?>
<ds:datastoreItem xmlns:ds="http://schemas.openxmlformats.org/officeDocument/2006/customXml" ds:itemID="{DCABCCF9-996A-4D19-A085-0FAFACC7BAB0}"/>
</file>

<file path=customXml/itemProps2.xml><?xml version="1.0" encoding="utf-8"?>
<ds:datastoreItem xmlns:ds="http://schemas.openxmlformats.org/officeDocument/2006/customXml" ds:itemID="{F684CE4B-9A2E-49F6-A953-FC9FF4DBA46F}"/>
</file>

<file path=customXml/itemProps3.xml><?xml version="1.0" encoding="utf-8"?>
<ds:datastoreItem xmlns:ds="http://schemas.openxmlformats.org/officeDocument/2006/customXml" ds:itemID="{0C0D4F21-06F3-416D-AE0D-BE41C2504E68}"/>
</file>

<file path=customXml/itemProps4.xml><?xml version="1.0" encoding="utf-8"?>
<ds:datastoreItem xmlns:ds="http://schemas.openxmlformats.org/officeDocument/2006/customXml" ds:itemID="{8A9B71BD-A9DD-46AA-BBDA-9D4EE833D67D}"/>
</file>

<file path=customXml/itemProps5.xml><?xml version="1.0" encoding="utf-8"?>
<ds:datastoreItem xmlns:ds="http://schemas.openxmlformats.org/officeDocument/2006/customXml" ds:itemID="{86AB10E1-446F-4B9D-9FBE-34B4A008E7D2}"/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128</Words>
  <Application>Microsoft Macintosh PowerPoint</Application>
  <PresentationFormat>On-screen Show (4:3)</PresentationFormat>
  <Paragraphs>31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Helvetica</vt:lpstr>
      <vt:lpstr>Karla</vt:lpstr>
      <vt:lpstr>Arial</vt:lpstr>
      <vt:lpstr>Office Theme</vt:lpstr>
      <vt:lpstr>Victorian Parliamentary Inquiry into Electric Vehicles  ‘Doing more with less’</vt:lpstr>
      <vt:lpstr>Conclusions </vt:lpstr>
      <vt:lpstr>Melbourne: A growing city</vt:lpstr>
      <vt:lpstr>PowerPoint Presentation</vt:lpstr>
      <vt:lpstr>Carrying Capacity, 3.5 Carriageway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Freight</vt:lpstr>
      <vt:lpstr>PowerPoint Presentation</vt:lpstr>
      <vt:lpstr>PowerPoint Presentation</vt:lpstr>
      <vt:lpstr>Thank you</vt:lpstr>
    </vt:vector>
  </TitlesOfParts>
  <Manager/>
  <Company>Institute for Sensible Transport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Disruptive Transport Technology and the Role of Government</dc:title>
  <dc:subject/>
  <dc:creator>Elliot Fishman</dc:creator>
  <cp:keywords/>
  <dc:description/>
  <cp:lastModifiedBy>Elliot Fishman</cp:lastModifiedBy>
  <cp:revision>34</cp:revision>
  <cp:lastPrinted>2017-10-30T05:59:07Z</cp:lastPrinted>
  <dcterms:created xsi:type="dcterms:W3CDTF">2016-06-24T03:00:17Z</dcterms:created>
  <dcterms:modified xsi:type="dcterms:W3CDTF">2018-02-12T23:32:51Z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0x010100A6113086DC73B842B7D060591F1D1F2D020200C0720D9A5485ED45ADC2FF5EDE309FA7</vt:lpwstr>
  </property>
  <property fmtid="{D5CDD505-2E9C-101B-9397-08002B2CF9AE}" pid="3" name="Hansard Member">
    <vt:lpwstr/>
  </property>
  <property fmtid="{D5CDD505-2E9C-101B-9397-08002B2CF9AE}" pid="4" name="Committee Type">
    <vt:lpwstr>82;#Standing|c6eac104-10be-430c-9143-8ced1c7c473c</vt:lpwstr>
  </property>
  <property fmtid="{D5CDD505-2E9C-101B-9397-08002B2CF9AE}" pid="5" name="Committee Inquiry">
    <vt:lpwstr>169;#Inquiry into electric vehicles|50e71026-1577-423d-9df5-3289468e761c</vt:lpwstr>
  </property>
  <property fmtid="{D5CDD505-2E9C-101B-9397-08002B2CF9AE}" pid="6" name="House">
    <vt:lpwstr>1;#Legislative Council|6c85d7f4-b2da-4436-92e1-7df20d4cb55e</vt:lpwstr>
  </property>
  <property fmtid="{D5CDD505-2E9C-101B-9397-08002B2CF9AE}" pid="7" name="Committee">
    <vt:lpwstr>2;#Legislative Council Economy and Infrastructure Committee|62419f19-3c23-4e2a-baa8-0f4fd31bac70</vt:lpwstr>
  </property>
  <property fmtid="{D5CDD505-2E9C-101B-9397-08002B2CF9AE}" pid="8" name="_dlc_DocIdItemGuid">
    <vt:lpwstr>b9cd7271-ca2d-48f2-8a53-21daacb4be27</vt:lpwstr>
  </property>
  <property fmtid="{D5CDD505-2E9C-101B-9397-08002B2CF9AE}" pid="9" name="_docset_NoMedatataSyncRequired">
    <vt:lpwstr>False</vt:lpwstr>
  </property>
</Properties>
</file>