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0" r:id="rId1"/>
  </p:sldMasterIdLst>
  <p:notesMasterIdLst>
    <p:notesMasterId r:id="rId15"/>
  </p:notesMasterIdLst>
  <p:sldIdLst>
    <p:sldId id="357" r:id="rId2"/>
    <p:sldId id="594" r:id="rId3"/>
    <p:sldId id="595" r:id="rId4"/>
    <p:sldId id="573" r:id="rId5"/>
    <p:sldId id="575" r:id="rId6"/>
    <p:sldId id="586" r:id="rId7"/>
    <p:sldId id="587" r:id="rId8"/>
    <p:sldId id="588" r:id="rId9"/>
    <p:sldId id="589" r:id="rId10"/>
    <p:sldId id="590" r:id="rId11"/>
    <p:sldId id="591" r:id="rId12"/>
    <p:sldId id="592" r:id="rId13"/>
    <p:sldId id="58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6FF"/>
    <a:srgbClr val="FF0066"/>
    <a:srgbClr val="3366CC"/>
    <a:srgbClr val="CC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89339" autoAdjust="0"/>
  </p:normalViewPr>
  <p:slideViewPr>
    <p:cSldViewPr snapToGrid="0">
      <p:cViewPr varScale="1">
        <p:scale>
          <a:sx n="76" d="100"/>
          <a:sy n="76" d="100"/>
        </p:scale>
        <p:origin x="946" y="67"/>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5.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8760B7-D46C-440F-BE15-A93B4BAFC051}" type="datetimeFigureOut">
              <a:rPr lang="en-AU" smtClean="0"/>
              <a:t>5/10/2020</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3CBEBD-AF97-450E-A4B2-0F106B455926}" type="slidenum">
              <a:rPr lang="en-AU" smtClean="0"/>
              <a:t>‹#›</a:t>
            </a:fld>
            <a:endParaRPr lang="en-AU"/>
          </a:p>
        </p:txBody>
      </p:sp>
    </p:spTree>
    <p:extLst>
      <p:ext uri="{BB962C8B-B14F-4D97-AF65-F5344CB8AC3E}">
        <p14:creationId xmlns:p14="http://schemas.microsoft.com/office/powerpoint/2010/main" val="3713441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1</a:t>
            </a:fld>
            <a:endParaRPr lang="en-AU"/>
          </a:p>
        </p:txBody>
      </p:sp>
    </p:spTree>
    <p:extLst>
      <p:ext uri="{BB962C8B-B14F-4D97-AF65-F5344CB8AC3E}">
        <p14:creationId xmlns:p14="http://schemas.microsoft.com/office/powerpoint/2010/main" val="117520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10</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11</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12</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13</a:t>
            </a:fld>
            <a:endParaRPr lang="en-AU"/>
          </a:p>
        </p:txBody>
      </p:sp>
    </p:spTree>
    <p:extLst>
      <p:ext uri="{BB962C8B-B14F-4D97-AF65-F5344CB8AC3E}">
        <p14:creationId xmlns:p14="http://schemas.microsoft.com/office/powerpoint/2010/main" val="3863526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2</a:t>
            </a:fld>
            <a:endParaRPr lang="en-AU"/>
          </a:p>
        </p:txBody>
      </p:sp>
    </p:spTree>
    <p:extLst>
      <p:ext uri="{BB962C8B-B14F-4D97-AF65-F5344CB8AC3E}">
        <p14:creationId xmlns:p14="http://schemas.microsoft.com/office/powerpoint/2010/main" val="3385687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3</a:t>
            </a:fld>
            <a:endParaRPr lang="en-AU"/>
          </a:p>
        </p:txBody>
      </p:sp>
    </p:spTree>
    <p:extLst>
      <p:ext uri="{BB962C8B-B14F-4D97-AF65-F5344CB8AC3E}">
        <p14:creationId xmlns:p14="http://schemas.microsoft.com/office/powerpoint/2010/main" val="338568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4</a:t>
            </a:fld>
            <a:endParaRPr lang="en-AU"/>
          </a:p>
        </p:txBody>
      </p:sp>
    </p:spTree>
    <p:extLst>
      <p:ext uri="{BB962C8B-B14F-4D97-AF65-F5344CB8AC3E}">
        <p14:creationId xmlns:p14="http://schemas.microsoft.com/office/powerpoint/2010/main" val="2489500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5</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6</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7</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8</a:t>
            </a:fld>
            <a:endParaRPr lang="en-AU"/>
          </a:p>
        </p:txBody>
      </p:sp>
    </p:spTree>
    <p:extLst>
      <p:ext uri="{BB962C8B-B14F-4D97-AF65-F5344CB8AC3E}">
        <p14:creationId xmlns:p14="http://schemas.microsoft.com/office/powerpoint/2010/main" val="2171260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43CBEBD-AF97-450E-A4B2-0F106B455926}" type="slidenum">
              <a:rPr lang="en-AU" smtClean="0"/>
              <a:t>9</a:t>
            </a:fld>
            <a:endParaRPr lang="en-AU"/>
          </a:p>
        </p:txBody>
      </p:sp>
    </p:spTree>
    <p:extLst>
      <p:ext uri="{BB962C8B-B14F-4D97-AF65-F5344CB8AC3E}">
        <p14:creationId xmlns:p14="http://schemas.microsoft.com/office/powerpoint/2010/main" val="2171260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CF06852-D186-4326-9773-41C496D86E98}" type="slidenum">
              <a:rPr lang="en-AU" smtClean="0"/>
              <a:t>‹#›</a:t>
            </a:fld>
            <a:endParaRPr lang="en-AU" dirty="0"/>
          </a:p>
        </p:txBody>
      </p:sp>
      <p:sp>
        <p:nvSpPr>
          <p:cNvPr id="11" name="Rectangle 10">
            <a:extLst>
              <a:ext uri="{FF2B5EF4-FFF2-40B4-BE49-F238E27FC236}">
                <a16:creationId xmlns:a16="http://schemas.microsoft.com/office/drawing/2014/main" id="{301BC1A6-FA88-4814-A368-FA1F0C3E5EF9}"/>
              </a:ext>
            </a:extLst>
          </p:cNvPr>
          <p:cNvSpPr/>
          <p:nvPr userDrawn="1"/>
        </p:nvSpPr>
        <p:spPr>
          <a:xfrm>
            <a:off x="0" y="0"/>
            <a:ext cx="12191999"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ooter Placeholder 4"/>
          <p:cNvSpPr txBox="1">
            <a:spLocks/>
          </p:cNvSpPr>
          <p:nvPr userDrawn="1"/>
        </p:nvSpPr>
        <p:spPr>
          <a:xfrm>
            <a:off x="242456" y="6538912"/>
            <a:ext cx="6624000" cy="204248"/>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a:t>Deakin University CRICOS Provider Code: 00113B</a:t>
            </a:r>
            <a:endParaRPr lang="en-GB" dirty="0"/>
          </a:p>
        </p:txBody>
      </p:sp>
      <p:sp>
        <p:nvSpPr>
          <p:cNvPr id="17" name="Subtitle 2"/>
          <p:cNvSpPr>
            <a:spLocks noGrp="1"/>
          </p:cNvSpPr>
          <p:nvPr>
            <p:ph type="subTitle" idx="1" hasCustomPrompt="1"/>
          </p:nvPr>
        </p:nvSpPr>
        <p:spPr>
          <a:xfrm>
            <a:off x="403908" y="3051740"/>
            <a:ext cx="6462548" cy="2206060"/>
          </a:xfrm>
        </p:spPr>
        <p:txBody>
          <a:bodyPr/>
          <a:lstStyle>
            <a:lvl1pPr marL="0" indent="0" algn="l">
              <a:buNone/>
              <a:defRPr sz="25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a:p>
            <a:r>
              <a:rPr lang="en-US" dirty="0" err="1"/>
              <a:t>Dr</a:t>
            </a:r>
            <a:r>
              <a:rPr lang="en-US" dirty="0"/>
              <a:t> Ashim Debnath</a:t>
            </a:r>
          </a:p>
          <a:p>
            <a:r>
              <a:rPr lang="en-US" dirty="0"/>
              <a:t>Senior Lecturer, Transportation Engineering</a:t>
            </a:r>
          </a:p>
          <a:p>
            <a:r>
              <a:rPr lang="en-US" dirty="0"/>
              <a:t>Ashim.Debnath@deakin.edu.au </a:t>
            </a:r>
            <a:endParaRPr lang="en-GB" dirty="0"/>
          </a:p>
        </p:txBody>
      </p:sp>
      <p:sp>
        <p:nvSpPr>
          <p:cNvPr id="18" name="Title 1"/>
          <p:cNvSpPr>
            <a:spLocks noGrp="1"/>
          </p:cNvSpPr>
          <p:nvPr>
            <p:ph type="ctrTitle" hasCustomPrompt="1"/>
          </p:nvPr>
        </p:nvSpPr>
        <p:spPr>
          <a:xfrm>
            <a:off x="403906" y="1122363"/>
            <a:ext cx="6471919" cy="1835208"/>
          </a:xfrm>
        </p:spPr>
        <p:txBody>
          <a:bodyPr anchor="b"/>
          <a:lstStyle>
            <a:lvl1pPr algn="l">
              <a:defRPr sz="4500" b="0">
                <a:solidFill>
                  <a:schemeClr val="tx1"/>
                </a:solidFill>
              </a:defRPr>
            </a:lvl1pPr>
          </a:lstStyle>
          <a:p>
            <a:r>
              <a:rPr lang="en-US" dirty="0"/>
              <a:t>Click to add title</a:t>
            </a:r>
            <a:endParaRPr lang="en-GB" dirty="0"/>
          </a:p>
        </p:txBody>
      </p:sp>
      <p:pic>
        <p:nvPicPr>
          <p:cNvPr id="23" name="Picture 22"/>
          <p:cNvPicPr>
            <a:picLocks noChangeAspect="1"/>
          </p:cNvPicPr>
          <p:nvPr userDrawn="1"/>
        </p:nvPicPr>
        <p:blipFill>
          <a:blip r:embed="rId2"/>
          <a:stretch>
            <a:fillRect/>
          </a:stretch>
        </p:blipFill>
        <p:spPr>
          <a:xfrm>
            <a:off x="6884494" y="-297"/>
            <a:ext cx="5316173" cy="6858594"/>
          </a:xfrm>
          <a:prstGeom prst="rect">
            <a:avLst/>
          </a:prstGeom>
        </p:spPr>
      </p:pic>
    </p:spTree>
    <p:extLst>
      <p:ext uri="{BB962C8B-B14F-4D97-AF65-F5344CB8AC3E}">
        <p14:creationId xmlns:p14="http://schemas.microsoft.com/office/powerpoint/2010/main" val="111289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169589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1814969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1426" y="181153"/>
            <a:ext cx="10515600" cy="856924"/>
          </a:xfrm>
        </p:spPr>
        <p:txBody>
          <a:bodyPr/>
          <a:lstStyle/>
          <a:p>
            <a:r>
              <a:rPr lang="en-US"/>
              <a:t>Click to edit Master title style</a:t>
            </a:r>
            <a:endParaRPr lang="en-US" dirty="0"/>
          </a:p>
        </p:txBody>
      </p:sp>
      <p:sp>
        <p:nvSpPr>
          <p:cNvPr id="3" name="Content Placeholder 2"/>
          <p:cNvSpPr>
            <a:spLocks noGrp="1"/>
          </p:cNvSpPr>
          <p:nvPr>
            <p:ph idx="1"/>
          </p:nvPr>
        </p:nvSpPr>
        <p:spPr>
          <a:xfrm>
            <a:off x="265182" y="1351170"/>
            <a:ext cx="10515600" cy="481818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lvl1pPr algn="l">
              <a:defRPr b="1" i="1">
                <a:solidFill>
                  <a:schemeClr val="tx1">
                    <a:lumMod val="75000"/>
                    <a:lumOff val="25000"/>
                  </a:schemeClr>
                </a:solidFill>
                <a:latin typeface="Cambria" panose="02040503050406030204" pitchFamily="18" charset="0"/>
              </a:defRPr>
            </a:lvl1pPr>
          </a:lstStyle>
          <a:p>
            <a:endParaRPr lang="en-AU" dirty="0"/>
          </a:p>
        </p:txBody>
      </p:sp>
      <p:sp>
        <p:nvSpPr>
          <p:cNvPr id="6" name="Slide Number Placeholder 5"/>
          <p:cNvSpPr>
            <a:spLocks noGrp="1"/>
          </p:cNvSpPr>
          <p:nvPr>
            <p:ph type="sldNum" sz="quarter" idx="12"/>
          </p:nvPr>
        </p:nvSpPr>
        <p:spPr/>
        <p:txBody>
          <a:bodyPr/>
          <a:lstStyle/>
          <a:p>
            <a:fld id="{3CF06852-D186-4326-9773-41C496D86E98}" type="slidenum">
              <a:rPr lang="en-AU" smtClean="0"/>
              <a:t>‹#›</a:t>
            </a:fld>
            <a:endParaRPr lang="en-AU" dirty="0"/>
          </a:p>
        </p:txBody>
      </p:sp>
    </p:spTree>
    <p:extLst>
      <p:ext uri="{BB962C8B-B14F-4D97-AF65-F5344CB8AC3E}">
        <p14:creationId xmlns:p14="http://schemas.microsoft.com/office/powerpoint/2010/main" val="250488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4202767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AU"/>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283972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70975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236952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1036756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284446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CF06852-D186-4326-9773-41C496D86E98}" type="slidenum">
              <a:rPr lang="en-AU" smtClean="0"/>
              <a:t>‹#›</a:t>
            </a:fld>
            <a:endParaRPr lang="en-AU"/>
          </a:p>
        </p:txBody>
      </p:sp>
    </p:spTree>
    <p:extLst>
      <p:ext uri="{BB962C8B-B14F-4D97-AF65-F5344CB8AC3E}">
        <p14:creationId xmlns:p14="http://schemas.microsoft.com/office/powerpoint/2010/main" val="200042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stretch>
            <a:fillRect/>
          </a:stretch>
        </p:blipFill>
        <p:spPr>
          <a:xfrm>
            <a:off x="0" y="0"/>
            <a:ext cx="10185009" cy="1231499"/>
          </a:xfrm>
          <a:prstGeom prst="rect">
            <a:avLst/>
          </a:prstGeom>
        </p:spPr>
      </p:pic>
      <p:sp>
        <p:nvSpPr>
          <p:cNvPr id="2" name="Title Placeholder 1"/>
          <p:cNvSpPr>
            <a:spLocks noGrp="1"/>
          </p:cNvSpPr>
          <p:nvPr>
            <p:ph type="title"/>
          </p:nvPr>
        </p:nvSpPr>
        <p:spPr>
          <a:xfrm>
            <a:off x="267286" y="-10828"/>
            <a:ext cx="9917723"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67286" y="1519311"/>
            <a:ext cx="11086514" cy="46576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93410" y="6356350"/>
            <a:ext cx="1940859"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endParaRPr lang="en-AU" dirty="0"/>
          </a:p>
        </p:txBody>
      </p:sp>
      <p:sp>
        <p:nvSpPr>
          <p:cNvPr id="5" name="Footer Placeholder 4"/>
          <p:cNvSpPr>
            <a:spLocks noGrp="1"/>
          </p:cNvSpPr>
          <p:nvPr>
            <p:ph type="ftr" sz="quarter" idx="3"/>
          </p:nvPr>
        </p:nvSpPr>
        <p:spPr>
          <a:xfrm>
            <a:off x="2967318" y="6356350"/>
            <a:ext cx="2864887"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9895475" y="6356350"/>
            <a:ext cx="145832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09D99-5A8B-438D-ABD8-B32E0EEBF6FA}" type="slidenum">
              <a:rPr lang="en-AU" smtClean="0"/>
              <a:pPr/>
              <a:t>‹#›</a:t>
            </a:fld>
            <a:endParaRPr lang="en-AU" dirty="0"/>
          </a:p>
        </p:txBody>
      </p:sp>
      <p:sp>
        <p:nvSpPr>
          <p:cNvPr id="8" name="Footer Placeholder 4"/>
          <p:cNvSpPr txBox="1">
            <a:spLocks/>
          </p:cNvSpPr>
          <p:nvPr userDrawn="1"/>
        </p:nvSpPr>
        <p:spPr>
          <a:xfrm>
            <a:off x="2967318" y="6356350"/>
            <a:ext cx="4896522" cy="365125"/>
          </a:xfrm>
          <a:prstGeom prst="rect">
            <a:avLst/>
          </a:prstGeom>
        </p:spPr>
        <p:txBody>
          <a:bodyPr anchor="ctr"/>
          <a:lstStyle>
            <a:defPPr>
              <a:defRPr lang="en-US"/>
            </a:defPPr>
            <a:lvl1pPr marL="0" algn="l" defTabSz="457200" rtl="0" eaLnBrk="1" latinLnBrk="0" hangingPunct="1">
              <a:defRPr sz="1800" b="1" i="1" kern="1200">
                <a:solidFill>
                  <a:schemeClr val="tx1">
                    <a:lumMod val="75000"/>
                    <a:lumOff val="25000"/>
                  </a:schemeClr>
                </a:solidFill>
                <a:latin typeface="Cambria" panose="02040503050406030204"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AU" sz="1400" dirty="0"/>
          </a:p>
        </p:txBody>
      </p:sp>
      <p:grpSp>
        <p:nvGrpSpPr>
          <p:cNvPr id="11" name="Group 10">
            <a:extLst>
              <a:ext uri="{FF2B5EF4-FFF2-40B4-BE49-F238E27FC236}">
                <a16:creationId xmlns:a16="http://schemas.microsoft.com/office/drawing/2014/main" id="{F0C1E104-23DB-455F-9F8B-3367332FFCD4}"/>
              </a:ext>
            </a:extLst>
          </p:cNvPr>
          <p:cNvGrpSpPr/>
          <p:nvPr userDrawn="1"/>
        </p:nvGrpSpPr>
        <p:grpSpPr>
          <a:xfrm>
            <a:off x="10928350" y="164909"/>
            <a:ext cx="1062566" cy="1065213"/>
            <a:chOff x="10928350" y="5591175"/>
            <a:chExt cx="1062566" cy="1065213"/>
          </a:xfrm>
        </p:grpSpPr>
        <p:sp>
          <p:nvSpPr>
            <p:cNvPr id="12" name="Text Placeholder 5">
              <a:extLst>
                <a:ext uri="{FF2B5EF4-FFF2-40B4-BE49-F238E27FC236}">
                  <a16:creationId xmlns:a16="http://schemas.microsoft.com/office/drawing/2014/main" id="{0148C7AF-0E90-42A6-97EB-C6DC7F7C9AE7}"/>
                </a:ext>
              </a:extLst>
            </p:cNvPr>
            <p:cNvSpPr txBox="1">
              <a:spLocks noChangeAspect="1"/>
            </p:cNvSpPr>
            <p:nvPr userDrawn="1"/>
          </p:nvSpPr>
          <p:spPr>
            <a:xfrm>
              <a:off x="10928916" y="5592758"/>
              <a:ext cx="1062000" cy="1062000"/>
            </a:xfrm>
            <a:prstGeom prst="rect">
              <a:avLst/>
            </a:prstGeom>
            <a:blipFill dpi="0" rotWithShape="1">
              <a:blip r:embed="rId14" cstate="screen">
                <a:extLst>
                  <a:ext uri="{28A0092B-C50C-407E-A947-70E740481C1C}">
                    <a14:useLocalDpi xmlns:a14="http://schemas.microsoft.com/office/drawing/2010/main"/>
                  </a:ext>
                </a:extLst>
              </a:blip>
              <a:srcRect/>
              <a:stretch>
                <a:fillRect/>
              </a:stretch>
            </a:blipFill>
          </p:spPr>
          <p:txBody>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400"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400"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400"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400"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400"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400"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a:t>   </a:t>
              </a:r>
              <a:endParaRPr lang="en-AU" dirty="0"/>
            </a:p>
          </p:txBody>
        </p:sp>
        <p:sp>
          <p:nvSpPr>
            <p:cNvPr id="13" name="Freeform 6">
              <a:extLst>
                <a:ext uri="{FF2B5EF4-FFF2-40B4-BE49-F238E27FC236}">
                  <a16:creationId xmlns:a16="http://schemas.microsoft.com/office/drawing/2014/main" id="{79E5D329-A4F0-4077-93A7-8FAA3ADDA54F}"/>
                </a:ext>
              </a:extLst>
            </p:cNvPr>
            <p:cNvSpPr>
              <a:spLocks noEditPoints="1"/>
            </p:cNvSpPr>
            <p:nvPr userDrawn="1"/>
          </p:nvSpPr>
          <p:spPr bwMode="auto">
            <a:xfrm>
              <a:off x="10928350" y="5591175"/>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14" name="Rectangle 13"/>
          <p:cNvSpPr/>
          <p:nvPr userDrawn="1"/>
        </p:nvSpPr>
        <p:spPr>
          <a:xfrm>
            <a:off x="102431" y="6411954"/>
            <a:ext cx="2864887" cy="253916"/>
          </a:xfrm>
          <a:prstGeom prst="rect">
            <a:avLst/>
          </a:prstGeom>
        </p:spPr>
        <p:txBody>
          <a:bodyPr wrap="none">
            <a:spAutoFit/>
          </a:bodyPr>
          <a:lstStyle/>
          <a:p>
            <a:r>
              <a:rPr lang="en-AU" sz="1050" dirty="0"/>
              <a:t>Deakin University CRICOS Provider Code: 00113B</a:t>
            </a:r>
            <a:endParaRPr lang="en-GB" sz="1050" dirty="0"/>
          </a:p>
        </p:txBody>
      </p:sp>
    </p:spTree>
    <p:extLst>
      <p:ext uri="{BB962C8B-B14F-4D97-AF65-F5344CB8AC3E}">
        <p14:creationId xmlns:p14="http://schemas.microsoft.com/office/powerpoint/2010/main" val="1867220907"/>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063" y="985834"/>
            <a:ext cx="6481650" cy="1945178"/>
          </a:xfrm>
        </p:spPr>
        <p:txBody>
          <a:bodyPr anchor="t">
            <a:noAutofit/>
          </a:bodyPr>
          <a:lstStyle/>
          <a:p>
            <a:r>
              <a:rPr lang="en-AU" sz="3600" b="1" dirty="0"/>
              <a:t>Inquiry into the Increase in Victoria’s Road Toll during 2019</a:t>
            </a:r>
            <a:br>
              <a:rPr lang="en-AU" sz="3600" b="1" dirty="0"/>
            </a:br>
            <a:br>
              <a:rPr lang="en-AU" sz="3600" b="1" dirty="0"/>
            </a:br>
            <a:r>
              <a:rPr lang="en-AU" sz="2800" dirty="0"/>
              <a:t>Submission to Economy and Infrastructure Committee (Legislative Council) </a:t>
            </a:r>
            <a:br>
              <a:rPr lang="en-AU" sz="2800" dirty="0"/>
            </a:br>
            <a:r>
              <a:rPr lang="en-AU" sz="2800" dirty="0"/>
              <a:t>at the Parliament of Victoria</a:t>
            </a:r>
            <a:endParaRPr lang="en-AU" sz="2800" b="1" dirty="0">
              <a:latin typeface="+mn-lt"/>
            </a:endParaRPr>
          </a:p>
        </p:txBody>
      </p:sp>
      <p:sp>
        <p:nvSpPr>
          <p:cNvPr id="3" name="Subtitle 2"/>
          <p:cNvSpPr>
            <a:spLocks noGrp="1"/>
          </p:cNvSpPr>
          <p:nvPr>
            <p:ph type="subTitle" idx="4294967295"/>
          </p:nvPr>
        </p:nvSpPr>
        <p:spPr>
          <a:xfrm>
            <a:off x="315061" y="4591516"/>
            <a:ext cx="6456219" cy="1655762"/>
          </a:xfrm>
        </p:spPr>
        <p:txBody>
          <a:bodyPr>
            <a:normAutofit/>
          </a:bodyPr>
          <a:lstStyle/>
          <a:p>
            <a:pPr marL="0" indent="0">
              <a:buNone/>
            </a:pPr>
            <a:r>
              <a:rPr lang="en-AU" b="1" dirty="0"/>
              <a:t>Deakin University</a:t>
            </a:r>
          </a:p>
        </p:txBody>
      </p:sp>
      <p:sp>
        <p:nvSpPr>
          <p:cNvPr id="4" name="Subtitle 2"/>
          <p:cNvSpPr>
            <a:spLocks noGrp="1"/>
          </p:cNvSpPr>
          <p:nvPr>
            <p:ph type="subTitle" idx="4294967295"/>
          </p:nvPr>
        </p:nvSpPr>
        <p:spPr>
          <a:xfrm>
            <a:off x="330561" y="5017232"/>
            <a:ext cx="6456219" cy="401053"/>
          </a:xfrm>
        </p:spPr>
        <p:txBody>
          <a:bodyPr>
            <a:noAutofit/>
          </a:bodyPr>
          <a:lstStyle/>
          <a:p>
            <a:pPr marL="0" indent="0">
              <a:spcBef>
                <a:spcPts val="600"/>
              </a:spcBef>
              <a:buNone/>
            </a:pPr>
            <a:r>
              <a:rPr lang="en-AU" sz="1800" dirty="0"/>
              <a:t>6 October 2020</a:t>
            </a:r>
          </a:p>
        </p:txBody>
      </p:sp>
    </p:spTree>
    <p:extLst>
      <p:ext uri="{BB962C8B-B14F-4D97-AF65-F5344CB8AC3E}">
        <p14:creationId xmlns:p14="http://schemas.microsoft.com/office/powerpoint/2010/main" val="385227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br>
              <a:rPr lang="en-AU" sz="2000" dirty="0"/>
            </a:br>
            <a:br>
              <a:rPr lang="en-AU" sz="2000" dirty="0"/>
            </a:br>
            <a:br>
              <a:rPr lang="en-AU" sz="2000" dirty="0"/>
            </a:br>
            <a:r>
              <a:rPr lang="en-AU" sz="2000" dirty="0" err="1"/>
              <a:t>ToR</a:t>
            </a:r>
            <a:r>
              <a:rPr lang="en-AU" sz="2000" dirty="0"/>
              <a:t> 6. </a:t>
            </a:r>
            <a:br>
              <a:rPr lang="en-AU" sz="2000" b="0" dirty="0"/>
            </a:br>
            <a:r>
              <a:rPr lang="en-AU" sz="2000" dirty="0"/>
              <a:t>Adequacy of current road standards and the road asset maintenance regime </a:t>
            </a:r>
            <a:br>
              <a:rPr lang="en-AU" sz="2000" b="0" dirty="0"/>
            </a:br>
            <a:br>
              <a:rPr lang="en-AU" sz="2000" b="0" dirty="0"/>
            </a:br>
            <a:br>
              <a:rPr lang="en-AU" sz="2000" b="0" dirty="0"/>
            </a:b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a:solidFill>
                  <a:srgbClr val="C00000"/>
                </a:solidFill>
              </a:rPr>
              <a:t>Professor </a:t>
            </a:r>
            <a:r>
              <a:rPr lang="en-AU" sz="1800" b="1" dirty="0" err="1">
                <a:solidFill>
                  <a:srgbClr val="C00000"/>
                </a:solidFill>
              </a:rPr>
              <a:t>Kon</a:t>
            </a:r>
            <a:r>
              <a:rPr lang="en-AU" sz="1800" b="1" dirty="0">
                <a:solidFill>
                  <a:srgbClr val="C00000"/>
                </a:solidFill>
              </a:rPr>
              <a:t> </a:t>
            </a:r>
            <a:r>
              <a:rPr lang="en-AU" sz="1800" b="1" dirty="0" err="1">
                <a:solidFill>
                  <a:srgbClr val="C00000"/>
                </a:solidFill>
              </a:rPr>
              <a:t>Mouzakis</a:t>
            </a:r>
            <a:endParaRPr lang="en-AU" sz="1800" b="1" dirty="0">
              <a:solidFill>
                <a:srgbClr val="C00000"/>
              </a:solidFill>
            </a:endParaRPr>
          </a:p>
          <a:p>
            <a:pPr marL="0" indent="0">
              <a:buNone/>
            </a:pPr>
            <a:endParaRPr lang="en-AU" sz="1800" b="1" i="1" dirty="0">
              <a:solidFill>
                <a:srgbClr val="C00000"/>
              </a:solidFill>
            </a:endParaRPr>
          </a:p>
          <a:p>
            <a:pPr marL="0" indent="0">
              <a:lnSpc>
                <a:spcPct val="100000"/>
              </a:lnSpc>
              <a:spcBef>
                <a:spcPts val="1200"/>
              </a:spcBef>
              <a:spcAft>
                <a:spcPts val="600"/>
              </a:spcAft>
              <a:buNone/>
            </a:pPr>
            <a:r>
              <a:rPr lang="en-AU" sz="1600" dirty="0"/>
              <a:t>6.1: Analogous to the application of data analytics in road traffic safety and asset management, Deakin University recommends the development of AI prospective risk assessment tools through spatial road safety risk assessment and other methodologies. These predictive tools will specifically target high-risk roads and locations, including on high-speed and low-volume roads, and significantly enhance black spot prediction capability. </a:t>
            </a:r>
            <a:endParaRPr lang="en-AU" sz="1800" dirty="0"/>
          </a:p>
          <a:p>
            <a:pPr lvl="1">
              <a:lnSpc>
                <a:spcPct val="100000"/>
              </a:lnSpc>
              <a:spcBef>
                <a:spcPts val="1200"/>
              </a:spcBef>
              <a:spcAft>
                <a:spcPts val="600"/>
              </a:spcAft>
            </a:pPr>
            <a:r>
              <a:rPr lang="en-AU" sz="1600" dirty="0"/>
              <a:t>Predicting Black-Spot and Road Fatalities </a:t>
            </a:r>
            <a:br>
              <a:rPr lang="en-AU" sz="1600" dirty="0"/>
            </a:br>
            <a:r>
              <a:rPr lang="en-AU" sz="1600" dirty="0"/>
              <a:t>Algorithms that predict where and when crashes are likely to happen could help reduce the number of road fatalities. </a:t>
            </a:r>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10</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3148032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br>
              <a:rPr lang="en-AU" sz="2000" dirty="0"/>
            </a:br>
            <a:br>
              <a:rPr lang="en-AU" sz="2000" dirty="0"/>
            </a:br>
            <a:br>
              <a:rPr lang="en-AU" sz="2000" dirty="0"/>
            </a:br>
            <a:r>
              <a:rPr lang="en-AU" sz="2000" dirty="0" err="1"/>
              <a:t>ToR</a:t>
            </a:r>
            <a:r>
              <a:rPr lang="en-AU" sz="2000" dirty="0"/>
              <a:t> 7. </a:t>
            </a:r>
            <a:br>
              <a:rPr lang="en-AU" sz="2000" b="0" dirty="0"/>
            </a:br>
            <a:r>
              <a:rPr lang="en-AU" sz="2000" dirty="0"/>
              <a:t>Adequacy of driver training programs and related funding structures such as the L2P program </a:t>
            </a:r>
            <a:br>
              <a:rPr lang="en-AU" sz="2000" b="0" dirty="0"/>
            </a:br>
            <a:br>
              <a:rPr lang="en-AU" sz="2000" b="0" dirty="0"/>
            </a:br>
            <a:br>
              <a:rPr lang="en-AU" sz="2000" b="0" dirty="0"/>
            </a:b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a:solidFill>
                  <a:srgbClr val="C00000"/>
                </a:solidFill>
              </a:rPr>
              <a:t>Professor Ben Horan</a:t>
            </a:r>
          </a:p>
          <a:p>
            <a:pPr marL="0" indent="0">
              <a:buNone/>
            </a:pPr>
            <a:endParaRPr lang="en-AU" sz="1800" b="1" i="1" dirty="0">
              <a:solidFill>
                <a:srgbClr val="C00000"/>
              </a:solidFill>
            </a:endParaRPr>
          </a:p>
          <a:p>
            <a:pPr marL="0" indent="0">
              <a:lnSpc>
                <a:spcPct val="100000"/>
              </a:lnSpc>
              <a:spcBef>
                <a:spcPts val="1200"/>
              </a:spcBef>
              <a:spcAft>
                <a:spcPts val="600"/>
              </a:spcAft>
              <a:buNone/>
            </a:pPr>
            <a:r>
              <a:rPr lang="en-AU" sz="1600" dirty="0"/>
              <a:t>7: Deakin University recommends the application of modern virtual reality and simulation technologies in driver training programs and licencing systems to influence driver attitudes and ensure drivers have adequate exposure to complex and difficult-to-access driving scenarios particularly for younger and older driver groups and to improve the safety of vulnerable road users including cyclists, pedestrians and motorcyclists. </a:t>
            </a:r>
          </a:p>
          <a:p>
            <a:pPr marL="0" indent="0">
              <a:buNone/>
            </a:pPr>
            <a:endParaRPr lang="en-AU" sz="1800" dirty="0"/>
          </a:p>
          <a:p>
            <a:pPr marL="0" indent="0">
              <a:buNone/>
            </a:pPr>
            <a:endParaRPr lang="en-AU" sz="1800" b="1" i="1" dirty="0"/>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11</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816233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br>
              <a:rPr lang="en-AU" sz="2000" dirty="0"/>
            </a:br>
            <a:br>
              <a:rPr lang="en-AU" sz="2000" dirty="0"/>
            </a:br>
            <a:br>
              <a:rPr lang="en-AU" sz="2000" dirty="0"/>
            </a:br>
            <a:br>
              <a:rPr lang="en-AU" sz="2000" dirty="0"/>
            </a:br>
            <a:r>
              <a:rPr lang="en-AU" sz="2000" dirty="0" err="1"/>
              <a:t>ToR</a:t>
            </a:r>
            <a:r>
              <a:rPr lang="en-AU" sz="2000" dirty="0"/>
              <a:t> 8. </a:t>
            </a:r>
            <a:br>
              <a:rPr lang="en-AU" sz="2000" b="0" dirty="0"/>
            </a:br>
            <a:r>
              <a:rPr lang="en-AU" sz="2000" b="0" dirty="0" err="1"/>
              <a:t>A</a:t>
            </a:r>
            <a:r>
              <a:rPr lang="en-AU" sz="2000" dirty="0" err="1"/>
              <a:t>adequacy</a:t>
            </a:r>
            <a:r>
              <a:rPr lang="en-AU" sz="2000" dirty="0"/>
              <a:t> and accuracy of road collision data collection</a:t>
            </a:r>
            <a:br>
              <a:rPr lang="en-AU" sz="2000" b="0" dirty="0"/>
            </a:br>
            <a:br>
              <a:rPr lang="en-AU" sz="2000" b="0" dirty="0"/>
            </a:br>
            <a:br>
              <a:rPr lang="en-AU" sz="2000" b="0" dirty="0"/>
            </a:br>
            <a:br>
              <a:rPr lang="en-AU" sz="2000" b="0" dirty="0"/>
            </a:b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err="1">
                <a:solidFill>
                  <a:srgbClr val="C00000"/>
                </a:solidFill>
              </a:rPr>
              <a:t>Dr.</a:t>
            </a:r>
            <a:r>
              <a:rPr lang="en-AU" sz="1800" b="1" dirty="0">
                <a:solidFill>
                  <a:srgbClr val="C00000"/>
                </a:solidFill>
              </a:rPr>
              <a:t> </a:t>
            </a:r>
            <a:r>
              <a:rPr lang="en-AU" sz="1800" b="1" dirty="0" err="1">
                <a:solidFill>
                  <a:srgbClr val="C00000"/>
                </a:solidFill>
              </a:rPr>
              <a:t>Ashim</a:t>
            </a:r>
            <a:r>
              <a:rPr lang="en-AU" sz="1800" b="1" dirty="0">
                <a:solidFill>
                  <a:srgbClr val="C00000"/>
                </a:solidFill>
              </a:rPr>
              <a:t> </a:t>
            </a:r>
            <a:r>
              <a:rPr lang="en-AU" sz="1800" b="1" dirty="0" err="1">
                <a:solidFill>
                  <a:srgbClr val="C00000"/>
                </a:solidFill>
              </a:rPr>
              <a:t>Debnath</a:t>
            </a:r>
            <a:endParaRPr lang="en-AU" sz="1800" b="1" dirty="0">
              <a:solidFill>
                <a:srgbClr val="C00000"/>
              </a:solidFill>
            </a:endParaRPr>
          </a:p>
          <a:p>
            <a:pPr marL="0" indent="0">
              <a:buNone/>
            </a:pPr>
            <a:endParaRPr lang="en-AU" sz="1800" b="1" i="1" dirty="0">
              <a:solidFill>
                <a:srgbClr val="C00000"/>
              </a:solidFill>
            </a:endParaRPr>
          </a:p>
          <a:p>
            <a:pPr marL="0" indent="0">
              <a:lnSpc>
                <a:spcPct val="100000"/>
              </a:lnSpc>
              <a:spcBef>
                <a:spcPts val="1200"/>
              </a:spcBef>
              <a:buNone/>
            </a:pPr>
            <a:r>
              <a:rPr lang="en-AU" sz="1600" dirty="0"/>
              <a:t>8: Deakin University recommends a comprehensive review of the crash data collection and reporting system c to identify areas where detailed data are not collected including: </a:t>
            </a:r>
          </a:p>
          <a:p>
            <a:pPr lvl="1">
              <a:lnSpc>
                <a:spcPct val="100000"/>
              </a:lnSpc>
              <a:spcBef>
                <a:spcPts val="1200"/>
              </a:spcBef>
            </a:pPr>
            <a:r>
              <a:rPr lang="en-AU" sz="1600" dirty="0"/>
              <a:t>Examination of crash data collection procedures to develop a centralised and streamlined procedure for multiple data sources and reducing/eliminating under-reporting issues in crash records, particularly for crashes involving vulnerable road users and those that occur at roadwork zones; and,</a:t>
            </a:r>
          </a:p>
          <a:p>
            <a:pPr lvl="1">
              <a:lnSpc>
                <a:spcPct val="100000"/>
              </a:lnSpc>
              <a:spcBef>
                <a:spcPts val="1200"/>
              </a:spcBef>
            </a:pPr>
            <a:r>
              <a:rPr lang="en-AU" sz="1600" dirty="0"/>
              <a:t>Collection and analysis of alternative sources of safety data, including near-misses and user reported safety data. </a:t>
            </a:r>
          </a:p>
          <a:p>
            <a:pPr marL="0" indent="0">
              <a:buNone/>
            </a:pPr>
            <a:endParaRPr lang="en-AU" sz="1800" dirty="0"/>
          </a:p>
          <a:p>
            <a:pPr marL="0" indent="0">
              <a:buNone/>
            </a:pPr>
            <a:endParaRPr lang="en-AU" sz="1800" b="1" i="1" dirty="0"/>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12</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123207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2DE9D-330B-4753-9585-43030251B741}"/>
              </a:ext>
            </a:extLst>
          </p:cNvPr>
          <p:cNvSpPr>
            <a:spLocks noGrp="1"/>
          </p:cNvSpPr>
          <p:nvPr>
            <p:ph type="title"/>
          </p:nvPr>
        </p:nvSpPr>
        <p:spPr/>
        <p:txBody>
          <a:bodyPr/>
          <a:lstStyle/>
          <a:p>
            <a:pPr algn="ctr"/>
            <a:r>
              <a:rPr lang="en-AU" dirty="0">
                <a:solidFill>
                  <a:schemeClr val="tx1"/>
                </a:solidFill>
              </a:rPr>
              <a:t>Q&amp;A</a:t>
            </a:r>
          </a:p>
        </p:txBody>
      </p:sp>
      <p:sp>
        <p:nvSpPr>
          <p:cNvPr id="4" name="Slide Number Placeholder 3">
            <a:extLst>
              <a:ext uri="{FF2B5EF4-FFF2-40B4-BE49-F238E27FC236}">
                <a16:creationId xmlns:a16="http://schemas.microsoft.com/office/drawing/2014/main" id="{61D4D8AF-D31E-49D9-9E58-B44EDF47C707}"/>
              </a:ext>
            </a:extLst>
          </p:cNvPr>
          <p:cNvSpPr>
            <a:spLocks noGrp="1"/>
          </p:cNvSpPr>
          <p:nvPr>
            <p:ph type="sldNum" sz="quarter" idx="12"/>
          </p:nvPr>
        </p:nvSpPr>
        <p:spPr/>
        <p:txBody>
          <a:bodyPr/>
          <a:lstStyle/>
          <a:p>
            <a:fld id="{3CF06852-D186-4326-9773-41C496D86E98}" type="slidenum">
              <a:rPr lang="en-AU" smtClean="0"/>
              <a:t>13</a:t>
            </a:fld>
            <a:endParaRPr lang="en-AU"/>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
        <p:nvSpPr>
          <p:cNvPr id="6" name="Rectangle 5"/>
          <p:cNvSpPr/>
          <p:nvPr/>
        </p:nvSpPr>
        <p:spPr>
          <a:xfrm>
            <a:off x="0" y="0"/>
            <a:ext cx="12192000" cy="61915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TextBox 7"/>
          <p:cNvSpPr txBox="1"/>
          <p:nvPr/>
        </p:nvSpPr>
        <p:spPr>
          <a:xfrm>
            <a:off x="186044" y="-54244"/>
            <a:ext cx="2025112" cy="5293757"/>
          </a:xfrm>
          <a:prstGeom prst="rect">
            <a:avLst/>
          </a:prstGeom>
          <a:noFill/>
        </p:spPr>
        <p:txBody>
          <a:bodyPr wrap="square" rtlCol="0">
            <a:spAutoFit/>
          </a:bodyPr>
          <a:lstStyle/>
          <a:p>
            <a:r>
              <a:rPr lang="en-AU" sz="33800" dirty="0">
                <a:solidFill>
                  <a:schemeClr val="accent1">
                    <a:lumMod val="40000"/>
                    <a:lumOff val="60000"/>
                  </a:schemeClr>
                </a:solidFill>
                <a:latin typeface="Arial Black" panose="020B0A04020102020204" pitchFamily="34" charset="0"/>
                <a:cs typeface="Aharoni" panose="02010803020104030203" pitchFamily="2" charset="-79"/>
              </a:rPr>
              <a:t>&amp;</a:t>
            </a:r>
          </a:p>
        </p:txBody>
      </p:sp>
      <p:sp>
        <p:nvSpPr>
          <p:cNvPr id="7" name="TextBox 6"/>
          <p:cNvSpPr txBox="1"/>
          <p:nvPr/>
        </p:nvSpPr>
        <p:spPr>
          <a:xfrm>
            <a:off x="1286359" y="666427"/>
            <a:ext cx="3957365" cy="2308324"/>
          </a:xfrm>
          <a:prstGeom prst="rect">
            <a:avLst/>
          </a:prstGeom>
          <a:noFill/>
        </p:spPr>
        <p:txBody>
          <a:bodyPr wrap="none" rtlCol="0">
            <a:spAutoFit/>
          </a:bodyPr>
          <a:lstStyle/>
          <a:p>
            <a:r>
              <a:rPr lang="en-AU" sz="7200" dirty="0">
                <a:solidFill>
                  <a:schemeClr val="accent1">
                    <a:lumMod val="50000"/>
                  </a:schemeClr>
                </a:solidFill>
              </a:rPr>
              <a:t>Questions</a:t>
            </a:r>
          </a:p>
          <a:p>
            <a:r>
              <a:rPr lang="en-AU" sz="7200" dirty="0">
                <a:solidFill>
                  <a:schemeClr val="accent1">
                    <a:lumMod val="50000"/>
                  </a:schemeClr>
                </a:solidFill>
              </a:rPr>
              <a:t>Answers</a:t>
            </a:r>
          </a:p>
        </p:txBody>
      </p:sp>
    </p:spTree>
    <p:extLst>
      <p:ext uri="{BB962C8B-B14F-4D97-AF65-F5344CB8AC3E}">
        <p14:creationId xmlns:p14="http://schemas.microsoft.com/office/powerpoint/2010/main" val="134016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D7BB-530A-447D-ABC2-A1AEC1CB588C}"/>
              </a:ext>
            </a:extLst>
          </p:cNvPr>
          <p:cNvSpPr>
            <a:spLocks noGrp="1"/>
          </p:cNvSpPr>
          <p:nvPr>
            <p:ph type="title"/>
          </p:nvPr>
        </p:nvSpPr>
        <p:spPr/>
        <p:txBody>
          <a:bodyPr>
            <a:normAutofit/>
          </a:bodyPr>
          <a:lstStyle/>
          <a:p>
            <a:r>
              <a:rPr lang="en-AU" sz="2800" dirty="0"/>
              <a:t>Deakin at a Glance</a:t>
            </a:r>
          </a:p>
        </p:txBody>
      </p:sp>
      <p:sp>
        <p:nvSpPr>
          <p:cNvPr id="3" name="Content Placeholder 2">
            <a:extLst>
              <a:ext uri="{FF2B5EF4-FFF2-40B4-BE49-F238E27FC236}">
                <a16:creationId xmlns:a16="http://schemas.microsoft.com/office/drawing/2014/main" id="{6D8D3E35-B6F0-45D4-BF4B-2A1316CE4E6E}"/>
              </a:ext>
            </a:extLst>
          </p:cNvPr>
          <p:cNvSpPr>
            <a:spLocks noGrp="1"/>
          </p:cNvSpPr>
          <p:nvPr>
            <p:ph idx="1"/>
          </p:nvPr>
        </p:nvSpPr>
        <p:spPr>
          <a:xfrm>
            <a:off x="257433" y="1544898"/>
            <a:ext cx="11614269" cy="764349"/>
          </a:xfrm>
        </p:spPr>
        <p:txBody>
          <a:bodyPr>
            <a:normAutofit/>
          </a:bodyPr>
          <a:lstStyle/>
          <a:p>
            <a:pPr marL="0" indent="0">
              <a:lnSpc>
                <a:spcPct val="110000"/>
              </a:lnSpc>
              <a:spcBef>
                <a:spcPts val="0"/>
              </a:spcBef>
              <a:buNone/>
            </a:pPr>
            <a:r>
              <a:rPr lang="en-AU" sz="1800" dirty="0"/>
              <a:t>Deakin’s vision  is to be Australia’s premier university in driving the digital frontier, enabling globally connected education for the jobs of the future and research that makes a difference to the communities we serve. </a:t>
            </a:r>
          </a:p>
        </p:txBody>
      </p:sp>
      <p:sp>
        <p:nvSpPr>
          <p:cNvPr id="4" name="Slide Number Placeholder 3">
            <a:extLst>
              <a:ext uri="{FF2B5EF4-FFF2-40B4-BE49-F238E27FC236}">
                <a16:creationId xmlns:a16="http://schemas.microsoft.com/office/drawing/2014/main" id="{ACE576EA-5D24-4F77-BF6E-3A3F5EA28015}"/>
              </a:ext>
            </a:extLst>
          </p:cNvPr>
          <p:cNvSpPr>
            <a:spLocks noGrp="1"/>
          </p:cNvSpPr>
          <p:nvPr>
            <p:ph type="sldNum" sz="quarter" idx="12"/>
          </p:nvPr>
        </p:nvSpPr>
        <p:spPr/>
        <p:txBody>
          <a:bodyPr/>
          <a:lstStyle/>
          <a:p>
            <a:fld id="{3CF06852-D186-4326-9773-41C496D86E98}" type="slidenum">
              <a:rPr lang="en-AU" smtClean="0"/>
              <a:t>2</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
        <p:nvSpPr>
          <p:cNvPr id="6" name="TextBox 5"/>
          <p:cNvSpPr txBox="1"/>
          <p:nvPr/>
        </p:nvSpPr>
        <p:spPr>
          <a:xfrm>
            <a:off x="4672740" y="4996760"/>
            <a:ext cx="2464230" cy="923330"/>
          </a:xfrm>
          <a:prstGeom prst="rect">
            <a:avLst/>
          </a:prstGeom>
          <a:noFill/>
        </p:spPr>
        <p:txBody>
          <a:bodyPr wrap="square" rtlCol="0">
            <a:spAutoFit/>
          </a:bodyPr>
          <a:lstStyle/>
          <a:p>
            <a:pPr algn="ctr"/>
            <a:r>
              <a:rPr lang="en-AU" dirty="0">
                <a:solidFill>
                  <a:schemeClr val="accent1"/>
                </a:solidFill>
              </a:rPr>
              <a:t>Ranked in the Top 50 young universities in the world</a:t>
            </a:r>
          </a:p>
        </p:txBody>
      </p:sp>
      <p:sp>
        <p:nvSpPr>
          <p:cNvPr id="8" name="TextBox 7"/>
          <p:cNvSpPr txBox="1"/>
          <p:nvPr/>
        </p:nvSpPr>
        <p:spPr>
          <a:xfrm>
            <a:off x="697424" y="4996760"/>
            <a:ext cx="2572718" cy="1477328"/>
          </a:xfrm>
          <a:prstGeom prst="rect">
            <a:avLst/>
          </a:prstGeom>
          <a:noFill/>
        </p:spPr>
        <p:txBody>
          <a:bodyPr wrap="square" rtlCol="0">
            <a:spAutoFit/>
          </a:bodyPr>
          <a:lstStyle/>
          <a:p>
            <a:pPr algn="ctr"/>
            <a:r>
              <a:rPr lang="en-AU" dirty="0">
                <a:solidFill>
                  <a:schemeClr val="accent1"/>
                </a:solidFill>
              </a:rPr>
              <a:t>Top 1% of universities worldwide</a:t>
            </a:r>
          </a:p>
          <a:p>
            <a:pPr algn="ctr"/>
            <a:endParaRPr lang="en-AU" sz="1200" dirty="0">
              <a:solidFill>
                <a:schemeClr val="accent1"/>
              </a:solidFill>
            </a:endParaRPr>
          </a:p>
          <a:p>
            <a:pPr algn="ctr"/>
            <a:r>
              <a:rPr lang="en-AU" sz="1200" dirty="0">
                <a:solidFill>
                  <a:schemeClr val="accent1"/>
                </a:solidFill>
              </a:rPr>
              <a:t>Shanghai Rankings Academic Ranking of World Universities 2019</a:t>
            </a:r>
          </a:p>
          <a:p>
            <a:endParaRPr lang="en-AU" dirty="0"/>
          </a:p>
        </p:txBody>
      </p:sp>
      <p:sp>
        <p:nvSpPr>
          <p:cNvPr id="10" name="Oval 9"/>
          <p:cNvSpPr/>
          <p:nvPr/>
        </p:nvSpPr>
        <p:spPr>
          <a:xfrm>
            <a:off x="4584916" y="2559156"/>
            <a:ext cx="2502975" cy="236742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Oval 14"/>
          <p:cNvSpPr/>
          <p:nvPr/>
        </p:nvSpPr>
        <p:spPr>
          <a:xfrm>
            <a:off x="697424" y="2559156"/>
            <a:ext cx="2502975" cy="236742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15"/>
          <p:cNvSpPr/>
          <p:nvPr/>
        </p:nvSpPr>
        <p:spPr>
          <a:xfrm>
            <a:off x="8472407" y="2559156"/>
            <a:ext cx="2502975" cy="236742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27" name="Picture 3" descr="C:\Users\rbartel\Downloads\noun_world_3037208 (1).pn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0671" y="2555776"/>
            <a:ext cx="2464231" cy="24642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rbartel\Downloads\noun_Thinking_152004.png"/>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19998" y="2492321"/>
            <a:ext cx="2591140" cy="259114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973878" y="4996760"/>
            <a:ext cx="3603355" cy="1200329"/>
          </a:xfrm>
          <a:prstGeom prst="rect">
            <a:avLst/>
          </a:prstGeom>
          <a:noFill/>
        </p:spPr>
        <p:txBody>
          <a:bodyPr wrap="square" rtlCol="0">
            <a:spAutoFit/>
          </a:bodyPr>
          <a:lstStyle/>
          <a:p>
            <a:pPr algn="ctr"/>
            <a:r>
              <a:rPr lang="en-AU" dirty="0">
                <a:solidFill>
                  <a:schemeClr val="accent1"/>
                </a:solidFill>
              </a:rPr>
              <a:t>Highest level of overall student satisfaction among universities in the Australian State of Victoria for ten years in a row</a:t>
            </a:r>
          </a:p>
        </p:txBody>
      </p:sp>
      <p:pic>
        <p:nvPicPr>
          <p:cNvPr id="1029" name="Picture 5" descr="C:\Users\rbartel\Downloads\noun_students_63364.png"/>
          <p:cNvPicPr>
            <a:picLocks noChangeAspect="1" noChangeArrowheads="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83104" y="2150416"/>
            <a:ext cx="3184902" cy="3184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56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ED7BB-530A-447D-ABC2-A1AEC1CB588C}"/>
              </a:ext>
            </a:extLst>
          </p:cNvPr>
          <p:cNvSpPr>
            <a:spLocks noGrp="1"/>
          </p:cNvSpPr>
          <p:nvPr>
            <p:ph type="title"/>
          </p:nvPr>
        </p:nvSpPr>
        <p:spPr/>
        <p:txBody>
          <a:bodyPr>
            <a:normAutofit/>
          </a:bodyPr>
          <a:lstStyle/>
          <a:p>
            <a:r>
              <a:rPr lang="en-AU" sz="2800" dirty="0"/>
              <a:t>Deakin University &amp; Road Safety Research</a:t>
            </a:r>
          </a:p>
        </p:txBody>
      </p:sp>
      <p:sp>
        <p:nvSpPr>
          <p:cNvPr id="3" name="Content Placeholder 2">
            <a:extLst>
              <a:ext uri="{FF2B5EF4-FFF2-40B4-BE49-F238E27FC236}">
                <a16:creationId xmlns:a16="http://schemas.microsoft.com/office/drawing/2014/main" id="{6D8D3E35-B6F0-45D4-BF4B-2A1316CE4E6E}"/>
              </a:ext>
            </a:extLst>
          </p:cNvPr>
          <p:cNvSpPr>
            <a:spLocks noGrp="1"/>
          </p:cNvSpPr>
          <p:nvPr>
            <p:ph idx="1"/>
          </p:nvPr>
        </p:nvSpPr>
        <p:spPr>
          <a:xfrm>
            <a:off x="257433" y="1544898"/>
            <a:ext cx="10645625" cy="4344458"/>
          </a:xfrm>
        </p:spPr>
        <p:txBody>
          <a:bodyPr>
            <a:normAutofit/>
          </a:bodyPr>
          <a:lstStyle/>
          <a:p>
            <a:pPr>
              <a:lnSpc>
                <a:spcPct val="110000"/>
              </a:lnSpc>
              <a:spcBef>
                <a:spcPts val="0"/>
              </a:spcBef>
            </a:pPr>
            <a:r>
              <a:rPr lang="en-AU" sz="1800" b="1" dirty="0">
                <a:solidFill>
                  <a:schemeClr val="accent1"/>
                </a:solidFill>
              </a:rPr>
              <a:t>Deakin makes significant contributions to road safety research and education in Victoria, nationally and internationally.</a:t>
            </a:r>
          </a:p>
          <a:p>
            <a:pPr>
              <a:lnSpc>
                <a:spcPct val="110000"/>
              </a:lnSpc>
              <a:spcBef>
                <a:spcPts val="0"/>
              </a:spcBef>
            </a:pPr>
            <a:endParaRPr lang="en-AU" sz="1800" dirty="0"/>
          </a:p>
          <a:p>
            <a:pPr>
              <a:lnSpc>
                <a:spcPct val="110000"/>
              </a:lnSpc>
              <a:spcBef>
                <a:spcPts val="0"/>
              </a:spcBef>
            </a:pPr>
            <a:r>
              <a:rPr lang="en-AU" sz="1800" dirty="0"/>
              <a:t>Our focus is on a new era of road data and systems analysis, and the combining of complementary research strengths to deliver better innovations and solutions.</a:t>
            </a:r>
          </a:p>
          <a:p>
            <a:pPr>
              <a:lnSpc>
                <a:spcPct val="110000"/>
              </a:lnSpc>
              <a:spcBef>
                <a:spcPts val="0"/>
              </a:spcBef>
            </a:pPr>
            <a:endParaRPr lang="en-AU" sz="1800" dirty="0"/>
          </a:p>
          <a:p>
            <a:pPr>
              <a:lnSpc>
                <a:spcPct val="110000"/>
              </a:lnSpc>
              <a:spcBef>
                <a:spcPts val="0"/>
              </a:spcBef>
            </a:pPr>
            <a:r>
              <a:rPr lang="en-AU" sz="1800" dirty="0"/>
              <a:t>The application of knowledge representation and reasoning techniques to problems relating to intelligent agent systems, machine learning, optimisation, goal modelling, service science and business process management is uniquely supported by multidisciplinary experts working across diverse and relevant areas (i.e., road safety, traffic management, safety evaluation, business and law, public health, psychology, medicine, advanced manufacturing and engineering). </a:t>
            </a:r>
          </a:p>
          <a:p>
            <a:pPr>
              <a:lnSpc>
                <a:spcPct val="110000"/>
              </a:lnSpc>
              <a:spcBef>
                <a:spcPts val="0"/>
              </a:spcBef>
            </a:pPr>
            <a:endParaRPr lang="en-AU" sz="1800" dirty="0"/>
          </a:p>
          <a:p>
            <a:pPr>
              <a:lnSpc>
                <a:spcPct val="110000"/>
              </a:lnSpc>
              <a:spcBef>
                <a:spcPts val="0"/>
              </a:spcBef>
            </a:pPr>
            <a:r>
              <a:rPr lang="en-AU" sz="1800" dirty="0"/>
              <a:t>This combination enables new advances using data analytics and machine learning in the area of informed decision making and the development of simulation and goal-oriented autonomous systems. </a:t>
            </a:r>
          </a:p>
          <a:p>
            <a:pPr marL="0" indent="0">
              <a:lnSpc>
                <a:spcPct val="110000"/>
              </a:lnSpc>
              <a:spcBef>
                <a:spcPts val="0"/>
              </a:spcBef>
              <a:buNone/>
            </a:pPr>
            <a:endParaRPr lang="en-AU" sz="1800" dirty="0"/>
          </a:p>
          <a:p>
            <a:pPr marL="0" indent="0">
              <a:lnSpc>
                <a:spcPct val="110000"/>
              </a:lnSpc>
              <a:spcBef>
                <a:spcPts val="0"/>
              </a:spcBef>
              <a:buNone/>
            </a:pPr>
            <a:endParaRPr lang="en-AU" sz="1800" dirty="0"/>
          </a:p>
          <a:p>
            <a:pPr marL="0" indent="0">
              <a:lnSpc>
                <a:spcPct val="110000"/>
              </a:lnSpc>
              <a:spcBef>
                <a:spcPts val="0"/>
              </a:spcBef>
              <a:buNone/>
            </a:pPr>
            <a:endParaRPr lang="en-AU" sz="1800" dirty="0"/>
          </a:p>
        </p:txBody>
      </p:sp>
      <p:sp>
        <p:nvSpPr>
          <p:cNvPr id="4" name="Slide Number Placeholder 3">
            <a:extLst>
              <a:ext uri="{FF2B5EF4-FFF2-40B4-BE49-F238E27FC236}">
                <a16:creationId xmlns:a16="http://schemas.microsoft.com/office/drawing/2014/main" id="{ACE576EA-5D24-4F77-BF6E-3A3F5EA28015}"/>
              </a:ext>
            </a:extLst>
          </p:cNvPr>
          <p:cNvSpPr>
            <a:spLocks noGrp="1"/>
          </p:cNvSpPr>
          <p:nvPr>
            <p:ph type="sldNum" sz="quarter" idx="12"/>
          </p:nvPr>
        </p:nvSpPr>
        <p:spPr/>
        <p:txBody>
          <a:bodyPr/>
          <a:lstStyle/>
          <a:p>
            <a:fld id="{3CF06852-D186-4326-9773-41C496D86E98}" type="slidenum">
              <a:rPr lang="en-AU" smtClean="0"/>
              <a:t>3</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14166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18E59-CC94-4815-9013-92B7FAE075B7}"/>
              </a:ext>
            </a:extLst>
          </p:cNvPr>
          <p:cNvSpPr>
            <a:spLocks noGrp="1"/>
          </p:cNvSpPr>
          <p:nvPr>
            <p:ph type="title"/>
          </p:nvPr>
        </p:nvSpPr>
        <p:spPr/>
        <p:txBody>
          <a:bodyPr>
            <a:normAutofit/>
          </a:bodyPr>
          <a:lstStyle/>
          <a:p>
            <a:r>
              <a:rPr lang="en-AU" sz="2800" dirty="0"/>
              <a:t>Multidisciplinary Deakin Research Team</a:t>
            </a:r>
          </a:p>
        </p:txBody>
      </p:sp>
      <p:graphicFrame>
        <p:nvGraphicFramePr>
          <p:cNvPr id="5" name="Table 5">
            <a:extLst>
              <a:ext uri="{FF2B5EF4-FFF2-40B4-BE49-F238E27FC236}">
                <a16:creationId xmlns:a16="http://schemas.microsoft.com/office/drawing/2014/main" id="{B6F4415D-1D8C-4481-87E2-219990693D4D}"/>
              </a:ext>
            </a:extLst>
          </p:cNvPr>
          <p:cNvGraphicFramePr>
            <a:graphicFrameLocks noGrp="1"/>
          </p:cNvGraphicFramePr>
          <p:nvPr>
            <p:ph idx="1"/>
            <p:extLst>
              <p:ext uri="{D42A27DB-BD31-4B8C-83A1-F6EECF244321}">
                <p14:modId xmlns:p14="http://schemas.microsoft.com/office/powerpoint/2010/main" val="4289739703"/>
              </p:ext>
            </p:extLst>
          </p:nvPr>
        </p:nvGraphicFramePr>
        <p:xfrm>
          <a:off x="183935" y="1267394"/>
          <a:ext cx="11649020" cy="5131417"/>
        </p:xfrm>
        <a:graphic>
          <a:graphicData uri="http://schemas.openxmlformats.org/drawingml/2006/table">
            <a:tbl>
              <a:tblPr firstRow="1" bandRow="1">
                <a:tableStyleId>{93296810-A885-4BE3-A3E7-6D5BEEA58F35}</a:tableStyleId>
              </a:tblPr>
              <a:tblGrid>
                <a:gridCol w="2241549">
                  <a:extLst>
                    <a:ext uri="{9D8B030D-6E8A-4147-A177-3AD203B41FA5}">
                      <a16:colId xmlns:a16="http://schemas.microsoft.com/office/drawing/2014/main" val="1071047397"/>
                    </a:ext>
                  </a:extLst>
                </a:gridCol>
                <a:gridCol w="953146">
                  <a:extLst>
                    <a:ext uri="{9D8B030D-6E8A-4147-A177-3AD203B41FA5}">
                      <a16:colId xmlns:a16="http://schemas.microsoft.com/office/drawing/2014/main" val="20001"/>
                    </a:ext>
                  </a:extLst>
                </a:gridCol>
                <a:gridCol w="4388435">
                  <a:extLst>
                    <a:ext uri="{9D8B030D-6E8A-4147-A177-3AD203B41FA5}">
                      <a16:colId xmlns:a16="http://schemas.microsoft.com/office/drawing/2014/main" val="3290331765"/>
                    </a:ext>
                  </a:extLst>
                </a:gridCol>
                <a:gridCol w="4065890">
                  <a:extLst>
                    <a:ext uri="{9D8B030D-6E8A-4147-A177-3AD203B41FA5}">
                      <a16:colId xmlns:a16="http://schemas.microsoft.com/office/drawing/2014/main" val="2127434800"/>
                    </a:ext>
                  </a:extLst>
                </a:gridCol>
              </a:tblGrid>
              <a:tr h="368468">
                <a:tc>
                  <a:txBody>
                    <a:bodyPr/>
                    <a:lstStyle/>
                    <a:p>
                      <a:r>
                        <a:rPr lang="en-AU" sz="1600" dirty="0"/>
                        <a:t>Research Team Member</a:t>
                      </a:r>
                    </a:p>
                  </a:txBody>
                  <a:tcPr/>
                </a:tc>
                <a:tc>
                  <a:txBody>
                    <a:bodyPr/>
                    <a:lstStyle/>
                    <a:p>
                      <a:r>
                        <a:rPr lang="en-AU" sz="1600" dirty="0" err="1"/>
                        <a:t>ToR</a:t>
                      </a:r>
                      <a:endParaRPr lang="en-AU" sz="1600" dirty="0"/>
                    </a:p>
                  </a:txBody>
                  <a:tcPr/>
                </a:tc>
                <a:tc>
                  <a:txBody>
                    <a:bodyPr/>
                    <a:lstStyle/>
                    <a:p>
                      <a:r>
                        <a:rPr lang="en-AU" sz="1600" dirty="0"/>
                        <a:t>Role</a:t>
                      </a:r>
                    </a:p>
                  </a:txBody>
                  <a:tcPr/>
                </a:tc>
                <a:tc>
                  <a:txBody>
                    <a:bodyPr/>
                    <a:lstStyle/>
                    <a:p>
                      <a:r>
                        <a:rPr lang="en-AU" sz="1600" dirty="0"/>
                        <a:t>Expertise</a:t>
                      </a:r>
                    </a:p>
                  </a:txBody>
                  <a:tcPr/>
                </a:tc>
                <a:extLst>
                  <a:ext uri="{0D108BD9-81ED-4DB2-BD59-A6C34878D82A}">
                    <a16:rowId xmlns:a16="http://schemas.microsoft.com/office/drawing/2014/main" val="3128241633"/>
                  </a:ext>
                </a:extLst>
              </a:tr>
              <a:tr h="399737">
                <a:tc>
                  <a:txBody>
                    <a:bodyPr/>
                    <a:lstStyle/>
                    <a:p>
                      <a:r>
                        <a:rPr lang="en-AU" sz="1500" dirty="0"/>
                        <a:t>Prof Chris </a:t>
                      </a:r>
                      <a:r>
                        <a:rPr lang="en-AU" sz="1500" dirty="0" err="1"/>
                        <a:t>McConville</a:t>
                      </a:r>
                      <a:endParaRPr lang="en-AU"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500" dirty="0"/>
                        <a:t>All</a:t>
                      </a:r>
                    </a:p>
                  </a:txBody>
                  <a:tcPr/>
                </a:tc>
                <a:tc gridSpan="2">
                  <a:txBody>
                    <a:bodyPr/>
                    <a:lstStyle/>
                    <a:p>
                      <a:r>
                        <a:rPr lang="en-AU" sz="1500" kern="1200" dirty="0">
                          <a:solidFill>
                            <a:schemeClr val="dk1"/>
                          </a:solidFill>
                          <a:latin typeface="+mn-lt"/>
                          <a:ea typeface="+mn-ea"/>
                          <a:cs typeface="+mn-cs"/>
                        </a:rPr>
                        <a:t>Pro Vice Chancellor for Research, Strategy &amp; Performance</a:t>
                      </a:r>
                    </a:p>
                  </a:txBody>
                  <a:tcPr/>
                </a:tc>
                <a:tc hMerge="1">
                  <a:txBody>
                    <a:bodyPr/>
                    <a:lstStyle/>
                    <a:p>
                      <a:endParaRPr lang="en-AU" sz="1600" dirty="0"/>
                    </a:p>
                  </a:txBody>
                  <a:tcPr/>
                </a:tc>
                <a:extLst>
                  <a:ext uri="{0D108BD9-81ED-4DB2-BD59-A6C34878D82A}">
                    <a16:rowId xmlns:a16="http://schemas.microsoft.com/office/drawing/2014/main" val="10001"/>
                  </a:ext>
                </a:extLst>
              </a:tr>
              <a:tr h="635987">
                <a:tc>
                  <a:txBody>
                    <a:bodyPr/>
                    <a:lstStyle/>
                    <a:p>
                      <a:r>
                        <a:rPr lang="en-AU" sz="1500" dirty="0"/>
                        <a:t>Dr Ashim Debnath</a:t>
                      </a:r>
                    </a:p>
                  </a:txBody>
                  <a:tcPr/>
                </a:tc>
                <a:tc>
                  <a:txBody>
                    <a:bodyPr/>
                    <a:lstStyle/>
                    <a:p>
                      <a:r>
                        <a:rPr lang="en-AU" sz="1500" dirty="0" err="1"/>
                        <a:t>ToR</a:t>
                      </a:r>
                      <a:r>
                        <a:rPr lang="en-AU" sz="1500" dirty="0"/>
                        <a:t> 1</a:t>
                      </a:r>
                    </a:p>
                    <a:p>
                      <a:r>
                        <a:rPr lang="en-AU" sz="1500" dirty="0" err="1"/>
                        <a:t>ToR</a:t>
                      </a:r>
                      <a:r>
                        <a:rPr lang="en-AU" sz="1500" dirty="0"/>
                        <a:t> 3</a:t>
                      </a:r>
                    </a:p>
                    <a:p>
                      <a:r>
                        <a:rPr lang="en-AU" sz="1500" dirty="0" err="1"/>
                        <a:t>ToR</a:t>
                      </a:r>
                      <a:r>
                        <a:rPr lang="en-AU" sz="1500" dirty="0"/>
                        <a:t> 8 </a:t>
                      </a:r>
                    </a:p>
                  </a:txBody>
                  <a:tcPr/>
                </a:tc>
                <a:tc>
                  <a:txBody>
                    <a:bodyPr/>
                    <a:lstStyle/>
                    <a:p>
                      <a:r>
                        <a:rPr lang="en-AU" sz="1500" dirty="0"/>
                        <a:t>Senior Lecturer in Transportation Engineering</a:t>
                      </a:r>
                    </a:p>
                  </a:txBody>
                  <a:tcPr/>
                </a:tc>
                <a:tc>
                  <a:txBody>
                    <a:bodyPr/>
                    <a:lstStyle/>
                    <a:p>
                      <a:r>
                        <a:rPr lang="en-AU" sz="1500" dirty="0"/>
                        <a:t>Road safety analysis, Vulnerable Road Users (including cyclists)</a:t>
                      </a:r>
                    </a:p>
                  </a:txBody>
                  <a:tcPr/>
                </a:tc>
                <a:extLst>
                  <a:ext uri="{0D108BD9-81ED-4DB2-BD59-A6C34878D82A}">
                    <a16:rowId xmlns:a16="http://schemas.microsoft.com/office/drawing/2014/main" val="3317042777"/>
                  </a:ext>
                </a:extLst>
              </a:tr>
              <a:tr h="635987">
                <a:tc>
                  <a:txBody>
                    <a:bodyPr/>
                    <a:lstStyle/>
                    <a:p>
                      <a:r>
                        <a:rPr lang="en-AU" sz="1500" dirty="0"/>
                        <a:t>Prof </a:t>
                      </a:r>
                      <a:r>
                        <a:rPr lang="en-AU" sz="1500" dirty="0" err="1"/>
                        <a:t>Saeid</a:t>
                      </a:r>
                      <a:r>
                        <a:rPr lang="en-AU" sz="1500" baseline="0" dirty="0"/>
                        <a:t> </a:t>
                      </a:r>
                      <a:r>
                        <a:rPr lang="en-AU" sz="1500" baseline="0" dirty="0" err="1"/>
                        <a:t>Nahavandi</a:t>
                      </a:r>
                      <a:endParaRPr lang="en-AU" sz="1500" dirty="0"/>
                    </a:p>
                  </a:txBody>
                  <a:tcPr/>
                </a:tc>
                <a:tc>
                  <a:txBody>
                    <a:bodyPr/>
                    <a:lstStyle/>
                    <a:p>
                      <a:r>
                        <a:rPr lang="en-AU" sz="1500" dirty="0" err="1"/>
                        <a:t>ToR</a:t>
                      </a:r>
                      <a:r>
                        <a:rPr lang="en-AU" sz="1500" dirty="0"/>
                        <a:t> 5</a:t>
                      </a:r>
                    </a:p>
                    <a:p>
                      <a:endParaRPr lang="en-AU" sz="1500" dirty="0"/>
                    </a:p>
                  </a:txBody>
                  <a:tcPr/>
                </a:tc>
                <a:tc>
                  <a:txBody>
                    <a:bodyPr/>
                    <a:lstStyle/>
                    <a:p>
                      <a:r>
                        <a:rPr lang="en-AU" sz="1500" u="none" strike="noStrike" kern="1200" baseline="0" dirty="0">
                          <a:solidFill>
                            <a:schemeClr val="dk1"/>
                          </a:solidFill>
                          <a:latin typeface="+mn-lt"/>
                          <a:ea typeface="+mn-ea"/>
                          <a:cs typeface="+mn-cs"/>
                        </a:rPr>
                        <a:t>Director of the Institute for Intelligent Systems Research and Innovation</a:t>
                      </a:r>
                    </a:p>
                  </a:txBody>
                  <a:tcPr/>
                </a:tc>
                <a:tc>
                  <a:txBody>
                    <a:bodyPr/>
                    <a:lstStyle/>
                    <a:p>
                      <a:r>
                        <a:rPr lang="en-AU" sz="1500" u="none" strike="noStrike" kern="1200" baseline="0" dirty="0" err="1">
                          <a:solidFill>
                            <a:schemeClr val="dk1"/>
                          </a:solidFill>
                          <a:latin typeface="+mn-lt"/>
                          <a:ea typeface="+mn-ea"/>
                          <a:cs typeface="+mn-cs"/>
                        </a:rPr>
                        <a:t>Modeling</a:t>
                      </a:r>
                      <a:r>
                        <a:rPr lang="en-AU" sz="1500" u="none" strike="noStrike" kern="1200" baseline="0" dirty="0">
                          <a:solidFill>
                            <a:schemeClr val="dk1"/>
                          </a:solidFill>
                          <a:latin typeface="+mn-lt"/>
                          <a:ea typeface="+mn-ea"/>
                          <a:cs typeface="+mn-cs"/>
                        </a:rPr>
                        <a:t> of complex systems, robotics and haptics, collision avoidance technologies, autonomous vehicles</a:t>
                      </a:r>
                    </a:p>
                  </a:txBody>
                  <a:tcPr/>
                </a:tc>
                <a:extLst>
                  <a:ext uri="{0D108BD9-81ED-4DB2-BD59-A6C34878D82A}">
                    <a16:rowId xmlns:a16="http://schemas.microsoft.com/office/drawing/2014/main" val="2399630663"/>
                  </a:ext>
                </a:extLst>
              </a:tr>
              <a:tr h="635987">
                <a:tc>
                  <a:txBody>
                    <a:bodyPr/>
                    <a:lstStyle/>
                    <a:p>
                      <a:r>
                        <a:rPr lang="en-AU" sz="1500" dirty="0"/>
                        <a:t>Prof </a:t>
                      </a:r>
                      <a:r>
                        <a:rPr lang="en-AU" sz="1500" dirty="0" err="1"/>
                        <a:t>Kon</a:t>
                      </a:r>
                      <a:r>
                        <a:rPr lang="en-AU" sz="1500" dirty="0"/>
                        <a:t> </a:t>
                      </a:r>
                      <a:r>
                        <a:rPr lang="en-AU" sz="1500" dirty="0" err="1"/>
                        <a:t>Mouzakis</a:t>
                      </a:r>
                      <a:endParaRPr lang="en-AU" sz="1500" dirty="0"/>
                    </a:p>
                  </a:txBody>
                  <a:tcPr/>
                </a:tc>
                <a:tc>
                  <a:txBody>
                    <a:bodyPr/>
                    <a:lstStyle/>
                    <a:p>
                      <a:r>
                        <a:rPr lang="en-AU" sz="1500" dirty="0" err="1"/>
                        <a:t>ToR</a:t>
                      </a:r>
                      <a:r>
                        <a:rPr lang="en-AU" sz="1500" dirty="0"/>
                        <a:t> 4</a:t>
                      </a:r>
                    </a:p>
                    <a:p>
                      <a:r>
                        <a:rPr lang="en-AU" sz="1500" dirty="0" err="1"/>
                        <a:t>ToR</a:t>
                      </a:r>
                      <a:r>
                        <a:rPr lang="en-AU" sz="1500" dirty="0"/>
                        <a:t>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500" u="none" strike="noStrike" kern="1200" baseline="0" dirty="0">
                          <a:solidFill>
                            <a:schemeClr val="dk1"/>
                          </a:solidFill>
                          <a:latin typeface="+mn-lt"/>
                          <a:ea typeface="+mn-ea"/>
                          <a:cs typeface="+mn-cs"/>
                        </a:rPr>
                        <a:t>Co-Director of the Applied Artificial Intelligence Institute</a:t>
                      </a:r>
                    </a:p>
                  </a:txBody>
                  <a:tcPr/>
                </a:tc>
                <a:tc>
                  <a:txBody>
                    <a:bodyPr/>
                    <a:lstStyle/>
                    <a:p>
                      <a:r>
                        <a:rPr lang="en-AU" sz="1500" dirty="0"/>
                        <a:t>Software and Technology Innovation</a:t>
                      </a:r>
                    </a:p>
                  </a:txBody>
                  <a:tcPr/>
                </a:tc>
                <a:extLst>
                  <a:ext uri="{0D108BD9-81ED-4DB2-BD59-A6C34878D82A}">
                    <a16:rowId xmlns:a16="http://schemas.microsoft.com/office/drawing/2014/main" val="293213639"/>
                  </a:ext>
                </a:extLst>
              </a:tr>
              <a:tr h="759518">
                <a:tc>
                  <a:txBody>
                    <a:bodyPr/>
                    <a:lstStyle/>
                    <a:p>
                      <a:r>
                        <a:rPr lang="en-AU" sz="1500" dirty="0"/>
                        <a:t>A/Prof Ben Horan</a:t>
                      </a:r>
                    </a:p>
                  </a:txBody>
                  <a:tcPr/>
                </a:tc>
                <a:tc>
                  <a:txBody>
                    <a:bodyPr/>
                    <a:lstStyle/>
                    <a:p>
                      <a:r>
                        <a:rPr lang="en-AU" sz="1500" dirty="0" err="1"/>
                        <a:t>ToR</a:t>
                      </a:r>
                      <a:r>
                        <a:rPr lang="en-AU" sz="1500" dirty="0"/>
                        <a:t> 7</a:t>
                      </a:r>
                    </a:p>
                  </a:txBody>
                  <a:tcPr/>
                </a:tc>
                <a:tc>
                  <a:txBody>
                    <a:bodyPr/>
                    <a:lstStyle/>
                    <a:p>
                      <a:r>
                        <a:rPr lang="en-AU" sz="1500" u="none" strike="noStrike" kern="1200" baseline="0" dirty="0">
                          <a:solidFill>
                            <a:schemeClr val="dk1"/>
                          </a:solidFill>
                          <a:latin typeface="+mn-lt"/>
                          <a:ea typeface="+mn-ea"/>
                          <a:cs typeface="+mn-cs"/>
                        </a:rPr>
                        <a:t>Director of the Centre for Advanced Design in Engineering Training (CADET) Virtual Reality (VR) Lab</a:t>
                      </a:r>
                    </a:p>
                  </a:txBody>
                  <a:tcPr/>
                </a:tc>
                <a:tc>
                  <a:txBody>
                    <a:bodyPr/>
                    <a:lstStyle/>
                    <a:p>
                      <a:r>
                        <a:rPr lang="en-AU" sz="1500" u="none" strike="noStrike" kern="1200" baseline="0" dirty="0">
                          <a:solidFill>
                            <a:schemeClr val="dk1"/>
                          </a:solidFill>
                          <a:latin typeface="+mn-lt"/>
                          <a:ea typeface="+mn-ea"/>
                          <a:cs typeface="+mn-cs"/>
                        </a:rPr>
                        <a:t>AR/VR, haptics mechatronics, and Human Computer Interaction (HCI)</a:t>
                      </a:r>
                    </a:p>
                  </a:txBody>
                  <a:tcPr/>
                </a:tc>
                <a:extLst>
                  <a:ext uri="{0D108BD9-81ED-4DB2-BD59-A6C34878D82A}">
                    <a16:rowId xmlns:a16="http://schemas.microsoft.com/office/drawing/2014/main" val="3588243910"/>
                  </a:ext>
                </a:extLst>
              </a:tr>
              <a:tr h="635987">
                <a:tc>
                  <a:txBody>
                    <a:bodyPr/>
                    <a:lstStyle/>
                    <a:p>
                      <a:r>
                        <a:rPr lang="en-AU" sz="1500" dirty="0"/>
                        <a:t>Dr Jan </a:t>
                      </a:r>
                      <a:r>
                        <a:rPr lang="en-AU" sz="1500" dirty="0" err="1"/>
                        <a:t>Garrard</a:t>
                      </a:r>
                      <a:r>
                        <a:rPr lang="en-AU" sz="1500" dirty="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500" dirty="0" err="1"/>
                        <a:t>ToR</a:t>
                      </a:r>
                      <a:r>
                        <a:rPr lang="en-AU" sz="1500" dirty="0"/>
                        <a:t> 1</a:t>
                      </a:r>
                    </a:p>
                    <a:p>
                      <a:endParaRPr lang="en-AU" sz="1500" dirty="0"/>
                    </a:p>
                  </a:txBody>
                  <a:tcPr/>
                </a:tc>
                <a:tc>
                  <a:txBody>
                    <a:bodyPr/>
                    <a:lstStyle/>
                    <a:p>
                      <a:r>
                        <a:rPr lang="en-AU" sz="1500" u="none" strike="noStrike" kern="1200" baseline="0" dirty="0">
                          <a:solidFill>
                            <a:schemeClr val="dk1"/>
                          </a:solidFill>
                          <a:latin typeface="+mn-lt"/>
                          <a:ea typeface="+mn-ea"/>
                          <a:cs typeface="+mn-cs"/>
                        </a:rPr>
                        <a:t>Senior Lecturer, School of Health and Social Development</a:t>
                      </a:r>
                    </a:p>
                  </a:txBody>
                  <a:tcPr/>
                </a:tc>
                <a:tc>
                  <a:txBody>
                    <a:bodyPr/>
                    <a:lstStyle/>
                    <a:p>
                      <a:r>
                        <a:rPr lang="en-AU" sz="1500" u="none" strike="noStrike" kern="1200" baseline="0" dirty="0">
                          <a:solidFill>
                            <a:schemeClr val="dk1"/>
                          </a:solidFill>
                          <a:latin typeface="+mn-lt"/>
                          <a:ea typeface="+mn-ea"/>
                          <a:cs typeface="+mn-cs"/>
                        </a:rPr>
                        <a:t>Physical activity, active transport, women's participation in cycling, and cycling safety</a:t>
                      </a:r>
                    </a:p>
                  </a:txBody>
                  <a:tcPr/>
                </a:tc>
                <a:extLst>
                  <a:ext uri="{0D108BD9-81ED-4DB2-BD59-A6C34878D82A}">
                    <a16:rowId xmlns:a16="http://schemas.microsoft.com/office/drawing/2014/main" val="1850170623"/>
                  </a:ext>
                </a:extLst>
              </a:tr>
              <a:tr h="759518">
                <a:tc>
                  <a:txBody>
                    <a:bodyPr/>
                    <a:lstStyle/>
                    <a:p>
                      <a:r>
                        <a:rPr lang="en-AU" sz="1500" dirty="0"/>
                        <a:t>Prof John </a:t>
                      </a:r>
                      <a:r>
                        <a:rPr lang="en-AU" sz="1500" dirty="0" err="1"/>
                        <a:t>Toumbourou</a:t>
                      </a:r>
                      <a:r>
                        <a:rPr lang="en-AU" sz="1500" dirty="0"/>
                        <a:t> / Rebecca Bartel</a:t>
                      </a:r>
                    </a:p>
                  </a:txBody>
                  <a:tcPr/>
                </a:tc>
                <a:tc>
                  <a:txBody>
                    <a:bodyPr/>
                    <a:lstStyle/>
                    <a:p>
                      <a:r>
                        <a:rPr lang="en-AU" sz="1500" dirty="0" err="1"/>
                        <a:t>ToR</a:t>
                      </a:r>
                      <a:r>
                        <a:rPr lang="en-AU" sz="1500" baseline="0" dirty="0"/>
                        <a:t> 2</a:t>
                      </a:r>
                    </a:p>
                    <a:p>
                      <a:r>
                        <a:rPr lang="en-AU" sz="1500" baseline="0" dirty="0" err="1"/>
                        <a:t>ToR</a:t>
                      </a:r>
                      <a:r>
                        <a:rPr lang="en-AU" sz="1500" baseline="0" dirty="0"/>
                        <a:t> 3</a:t>
                      </a:r>
                      <a:endParaRPr lang="en-AU" sz="1500" dirty="0"/>
                    </a:p>
                  </a:txBody>
                  <a:tcPr/>
                </a:tc>
                <a:tc>
                  <a:txBody>
                    <a:bodyPr/>
                    <a:lstStyle/>
                    <a:p>
                      <a:r>
                        <a:rPr lang="en-AU" sz="1500" u="none" strike="noStrike" kern="1200" baseline="0" dirty="0"/>
                        <a:t>Chair in Health Psychology</a:t>
                      </a:r>
                    </a:p>
                    <a:p>
                      <a:r>
                        <a:rPr lang="en-AU" sz="1500" u="none" strike="noStrike" kern="1200" baseline="0" dirty="0">
                          <a:solidFill>
                            <a:schemeClr val="dk1"/>
                          </a:solidFill>
                          <a:latin typeface="+mn-lt"/>
                          <a:ea typeface="+mn-ea"/>
                          <a:cs typeface="+mn-cs"/>
                        </a:rPr>
                        <a:t>Co-Director of the Strategic Centre for Mental Health and Wellbeing Research</a:t>
                      </a:r>
                    </a:p>
                  </a:txBody>
                  <a:tcPr/>
                </a:tc>
                <a:tc>
                  <a:txBody>
                    <a:bodyPr/>
                    <a:lstStyle/>
                    <a:p>
                      <a:r>
                        <a:rPr lang="en-AU" sz="1500" u="none" strike="noStrike" kern="1200" baseline="0" dirty="0">
                          <a:solidFill>
                            <a:schemeClr val="dk1"/>
                          </a:solidFill>
                          <a:latin typeface="+mn-lt"/>
                          <a:ea typeface="+mn-ea"/>
                          <a:cs typeface="+mn-cs"/>
                        </a:rPr>
                        <a:t>Evaluation, drug abuse prevention and treatment, and the role of community, family and peer groups in adolescent health promotion</a:t>
                      </a:r>
                    </a:p>
                  </a:txBody>
                  <a:tcPr/>
                </a:tc>
                <a:extLst>
                  <a:ext uri="{0D108BD9-81ED-4DB2-BD59-A6C34878D82A}">
                    <a16:rowId xmlns:a16="http://schemas.microsoft.com/office/drawing/2014/main" val="1886368507"/>
                  </a:ext>
                </a:extLst>
              </a:tr>
            </a:tbl>
          </a:graphicData>
        </a:graphic>
      </p:graphicFrame>
      <p:sp>
        <p:nvSpPr>
          <p:cNvPr id="4" name="Slide Number Placeholder 3">
            <a:extLst>
              <a:ext uri="{FF2B5EF4-FFF2-40B4-BE49-F238E27FC236}">
                <a16:creationId xmlns:a16="http://schemas.microsoft.com/office/drawing/2014/main" id="{82C8F59D-CB1D-4D58-8AB0-2AA86910DBFF}"/>
              </a:ext>
            </a:extLst>
          </p:cNvPr>
          <p:cNvSpPr>
            <a:spLocks noGrp="1"/>
          </p:cNvSpPr>
          <p:nvPr>
            <p:ph type="sldNum" sz="quarter" idx="12"/>
          </p:nvPr>
        </p:nvSpPr>
        <p:spPr>
          <a:xfrm>
            <a:off x="7710214" y="5899150"/>
            <a:ext cx="1458326" cy="365125"/>
          </a:xfrm>
        </p:spPr>
        <p:txBody>
          <a:bodyPr/>
          <a:lstStyle/>
          <a:p>
            <a:fld id="{3CF06852-D186-4326-9773-41C496D86E98}" type="slidenum">
              <a:rPr lang="en-AU" smtClean="0"/>
              <a:t>4</a:t>
            </a:fld>
            <a:endParaRPr lang="en-AU" dirty="0"/>
          </a:p>
        </p:txBody>
      </p:sp>
    </p:spTree>
    <p:extLst>
      <p:ext uri="{BB962C8B-B14F-4D97-AF65-F5344CB8AC3E}">
        <p14:creationId xmlns:p14="http://schemas.microsoft.com/office/powerpoint/2010/main" val="317040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r>
              <a:rPr lang="en-AU" sz="2000" dirty="0" err="1"/>
              <a:t>ToR</a:t>
            </a:r>
            <a:r>
              <a:rPr lang="en-AU" sz="2000" dirty="0"/>
              <a:t> 1. </a:t>
            </a:r>
            <a:br>
              <a:rPr lang="en-AU" sz="2000" b="0" dirty="0"/>
            </a:br>
            <a:r>
              <a:rPr lang="en-AU" sz="2000" dirty="0"/>
              <a:t>Current Victorian Towards Zero Road Safety Strategy 2016-2020 and progress towards its </a:t>
            </a:r>
            <a:br>
              <a:rPr lang="en-AU" sz="2000" dirty="0"/>
            </a:br>
            <a:r>
              <a:rPr lang="en-AU" sz="2000" dirty="0"/>
              <a:t>aim of a 20 per cent reduction in fatalities with 200 or less lives lost annually by 2020 </a:t>
            </a: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272625" cy="5269424"/>
          </a:xfrm>
        </p:spPr>
        <p:txBody>
          <a:bodyPr>
            <a:normAutofit fontScale="77500" lnSpcReduction="20000"/>
          </a:bodyPr>
          <a:lstStyle/>
          <a:p>
            <a:pPr marL="0" indent="0">
              <a:buNone/>
            </a:pPr>
            <a:r>
              <a:rPr lang="en-AU" sz="2600" b="1" i="1" dirty="0">
                <a:solidFill>
                  <a:srgbClr val="C00000"/>
                </a:solidFill>
              </a:rPr>
              <a:t>Deakin Recommendations:     </a:t>
            </a:r>
            <a:r>
              <a:rPr lang="en-AU" sz="2600" b="1" dirty="0" err="1">
                <a:solidFill>
                  <a:srgbClr val="C00000"/>
                </a:solidFill>
              </a:rPr>
              <a:t>Dr.</a:t>
            </a:r>
            <a:r>
              <a:rPr lang="en-AU" sz="2600" b="1" dirty="0">
                <a:solidFill>
                  <a:srgbClr val="C00000"/>
                </a:solidFill>
              </a:rPr>
              <a:t> </a:t>
            </a:r>
            <a:r>
              <a:rPr lang="en-AU" sz="2600" b="1" dirty="0" err="1">
                <a:solidFill>
                  <a:srgbClr val="C00000"/>
                </a:solidFill>
              </a:rPr>
              <a:t>Ashim</a:t>
            </a:r>
            <a:r>
              <a:rPr lang="en-AU" sz="2600" b="1" dirty="0">
                <a:solidFill>
                  <a:srgbClr val="C00000"/>
                </a:solidFill>
              </a:rPr>
              <a:t> </a:t>
            </a:r>
            <a:r>
              <a:rPr lang="en-AU" sz="2600" b="1" dirty="0" err="1">
                <a:solidFill>
                  <a:srgbClr val="C00000"/>
                </a:solidFill>
              </a:rPr>
              <a:t>Debnath</a:t>
            </a:r>
            <a:r>
              <a:rPr lang="en-AU" sz="2600" b="1" dirty="0">
                <a:solidFill>
                  <a:srgbClr val="C00000"/>
                </a:solidFill>
              </a:rPr>
              <a:t> and </a:t>
            </a:r>
            <a:r>
              <a:rPr lang="en-AU" sz="2600" b="1" dirty="0" err="1">
                <a:solidFill>
                  <a:srgbClr val="C00000"/>
                </a:solidFill>
              </a:rPr>
              <a:t>Dr.</a:t>
            </a:r>
            <a:r>
              <a:rPr lang="en-AU" sz="2600" b="1" dirty="0">
                <a:solidFill>
                  <a:srgbClr val="C00000"/>
                </a:solidFill>
              </a:rPr>
              <a:t> Jan </a:t>
            </a:r>
            <a:r>
              <a:rPr lang="en-AU" sz="2600" b="1" dirty="0" err="1">
                <a:solidFill>
                  <a:srgbClr val="C00000"/>
                </a:solidFill>
              </a:rPr>
              <a:t>Garrard</a:t>
            </a:r>
            <a:r>
              <a:rPr lang="en-AU" sz="2600" b="1" dirty="0">
                <a:solidFill>
                  <a:srgbClr val="C00000"/>
                </a:solidFill>
              </a:rPr>
              <a:t> </a:t>
            </a:r>
          </a:p>
          <a:p>
            <a:pPr marL="0" indent="0">
              <a:lnSpc>
                <a:spcPct val="120000"/>
              </a:lnSpc>
              <a:buNone/>
            </a:pPr>
            <a:r>
              <a:rPr lang="en-AU" sz="2000" dirty="0"/>
              <a:t>1.1: Deakin proposes TAC’s consideration of new innovative methodologies including information ecosystems, data analytics and the internet of things to support a range of requirements from review of general fatalities and casualties to intelligent support systems, particularly in the west of Victoria. </a:t>
            </a:r>
          </a:p>
          <a:p>
            <a:pPr marL="0" indent="0">
              <a:lnSpc>
                <a:spcPct val="120000"/>
              </a:lnSpc>
              <a:buNone/>
            </a:pPr>
            <a:endParaRPr lang="en-AU" sz="800" dirty="0"/>
          </a:p>
          <a:p>
            <a:pPr marL="0" indent="0">
              <a:lnSpc>
                <a:spcPct val="120000"/>
              </a:lnSpc>
              <a:buNone/>
            </a:pPr>
            <a:r>
              <a:rPr lang="en-AU" sz="2000" dirty="0"/>
              <a:t>1.2A: To improve vulnerable road user safety, Deakin University recommends the incorporation of the Motorcycle Clothing Assessment Program (</a:t>
            </a:r>
            <a:r>
              <a:rPr lang="en-AU" sz="2000" dirty="0" err="1"/>
              <a:t>MotoCAP</a:t>
            </a:r>
            <a:r>
              <a:rPr lang="en-AU" sz="2000" dirty="0"/>
              <a:t>) in future road safety strategies and campaigns. </a:t>
            </a:r>
            <a:br>
              <a:rPr lang="en-AU" sz="2000" dirty="0"/>
            </a:br>
            <a:endParaRPr lang="en-AU" sz="2000" dirty="0"/>
          </a:p>
          <a:p>
            <a:pPr marL="0" indent="0">
              <a:lnSpc>
                <a:spcPct val="120000"/>
              </a:lnSpc>
              <a:buNone/>
            </a:pPr>
            <a:r>
              <a:rPr lang="en-AU" sz="2000" dirty="0"/>
              <a:t>1.2B: In a post-COVID environment, Deakin University recommends that road safety targets and strategies aim to improve the safety of all road users, with an increased focus on Vulnerable Road Users (VRUs). </a:t>
            </a:r>
          </a:p>
          <a:p>
            <a:pPr marL="0" indent="0">
              <a:lnSpc>
                <a:spcPct val="120000"/>
              </a:lnSpc>
              <a:buNone/>
            </a:pPr>
            <a:endParaRPr lang="en-AU" sz="900" dirty="0"/>
          </a:p>
          <a:p>
            <a:pPr marL="0" indent="0">
              <a:lnSpc>
                <a:spcPct val="120000"/>
              </a:lnSpc>
              <a:buNone/>
            </a:pPr>
            <a:r>
              <a:rPr lang="en-AU" sz="2000" dirty="0"/>
              <a:t>1.3: In addition to the Safe System approach, Deakin University recommends that preventative frameworks such as the Social-Ecological model contribute to the design of more comprehensive and innovative road safety measures to benefit all road users. </a:t>
            </a:r>
          </a:p>
          <a:p>
            <a:pPr marL="0" indent="0">
              <a:lnSpc>
                <a:spcPct val="120000"/>
              </a:lnSpc>
              <a:buNone/>
            </a:pPr>
            <a:endParaRPr lang="en-AU" sz="1000" dirty="0"/>
          </a:p>
          <a:p>
            <a:pPr marL="0" indent="0">
              <a:lnSpc>
                <a:spcPct val="120000"/>
              </a:lnSpc>
              <a:buNone/>
            </a:pPr>
            <a:r>
              <a:rPr lang="en-AU" sz="2000" dirty="0"/>
              <a:t>1.4: Deakin University recommends the inclusion of near-misses and non-fatal crashes, in addition to fatal crashes, in developing safety improvement policies and treatments for Victoria. Deakin University also warrants the need for appropriate exposure measures and longer study durations in safety studies due to population and travel growth and likely random yearly fluctuations in crash counts. </a:t>
            </a:r>
          </a:p>
          <a:p>
            <a:pPr marL="0" indent="0">
              <a:buNone/>
            </a:pPr>
            <a:endParaRPr lang="en-AU" sz="1800" b="1" i="1" dirty="0"/>
          </a:p>
          <a:p>
            <a:pPr marL="0" indent="0">
              <a:buNone/>
            </a:pPr>
            <a:endParaRPr lang="en-AU" sz="1800" b="1" i="1" dirty="0"/>
          </a:p>
          <a:p>
            <a:pPr marL="0" indent="0">
              <a:buNone/>
            </a:pPr>
            <a:endParaRPr lang="en-AU" sz="1800" b="1" i="1" dirty="0"/>
          </a:p>
          <a:p>
            <a:pPr marL="0" indent="0">
              <a:buNone/>
            </a:pPr>
            <a:endParaRPr lang="en-AU" sz="1800" b="1" i="1" dirty="0"/>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5</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426889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r>
              <a:rPr lang="en-AU" sz="2000" dirty="0" err="1"/>
              <a:t>ToR</a:t>
            </a:r>
            <a:r>
              <a:rPr lang="en-AU" sz="2000" dirty="0"/>
              <a:t> 2. </a:t>
            </a:r>
            <a:br>
              <a:rPr lang="en-AU" sz="2000" b="0" dirty="0"/>
            </a:br>
            <a:r>
              <a:rPr lang="en-AU" sz="2000" dirty="0"/>
              <a:t>Adequacy and scope of the current driver drug and alcohol testing regime </a:t>
            </a: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a:solidFill>
                  <a:srgbClr val="C00000"/>
                </a:solidFill>
              </a:rPr>
              <a:t>Professor John </a:t>
            </a:r>
            <a:r>
              <a:rPr lang="en-AU" sz="1800" b="1" dirty="0" err="1">
                <a:solidFill>
                  <a:srgbClr val="C00000"/>
                </a:solidFill>
              </a:rPr>
              <a:t>Toumbourou</a:t>
            </a:r>
            <a:endParaRPr lang="en-AU" sz="1800" b="1" dirty="0">
              <a:solidFill>
                <a:srgbClr val="C00000"/>
              </a:solidFill>
            </a:endParaRPr>
          </a:p>
          <a:p>
            <a:pPr marL="0" indent="0">
              <a:buNone/>
            </a:pPr>
            <a:endParaRPr lang="en-AU" sz="1800" b="1" i="1" dirty="0">
              <a:solidFill>
                <a:srgbClr val="C00000"/>
              </a:solidFill>
            </a:endParaRPr>
          </a:p>
          <a:p>
            <a:pPr marL="0" indent="0">
              <a:lnSpc>
                <a:spcPct val="100000"/>
              </a:lnSpc>
              <a:buNone/>
            </a:pPr>
            <a:r>
              <a:rPr lang="en-AU" sz="1600" dirty="0"/>
              <a:t>2.1: To reduce the risk of adolescent and young adult DUI, Deakin University recommends that prevention efforts be designed to target the predictive relationship between riding with a drinking driver in the teen years and subsequent DUI in young adulthood. </a:t>
            </a:r>
          </a:p>
          <a:p>
            <a:pPr marL="0" indent="0">
              <a:lnSpc>
                <a:spcPct val="100000"/>
              </a:lnSpc>
              <a:buNone/>
            </a:pPr>
            <a:r>
              <a:rPr lang="en-AU" sz="1600" dirty="0"/>
              <a:t>This effort could engage adult drivers (especially parents) who act as role models for adolescents riding in vehicles with them as well as adolescent passengers, and complement existing evidence-based interventions including school-based instructional programs, graduated drivers' licensing and zero tolerance BAC laws for young and inexperienced drivers. </a:t>
            </a:r>
          </a:p>
          <a:p>
            <a:pPr marL="0" indent="0">
              <a:lnSpc>
                <a:spcPct val="100000"/>
              </a:lnSpc>
              <a:buNone/>
            </a:pPr>
            <a:endParaRPr lang="en-AU" sz="1600" dirty="0"/>
          </a:p>
          <a:p>
            <a:pPr marL="0" indent="0">
              <a:lnSpc>
                <a:spcPct val="100000"/>
              </a:lnSpc>
              <a:buNone/>
            </a:pPr>
            <a:r>
              <a:rPr lang="en-AU" sz="1600" dirty="0"/>
              <a:t>2.2: To address the rising risk of DUI among women of all ages, Deakin University recommends investment in gender specific research to reduce alcohol-related harm, associated drink driving behaviour and to inform future policy and awareness campaigns. </a:t>
            </a:r>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6</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265452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r>
              <a:rPr lang="en-AU" sz="2000" dirty="0" err="1"/>
              <a:t>ToR</a:t>
            </a:r>
            <a:r>
              <a:rPr lang="en-AU" sz="2000" dirty="0"/>
              <a:t> 3. </a:t>
            </a:r>
            <a:br>
              <a:rPr lang="en-AU" sz="2000" b="0" dirty="0"/>
            </a:br>
            <a:r>
              <a:rPr lang="en-AU" sz="2000" dirty="0"/>
              <a:t>Adequacy of current speed enforcement measures and speed management policies </a:t>
            </a: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a:t>
            </a:r>
            <a:r>
              <a:rPr lang="en-AU" sz="1800" b="1" i="1" dirty="0"/>
              <a:t>  </a:t>
            </a:r>
            <a:r>
              <a:rPr lang="en-AU" sz="1800" b="1" dirty="0" err="1">
                <a:solidFill>
                  <a:srgbClr val="C00000"/>
                </a:solidFill>
              </a:rPr>
              <a:t>Dr.</a:t>
            </a:r>
            <a:r>
              <a:rPr lang="en-AU" sz="1800" b="1" dirty="0">
                <a:solidFill>
                  <a:srgbClr val="C00000"/>
                </a:solidFill>
              </a:rPr>
              <a:t> </a:t>
            </a:r>
            <a:r>
              <a:rPr lang="en-AU" sz="1800" b="1" dirty="0" err="1">
                <a:solidFill>
                  <a:srgbClr val="C00000"/>
                </a:solidFill>
              </a:rPr>
              <a:t>Ashim</a:t>
            </a:r>
            <a:r>
              <a:rPr lang="en-AU" sz="1800" b="1" dirty="0">
                <a:solidFill>
                  <a:srgbClr val="C00000"/>
                </a:solidFill>
              </a:rPr>
              <a:t> </a:t>
            </a:r>
            <a:r>
              <a:rPr lang="en-AU" sz="1800" b="1" dirty="0" err="1">
                <a:solidFill>
                  <a:srgbClr val="C00000"/>
                </a:solidFill>
              </a:rPr>
              <a:t>Debnath</a:t>
            </a:r>
            <a:r>
              <a:rPr lang="en-AU" sz="1800" b="1" dirty="0">
                <a:solidFill>
                  <a:srgbClr val="C00000"/>
                </a:solidFill>
              </a:rPr>
              <a:t> and Professor John </a:t>
            </a:r>
            <a:r>
              <a:rPr lang="en-AU" sz="1800" b="1" dirty="0" err="1">
                <a:solidFill>
                  <a:srgbClr val="C00000"/>
                </a:solidFill>
              </a:rPr>
              <a:t>Toumbourou</a:t>
            </a:r>
            <a:r>
              <a:rPr lang="en-AU" sz="1800" b="1" dirty="0">
                <a:solidFill>
                  <a:srgbClr val="C00000"/>
                </a:solidFill>
              </a:rPr>
              <a:t> </a:t>
            </a:r>
          </a:p>
          <a:p>
            <a:pPr marL="0" indent="0">
              <a:buNone/>
            </a:pPr>
            <a:endParaRPr lang="en-AU" sz="1800" b="1" i="1" dirty="0"/>
          </a:p>
          <a:p>
            <a:pPr marL="0" indent="0">
              <a:lnSpc>
                <a:spcPct val="100000"/>
              </a:lnSpc>
              <a:spcBef>
                <a:spcPts val="1200"/>
              </a:spcBef>
              <a:spcAft>
                <a:spcPts val="600"/>
              </a:spcAft>
              <a:buNone/>
            </a:pPr>
            <a:r>
              <a:rPr lang="en-AU" sz="1600" dirty="0"/>
              <a:t>3.1: Deakin University recommends the extension of Victoria’s speed camera program combined with lower posted speed limits in areas where vulnerable road users are present. </a:t>
            </a:r>
          </a:p>
          <a:p>
            <a:pPr marL="0" indent="0">
              <a:lnSpc>
                <a:spcPct val="100000"/>
              </a:lnSpc>
              <a:spcBef>
                <a:spcPts val="1200"/>
              </a:spcBef>
              <a:spcAft>
                <a:spcPts val="600"/>
              </a:spcAft>
              <a:buNone/>
            </a:pPr>
            <a:r>
              <a:rPr lang="en-AU" sz="1600" dirty="0"/>
              <a:t>3.2: While speed enforcement is recognised as an important tool to help keep drivers at the speed limit, Deakin University recommends continued funding support for training and communications to change driver attitudes, including at roadworks, and promote a ‘change in culture’ as a necessary adjunct to enforcement. </a:t>
            </a:r>
          </a:p>
          <a:p>
            <a:pPr marL="0" indent="0">
              <a:lnSpc>
                <a:spcPct val="100000"/>
              </a:lnSpc>
              <a:spcBef>
                <a:spcPts val="1200"/>
              </a:spcBef>
              <a:spcAft>
                <a:spcPts val="600"/>
              </a:spcAft>
              <a:buNone/>
            </a:pPr>
            <a:r>
              <a:rPr lang="en-AU" sz="1600" dirty="0"/>
              <a:t>3.3: Speeding at roadwork zones requires significant attention as many drivers violate posted roadwork speed limits posing significant dangers to both motorists and </a:t>
            </a:r>
            <a:r>
              <a:rPr lang="en-AU" sz="1600" dirty="0" err="1"/>
              <a:t>roadworkers</a:t>
            </a:r>
            <a:r>
              <a:rPr lang="en-AU" sz="1600" dirty="0"/>
              <a:t>. Given the scale of road infrastructure improvement works underway in Victoria this is of key relevance to the Victorian road safety programs. Deakin University recommends focused data analysis of all relevant datasets relating to speeding, road safety hazards and crash related issues at roadwork zones to facilitate the development of evidence-based prevention strategies to improve the safety of motorists and </a:t>
            </a:r>
            <a:r>
              <a:rPr lang="en-AU" sz="1600" dirty="0" err="1"/>
              <a:t>roadworkers</a:t>
            </a:r>
            <a:r>
              <a:rPr lang="en-AU" sz="1600" dirty="0"/>
              <a:t> in cooperation with the TAC and </a:t>
            </a:r>
            <a:r>
              <a:rPr lang="en-AU" sz="1600" dirty="0" err="1"/>
              <a:t>WorkSafe</a:t>
            </a:r>
            <a:r>
              <a:rPr lang="en-AU" sz="1600" dirty="0"/>
              <a:t>. </a:t>
            </a:r>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7</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3097232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br>
              <a:rPr lang="en-AU" sz="2000" dirty="0"/>
            </a:br>
            <a:br>
              <a:rPr lang="en-AU" sz="2000" dirty="0"/>
            </a:br>
            <a:r>
              <a:rPr lang="en-AU" sz="2000" dirty="0" err="1"/>
              <a:t>ToR</a:t>
            </a:r>
            <a:r>
              <a:rPr lang="en-AU" sz="2000" dirty="0"/>
              <a:t> 4. </a:t>
            </a:r>
            <a:br>
              <a:rPr lang="en-AU" sz="2000" b="0" dirty="0"/>
            </a:br>
            <a:r>
              <a:rPr lang="en-AU" sz="2000" dirty="0"/>
              <a:t>Adequacy of current response to smart phone use, including the use of technology to </a:t>
            </a:r>
            <a:br>
              <a:rPr lang="en-AU" sz="2000" dirty="0"/>
            </a:br>
            <a:r>
              <a:rPr lang="en-AU" sz="2000" dirty="0"/>
              <a:t>reduce the impact of smart phone use on driver distraction </a:t>
            </a:r>
            <a:br>
              <a:rPr lang="en-AU" sz="2000" b="0" dirty="0"/>
            </a:b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a:solidFill>
                  <a:srgbClr val="C00000"/>
                </a:solidFill>
              </a:rPr>
              <a:t>Professor </a:t>
            </a:r>
            <a:r>
              <a:rPr lang="en-AU" sz="1800" b="1" dirty="0" err="1">
                <a:solidFill>
                  <a:srgbClr val="C00000"/>
                </a:solidFill>
              </a:rPr>
              <a:t>Kon</a:t>
            </a:r>
            <a:r>
              <a:rPr lang="en-AU" sz="1800" b="1" dirty="0">
                <a:solidFill>
                  <a:srgbClr val="C00000"/>
                </a:solidFill>
              </a:rPr>
              <a:t> </a:t>
            </a:r>
            <a:r>
              <a:rPr lang="en-AU" sz="1800" b="1" dirty="0" err="1">
                <a:solidFill>
                  <a:srgbClr val="C00000"/>
                </a:solidFill>
              </a:rPr>
              <a:t>Mouzakis</a:t>
            </a:r>
            <a:endParaRPr lang="en-AU" sz="1800" b="1" dirty="0">
              <a:solidFill>
                <a:srgbClr val="C00000"/>
              </a:solidFill>
            </a:endParaRPr>
          </a:p>
          <a:p>
            <a:pPr marL="0" indent="0">
              <a:buNone/>
            </a:pPr>
            <a:endParaRPr lang="en-AU" sz="1800" b="1" i="1" dirty="0">
              <a:solidFill>
                <a:srgbClr val="C00000"/>
              </a:solidFill>
            </a:endParaRPr>
          </a:p>
          <a:p>
            <a:pPr marL="0" indent="0">
              <a:lnSpc>
                <a:spcPct val="100000"/>
              </a:lnSpc>
              <a:buNone/>
            </a:pPr>
            <a:r>
              <a:rPr lang="en-AU" sz="1600" dirty="0"/>
              <a:t>4.1: Deakin University has a detailed understanding of mobile phone detection camera operations operable in other jurisdictions and recommends a trial of mobile phone detection cameras in Victoria. </a:t>
            </a:r>
          </a:p>
          <a:p>
            <a:pPr marL="0" indent="0">
              <a:lnSpc>
                <a:spcPct val="100000"/>
              </a:lnSpc>
              <a:buNone/>
            </a:pPr>
            <a:r>
              <a:rPr lang="en-AU" sz="1600" dirty="0"/>
              <a:t>Deakin researchers will continue to develop research to further enhance and optimise the capability of this technology. </a:t>
            </a:r>
          </a:p>
          <a:p>
            <a:pPr marL="0" indent="0">
              <a:buNone/>
            </a:pPr>
            <a:endParaRPr lang="en-AU" sz="1800" dirty="0"/>
          </a:p>
          <a:p>
            <a:pPr marL="0" indent="0">
              <a:buNone/>
            </a:pPr>
            <a:endParaRPr lang="en-AU" sz="1800" dirty="0"/>
          </a:p>
          <a:p>
            <a:pPr marL="0" indent="0">
              <a:buNone/>
            </a:pPr>
            <a:endParaRPr lang="en-AU" sz="1800" b="1" i="1" dirty="0"/>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8</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177460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5240-7EA5-4EA2-97DD-ADA34096734A}"/>
              </a:ext>
            </a:extLst>
          </p:cNvPr>
          <p:cNvSpPr>
            <a:spLocks noGrp="1"/>
          </p:cNvSpPr>
          <p:nvPr>
            <p:ph type="title"/>
          </p:nvPr>
        </p:nvSpPr>
        <p:spPr>
          <a:xfrm>
            <a:off x="261426" y="181153"/>
            <a:ext cx="9916717" cy="856924"/>
          </a:xfrm>
        </p:spPr>
        <p:txBody>
          <a:bodyPr>
            <a:noAutofit/>
          </a:bodyPr>
          <a:lstStyle/>
          <a:p>
            <a:br>
              <a:rPr lang="en-AU" sz="2000" dirty="0"/>
            </a:br>
            <a:br>
              <a:rPr lang="en-AU" sz="2000" dirty="0"/>
            </a:br>
            <a:br>
              <a:rPr lang="en-AU" sz="2000" dirty="0"/>
            </a:br>
            <a:br>
              <a:rPr lang="en-AU" sz="2000" dirty="0"/>
            </a:br>
            <a:r>
              <a:rPr lang="en-AU" sz="2000" dirty="0" err="1"/>
              <a:t>ToR</a:t>
            </a:r>
            <a:r>
              <a:rPr lang="en-AU" sz="2000" dirty="0"/>
              <a:t> 5. </a:t>
            </a:r>
            <a:br>
              <a:rPr lang="en-AU" sz="2000" b="0" dirty="0"/>
            </a:br>
            <a:r>
              <a:rPr lang="en-AU" sz="2000" dirty="0"/>
              <a:t>Measures to improve the affordability of newer vehicles incorporating </a:t>
            </a:r>
            <a:br>
              <a:rPr lang="en-AU" sz="2000" dirty="0"/>
            </a:br>
            <a:r>
              <a:rPr lang="en-AU" sz="2000" dirty="0"/>
              <a:t>driver assist technologies </a:t>
            </a:r>
            <a:br>
              <a:rPr lang="en-AU" sz="2000" b="0" dirty="0"/>
            </a:br>
            <a:br>
              <a:rPr lang="en-AU" sz="2000" b="0" dirty="0"/>
            </a:br>
            <a:br>
              <a:rPr lang="en-AU" sz="2000" b="0" dirty="0"/>
            </a:br>
            <a:br>
              <a:rPr lang="en-AU" sz="2000" dirty="0"/>
            </a:br>
            <a:endParaRPr lang="en-AU" sz="2000" b="0" dirty="0"/>
          </a:p>
        </p:txBody>
      </p:sp>
      <p:sp>
        <p:nvSpPr>
          <p:cNvPr id="3" name="Content Placeholder 2">
            <a:extLst>
              <a:ext uri="{FF2B5EF4-FFF2-40B4-BE49-F238E27FC236}">
                <a16:creationId xmlns:a16="http://schemas.microsoft.com/office/drawing/2014/main" id="{F8C41849-5B2E-4B91-8D20-B77A471797D2}"/>
              </a:ext>
            </a:extLst>
          </p:cNvPr>
          <p:cNvSpPr>
            <a:spLocks noGrp="1"/>
          </p:cNvSpPr>
          <p:nvPr>
            <p:ph idx="1"/>
          </p:nvPr>
        </p:nvSpPr>
        <p:spPr>
          <a:xfrm>
            <a:off x="272931" y="1588576"/>
            <a:ext cx="11025333" cy="4828750"/>
          </a:xfrm>
        </p:spPr>
        <p:txBody>
          <a:bodyPr>
            <a:normAutofit/>
          </a:bodyPr>
          <a:lstStyle/>
          <a:p>
            <a:pPr marL="0" indent="0">
              <a:buNone/>
            </a:pPr>
            <a:r>
              <a:rPr lang="en-AU" sz="1800" b="1" i="1" dirty="0">
                <a:solidFill>
                  <a:srgbClr val="C00000"/>
                </a:solidFill>
              </a:rPr>
              <a:t>Deakin Recommendations:  </a:t>
            </a:r>
            <a:r>
              <a:rPr lang="en-AU" sz="1800" b="1" dirty="0">
                <a:solidFill>
                  <a:srgbClr val="C00000"/>
                </a:solidFill>
              </a:rPr>
              <a:t>Professor </a:t>
            </a:r>
            <a:r>
              <a:rPr lang="en-AU" sz="1800" b="1" dirty="0" err="1">
                <a:solidFill>
                  <a:srgbClr val="C00000"/>
                </a:solidFill>
              </a:rPr>
              <a:t>Saeid</a:t>
            </a:r>
            <a:r>
              <a:rPr lang="en-AU" sz="1800" b="1" dirty="0">
                <a:solidFill>
                  <a:srgbClr val="C00000"/>
                </a:solidFill>
              </a:rPr>
              <a:t> </a:t>
            </a:r>
            <a:r>
              <a:rPr lang="en-AU" sz="1800" b="1" dirty="0" err="1">
                <a:solidFill>
                  <a:srgbClr val="C00000"/>
                </a:solidFill>
              </a:rPr>
              <a:t>Nahavandi</a:t>
            </a:r>
            <a:endParaRPr lang="en-AU" sz="1800" b="1" dirty="0">
              <a:solidFill>
                <a:srgbClr val="C00000"/>
              </a:solidFill>
            </a:endParaRPr>
          </a:p>
          <a:p>
            <a:pPr marL="0" indent="0">
              <a:buNone/>
            </a:pPr>
            <a:endParaRPr lang="en-AU" sz="1800" dirty="0"/>
          </a:p>
          <a:p>
            <a:pPr marL="0" indent="0">
              <a:lnSpc>
                <a:spcPct val="100000"/>
              </a:lnSpc>
              <a:spcBef>
                <a:spcPts val="1200"/>
              </a:spcBef>
              <a:spcAft>
                <a:spcPts val="600"/>
              </a:spcAft>
              <a:buNone/>
            </a:pPr>
            <a:r>
              <a:rPr lang="en-AU" sz="1600" dirty="0"/>
              <a:t>5.1: To be fully prepared for the introduction of new and innovative collision avoidance technologies and autonomous vehicles that will disrupt current road safety and automotive sector frameworks, Deakin University recommends:</a:t>
            </a:r>
          </a:p>
          <a:p>
            <a:pPr marL="742950" lvl="2" indent="-285750">
              <a:lnSpc>
                <a:spcPct val="100000"/>
              </a:lnSpc>
              <a:spcBef>
                <a:spcPts val="1200"/>
              </a:spcBef>
              <a:spcAft>
                <a:spcPts val="600"/>
              </a:spcAft>
            </a:pPr>
            <a:r>
              <a:rPr lang="en-AU" sz="1600" dirty="0"/>
              <a:t>government commission research to evaluate safety, legal and societal impacts</a:t>
            </a:r>
          </a:p>
          <a:p>
            <a:pPr marL="742950" lvl="2" indent="-285750">
              <a:lnSpc>
                <a:spcPct val="100000"/>
              </a:lnSpc>
              <a:spcBef>
                <a:spcPts val="1200"/>
              </a:spcBef>
              <a:spcAft>
                <a:spcPts val="600"/>
              </a:spcAft>
            </a:pPr>
            <a:r>
              <a:rPr lang="en-AU" sz="1600" dirty="0"/>
              <a:t>work with the sector through this transition to ensure maximal community benefit and appropriate </a:t>
            </a:r>
            <a:br>
              <a:rPr lang="en-AU" sz="1600" dirty="0"/>
            </a:br>
            <a:r>
              <a:rPr lang="en-AU" sz="1600" dirty="0"/>
              <a:t>consumer costing models and </a:t>
            </a:r>
          </a:p>
          <a:p>
            <a:pPr marL="742950" lvl="2" indent="-285750">
              <a:lnSpc>
                <a:spcPct val="100000"/>
              </a:lnSpc>
              <a:spcBef>
                <a:spcPts val="1200"/>
              </a:spcBef>
              <a:spcAft>
                <a:spcPts val="600"/>
              </a:spcAft>
            </a:pPr>
            <a:r>
              <a:rPr lang="en-AU" sz="1600" dirty="0"/>
              <a:t>provide leadership to ensure community acceptance. </a:t>
            </a:r>
          </a:p>
          <a:p>
            <a:pPr marL="0" indent="0">
              <a:buNone/>
            </a:pPr>
            <a:endParaRPr lang="en-AU" sz="1800" dirty="0"/>
          </a:p>
          <a:p>
            <a:pPr marL="0" indent="0">
              <a:buNone/>
            </a:pPr>
            <a:endParaRPr lang="en-AU" sz="1800" dirty="0"/>
          </a:p>
          <a:p>
            <a:pPr marL="0" indent="0">
              <a:buNone/>
            </a:pPr>
            <a:endParaRPr lang="en-AU" sz="1800" b="1" i="1" dirty="0"/>
          </a:p>
        </p:txBody>
      </p:sp>
      <p:sp>
        <p:nvSpPr>
          <p:cNvPr id="4" name="Slide Number Placeholder 3">
            <a:extLst>
              <a:ext uri="{FF2B5EF4-FFF2-40B4-BE49-F238E27FC236}">
                <a16:creationId xmlns:a16="http://schemas.microsoft.com/office/drawing/2014/main" id="{E468D20D-CD37-4E35-9D82-FA4C6E42EA02}"/>
              </a:ext>
            </a:extLst>
          </p:cNvPr>
          <p:cNvSpPr>
            <a:spLocks noGrp="1"/>
          </p:cNvSpPr>
          <p:nvPr>
            <p:ph type="sldNum" sz="quarter" idx="12"/>
          </p:nvPr>
        </p:nvSpPr>
        <p:spPr/>
        <p:txBody>
          <a:bodyPr/>
          <a:lstStyle/>
          <a:p>
            <a:fld id="{3CF06852-D186-4326-9773-41C496D86E98}" type="slidenum">
              <a:rPr lang="en-AU" smtClean="0"/>
              <a:t>9</a:t>
            </a:fld>
            <a:endParaRPr lang="en-AU" dirty="0"/>
          </a:p>
        </p:txBody>
      </p:sp>
      <p:sp>
        <p:nvSpPr>
          <p:cNvPr id="5" name="TextBox 4"/>
          <p:cNvSpPr txBox="1"/>
          <p:nvPr/>
        </p:nvSpPr>
        <p:spPr>
          <a:xfrm>
            <a:off x="9097505" y="6432727"/>
            <a:ext cx="1954381" cy="261610"/>
          </a:xfrm>
          <a:prstGeom prst="rect">
            <a:avLst/>
          </a:prstGeom>
          <a:noFill/>
        </p:spPr>
        <p:txBody>
          <a:bodyPr wrap="none" rtlCol="0">
            <a:spAutoFit/>
          </a:bodyPr>
          <a:lstStyle/>
          <a:p>
            <a:r>
              <a:rPr lang="en-AU" sz="1100" dirty="0"/>
              <a:t>COMMERCIAL-IN-CONFIDENCE</a:t>
            </a:r>
          </a:p>
        </p:txBody>
      </p:sp>
    </p:spTree>
    <p:extLst>
      <p:ext uri="{BB962C8B-B14F-4D97-AF65-F5344CB8AC3E}">
        <p14:creationId xmlns:p14="http://schemas.microsoft.com/office/powerpoint/2010/main" val="4613502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Committee Transcript Document" ma:contentTypeID="0x010100A6113086DC73B842B7D060591F1D1F2D020200C0720D9A5485ED45ADC2FF5EDE309FA7" ma:contentTypeVersion="36" ma:contentTypeDescription="Create a new document." ma:contentTypeScope="" ma:versionID="e52877d7feab36bfeddb7f8cc9f5d553">
  <xsd:schema xmlns:xsd="http://www.w3.org/2001/XMLSchema" xmlns:xs="http://www.w3.org/2001/XMLSchema" xmlns:p="http://schemas.microsoft.com/office/2006/metadata/properties" xmlns:ns2="46c61757-ad04-49d5-a16a-4020ae46aeb3" xmlns:ns3="c35bed46-8fc3-45b8-8dd6-aacfd9839516" targetNamespace="http://schemas.microsoft.com/office/2006/metadata/properties" ma:root="true" ma:fieldsID="5fb501309d8927c6d13cd514116a9ed7" ns2:_="" ns3:_="">
    <xsd:import namespace="46c61757-ad04-49d5-a16a-4020ae46aeb3"/>
    <xsd:import namespace="c35bed46-8fc3-45b8-8dd6-aacfd9839516"/>
    <xsd:element name="properties">
      <xsd:complexType>
        <xsd:sequence>
          <xsd:element name="documentManagement">
            <xsd:complexType>
              <xsd:all>
                <xsd:element ref="ns2:Business_x005f_x0020_Identifier" minOccurs="0"/>
                <xsd:element ref="ns2:m3eeb9610e9c4640880ac1fecc69d01a" minOccurs="0"/>
                <xsd:element ref="ns2:TaxCatchAll" minOccurs="0"/>
                <xsd:element ref="ns2:TaxCatchAllLabel" minOccurs="0"/>
                <xsd:element ref="ns2:Committee_x0020_Start_x0020_Date" minOccurs="0"/>
                <xsd:element ref="ns2:Committee_x0020_End_x0020_Date" minOccurs="0"/>
                <xsd:element ref="ns2:DocumentKey" minOccurs="0"/>
                <xsd:element ref="ns2:PublishStatus" minOccurs="0"/>
                <xsd:element ref="ns2:Committee_x0020_Inquiry_x0020_Start_x0020_Date" minOccurs="0"/>
                <xsd:element ref="ns2:Committee_x0020_Inquiry_x0020_End_x0020_Date" minOccurs="0"/>
                <xsd:element ref="ns3:MemberTaxHTField0" minOccurs="0"/>
                <xsd:element ref="ns2:Witness_x005f_x0020_Id" minOccurs="0"/>
                <xsd:element ref="ns2:g6a0eebaf0724e87b07e787b0a6687af" minOccurs="0"/>
                <xsd:element ref="ns2:a559cadfb9a242f5b73f63650095a147" minOccurs="0"/>
                <xsd:element ref="ns2:pf0be3ffd4e84049b08b651cf27bfd30"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c61757-ad04-49d5-a16a-4020ae46aeb3" elementFormDefault="qualified">
    <xsd:import namespace="http://schemas.microsoft.com/office/2006/documentManagement/types"/>
    <xsd:import namespace="http://schemas.microsoft.com/office/infopath/2007/PartnerControls"/>
    <xsd:element name="Business_x005f_x0020_Identifier" ma:index="8" nillable="true" ma:displayName="Business Identifier" ma:indexed="true" ma:internalName="Business_x0020_Identifier" ma:readOnly="false">
      <xsd:simpleType>
        <xsd:restriction base="dms:Text"/>
      </xsd:simpleType>
    </xsd:element>
    <xsd:element name="m3eeb9610e9c4640880ac1fecc69d01a" ma:index="9" nillable="true" ma:taxonomy="true" ma:internalName="m3eeb9610e9c4640880ac1fecc69d01a" ma:taxonomyFieldName="House" ma:displayName="House" ma:indexed="true" ma:fieldId="{63eeb961-0e9c-4640-880a-c1fecc69d01a}" ma:sspId="64323c1c-cbf1-4b15-a593-91e189a21d22" ma:termSetId="57944e1a-04b1-4712-99d3-3d76444853b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84609796-0e07-4ed4-af15-6fdaafe780e0}" ma:internalName="TaxCatchAll" ma:showField="CatchAllData"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84609796-0e07-4ed4-af15-6fdaafe780e0}" ma:internalName="TaxCatchAllLabel" ma:readOnly="true" ma:showField="CatchAllDataLabel"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Committee_x0020_Start_x0020_Date" ma:index="13" nillable="true" ma:displayName="Committee Start Date" ma:format="DateOnly" ma:indexed="true" ma:internalName="Committee_x0020_Start_x0020_Date">
      <xsd:simpleType>
        <xsd:restriction base="dms:DateTime"/>
      </xsd:simpleType>
    </xsd:element>
    <xsd:element name="Committee_x0020_End_x0020_Date" ma:index="14" nillable="true" ma:displayName="Committee End Date" ma:format="DateOnly" ma:indexed="true" ma:internalName="Committee_x0020_End_x0020_Date">
      <xsd:simpleType>
        <xsd:restriction base="dms:DateTime"/>
      </xsd:simpleType>
    </xsd:element>
    <xsd:element name="DocumentKey" ma:index="15" nillable="true" ma:displayName="Document Key" ma:indexed="true" ma:internalName="DocumentKey">
      <xsd:simpleType>
        <xsd:restriction base="dms:Choice">
          <xsd:enumeration value="thumbnail"/>
          <xsd:enumeration value="photo"/>
          <xsd:enumeration value="attachment"/>
          <xsd:enumeration value="inaugural-speech"/>
          <xsd:enumeration value="digests"/>
          <xsd:enumeration value="minute-extracts"/>
          <xsd:enumeration value="introductory-document"/>
          <xsd:enumeration value="resolution-document"/>
          <xsd:enumeration value="terms-of-reference"/>
          <xsd:enumeration value="submissions"/>
          <xsd:enumeration value="transcripts"/>
          <xsd:enumeration value="schedule"/>
          <xsd:enumeration value="witness-transcripts"/>
          <xsd:enumeration value="reports-and-gov-responses"/>
          <xsd:enumeration value="other-documents"/>
          <xsd:enumeration value="attachments"/>
          <xsd:enumeration value="proof"/>
          <xsd:enumeration value="revised"/>
          <xsd:enumeration value="corrected"/>
          <xsd:enumeration value="question"/>
          <xsd:enumeration value="answer"/>
          <xsd:enumeration value="tabled-document"/>
          <xsd:enumeration value="not-tabled-document-la"/>
          <xsd:enumeration value="not-tabled-document-lc"/>
          <xsd:enumeration value="not-tabled-document-dispute"/>
          <xsd:enumeration value="petition-response"/>
        </xsd:restriction>
      </xsd:simpleType>
    </xsd:element>
    <xsd:element name="PublishStatus" ma:index="16" nillable="true" ma:displayName="Publish Status" ma:internalName="PublishStatus">
      <xsd:simpleType>
        <xsd:restriction base="dms:Choice">
          <xsd:enumeration value="Draft"/>
          <xsd:enumeration value="Published"/>
        </xsd:restriction>
      </xsd:simpleType>
    </xsd:element>
    <xsd:element name="Committee_x0020_Inquiry_x0020_Start_x0020_Date" ma:index="17" nillable="true" ma:displayName="Committee Inquiry Start Date" ma:format="DateOnly" ma:indexed="true" ma:internalName="Committee_x0020_Inquiry_x0020_Start_x0020_Date">
      <xsd:simpleType>
        <xsd:restriction base="dms:DateTime"/>
      </xsd:simpleType>
    </xsd:element>
    <xsd:element name="Committee_x0020_Inquiry_x0020_End_x0020_Date" ma:index="18" nillable="true" ma:displayName="Committee Inquiry End Date" ma:format="DateOnly" ma:indexed="true" ma:internalName="Committee_x0020_Inquiry_x0020_End_x0020_Date">
      <xsd:simpleType>
        <xsd:restriction base="dms:DateTime"/>
      </xsd:simpleType>
    </xsd:element>
    <xsd:element name="Witness_x005f_x0020_Id" ma:index="21" nillable="true" ma:displayName="Witness Id" ma:internalName="Witness_x0020_Id">
      <xsd:simpleType>
        <xsd:restriction base="dms:Text"/>
      </xsd:simpleType>
    </xsd:element>
    <xsd:element name="g6a0eebaf0724e87b07e787b0a6687af" ma:index="22" nillable="true" ma:taxonomy="true" ma:internalName="g6a0eebaf0724e87b07e787b0a6687af" ma:taxonomyFieldName="Committee" ma:displayName="Committee" ma:indexed="true" ma:fieldId="{06a0eeba-f072-4e87-b07e-787b0a6687af}" ma:sspId="64323c1c-cbf1-4b15-a593-91e189a21d22" ma:termSetId="b4046d15-f576-48c6-ad5e-8cba09d6eae8" ma:anchorId="00000000-0000-0000-0000-000000000000" ma:open="false" ma:isKeyword="false">
      <xsd:complexType>
        <xsd:sequence>
          <xsd:element ref="pc:Terms" minOccurs="0" maxOccurs="1"/>
        </xsd:sequence>
      </xsd:complexType>
    </xsd:element>
    <xsd:element name="a559cadfb9a242f5b73f63650095a147" ma:index="24" nillable="true" ma:taxonomy="true" ma:internalName="a559cadfb9a242f5b73f63650095a147" ma:taxonomyFieldName="Committee_x0020_Type" ma:displayName="Committee Type" ma:indexed="true" ma:fieldId="{a559cadf-b9a2-42f5-b73f-63650095a147}" ma:sspId="64323c1c-cbf1-4b15-a593-91e189a21d22" ma:termSetId="09e68001-ef80-4fd0-87ea-36e067212e95" ma:anchorId="00000000-0000-0000-0000-000000000000" ma:open="false" ma:isKeyword="false">
      <xsd:complexType>
        <xsd:sequence>
          <xsd:element ref="pc:Terms" minOccurs="0" maxOccurs="1"/>
        </xsd:sequence>
      </xsd:complexType>
    </xsd:element>
    <xsd:element name="pf0be3ffd4e84049b08b651cf27bfd30" ma:index="26" nillable="true" ma:taxonomy="true" ma:internalName="pf0be3ffd4e84049b08b651cf27bfd30" ma:taxonomyFieldName="Committee_x0020_Inquiry" ma:displayName="Committee Inquiry" ma:indexed="true" ma:fieldId="{9f0be3ff-d4e8-4049-b08b-651cf27bfd30}" ma:sspId="64323c1c-cbf1-4b15-a593-91e189a21d22" ma:termSetId="fd240bf8-7a44-4aff-9475-1a702056b2b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5bed46-8fc3-45b8-8dd6-aacfd9839516" elementFormDefault="qualified">
    <xsd:import namespace="http://schemas.microsoft.com/office/2006/documentManagement/types"/>
    <xsd:import namespace="http://schemas.microsoft.com/office/infopath/2007/PartnerControls"/>
    <xsd:element name="MemberTaxHTField0" ma:index="19" nillable="true" ma:taxonomy="true" ma:internalName="MemberTaxHTField0" ma:taxonomyFieldName="Hansard_x0020_Member" ma:displayName="Member" ma:default="" ma:fieldId="{c9fb69e6-177b-49ec-8627-96a823362ebd}" ma:taxonomyMulti="true" ma:sspId="64323c1c-cbf1-4b15-a593-91e189a21d22" ma:termSetId="5f9a1aad-f9d3-47b9-8812-cebc1c537bd2" ma:anchorId="00000000-0000-0000-0000-000000000000" ma:open="false" ma:isKeyword="false">
      <xsd:complexType>
        <xsd:sequence>
          <xsd:element ref="pc:Terms" minOccurs="0" maxOccurs="1"/>
        </xsd:sequence>
      </xsd:complexType>
    </xsd:element>
    <xsd:element name="_dlc_DocId" ma:index="28" nillable="true" ma:displayName="Document ID Value" ma:description="The value of the document ID assigned to this item." ma:internalName="_dlc_DocId" ma:readOnly="true">
      <xsd:simpleType>
        <xsd:restriction base="dms:Text"/>
      </xsd:simpleType>
    </xsd:element>
    <xsd:element name="_dlc_DocIdUrl" ma:index="2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6c61757-ad04-49d5-a16a-4020ae46aeb3">
      <Value>41</Value>
      <Value>82</Value>
      <Value>2</Value>
      <Value>1</Value>
    </TaxCatchAll>
    <Business_x005f_x0020_Identifier xmlns="46c61757-ad04-49d5-a16a-4020ae46aeb3">714</Business_x005f_x0020_Identifier>
    <Witness_x005f_x0020_Id xmlns="46c61757-ad04-49d5-a16a-4020ae46aeb3">1037,1038,1039,1040,1041,1042,1043,1044</Witness_x005f_x0020_Id>
    <Committee_x0020_Start_x0020_Date xmlns="46c61757-ad04-49d5-a16a-4020ae46aeb3">2011-02-08T00:00:00+00:00</Committee_x0020_Start_x0020_Date>
    <PublishStatus xmlns="46c61757-ad04-49d5-a16a-4020ae46aeb3">Published</PublishStatus>
    <Committee_x0020_End_x0020_Date xmlns="46c61757-ad04-49d5-a16a-4020ae46aeb3" xsi:nil="true"/>
    <a559cadfb9a242f5b73f63650095a147 xmlns="46c61757-ad04-49d5-a16a-4020ae46aeb3">
      <Terms xmlns="http://schemas.microsoft.com/office/infopath/2007/PartnerControls">
        <TermInfo xmlns="http://schemas.microsoft.com/office/infopath/2007/PartnerControls">
          <TermName xmlns="http://schemas.microsoft.com/office/infopath/2007/PartnerControls">Standing</TermName>
          <TermId xmlns="http://schemas.microsoft.com/office/infopath/2007/PartnerControls">c6eac104-10be-430c-9143-8ced1c7c473c</TermId>
        </TermInfo>
      </Terms>
    </a559cadfb9a242f5b73f63650095a147>
    <g6a0eebaf0724e87b07e787b0a6687af xmlns="46c61757-ad04-49d5-a16a-4020ae46aeb3">
      <Terms xmlns="http://schemas.microsoft.com/office/infopath/2007/PartnerControls">
        <TermInfo xmlns="http://schemas.microsoft.com/office/infopath/2007/PartnerControls">
          <TermName xmlns="http://schemas.microsoft.com/office/infopath/2007/PartnerControls">Legislative Council Economy and Infrastructure Committee</TermName>
          <TermId xmlns="http://schemas.microsoft.com/office/infopath/2007/PartnerControls">62419f19-3c23-4e2a-baa8-0f4fd31bac70</TermId>
        </TermInfo>
      </Terms>
    </g6a0eebaf0724e87b07e787b0a6687af>
    <m3eeb9610e9c4640880ac1fecc69d01a xmlns="46c61757-ad04-49d5-a16a-4020ae46aeb3">
      <Terms xmlns="http://schemas.microsoft.com/office/infopath/2007/PartnerControls">
        <TermInfo xmlns="http://schemas.microsoft.com/office/infopath/2007/PartnerControls">
          <TermName xmlns="http://schemas.microsoft.com/office/infopath/2007/PartnerControls">Legislative Council</TermName>
          <TermId xmlns="http://schemas.microsoft.com/office/infopath/2007/PartnerControls">6c85d7f4-b2da-4436-92e1-7df20d4cb55e</TermId>
        </TermInfo>
      </Terms>
    </m3eeb9610e9c4640880ac1fecc69d01a>
    <Committee_x0020_Inquiry_x0020_Start_x0020_Date xmlns="46c61757-ad04-49d5-a16a-4020ae46aeb3">2019-11-21T00:00:00+00:00</Committee_x0020_Inquiry_x0020_Start_x0020_Date>
    <Committee_x0020_Inquiry_x0020_End_x0020_Date xmlns="46c61757-ad04-49d5-a16a-4020ae46aeb3">2021-03-31T00:00:00+00:00</Committee_x0020_Inquiry_x0020_End_x0020_Date>
    <pf0be3ffd4e84049b08b651cf27bfd30 xmlns="46c61757-ad04-49d5-a16a-4020ae46aeb3">
      <Terms xmlns="http://schemas.microsoft.com/office/infopath/2007/PartnerControls">
        <TermInfo xmlns="http://schemas.microsoft.com/office/infopath/2007/PartnerControls">
          <TermName xmlns="http://schemas.microsoft.com/office/infopath/2007/PartnerControls">Inquiry into the Increase in Victoria’s Road Toll</TermName>
          <TermId xmlns="http://schemas.microsoft.com/office/infopath/2007/PartnerControls">5e4b0d6a-f5ac-42a1-8b94-258045e2e9c7</TermId>
        </TermInfo>
      </Terms>
    </pf0be3ffd4e84049b08b651cf27bfd30>
    <DocumentKey xmlns="46c61757-ad04-49d5-a16a-4020ae46aeb3">witness-transcripts</DocumentKey>
    <MemberTaxHTField0 xmlns="c35bed46-8fc3-45b8-8dd6-aacfd9839516">
      <Terms xmlns="http://schemas.microsoft.com/office/infopath/2007/PartnerControls"/>
    </MemberTaxHTField0>
    <_dlc_DocId xmlns="c35bed46-8fc3-45b8-8dd6-aacfd9839516">NCSA7WS2RPFT-1476523702-669</_dlc_DocId>
    <_dlc_DocIdUrl xmlns="c35bed46-8fc3-45b8-8dd6-aacfd9839516">
      <Url>https://pims-docs.parliament.vic.gov.au/lcdocs/_layouts/15/DocIdRedir.aspx?ID=NCSA7WS2RPFT-1476523702-669</Url>
      <Description>NCSA7WS2RPFT-1476523702-669</Description>
    </_dlc_DocIdUrl>
  </documentManagement>
</p:properties>
</file>

<file path=customXml/item4.xml><?xml version="1.0" encoding="utf-8"?>
<?mso-contentType ?>
<SharedContentType xmlns="Microsoft.SharePoint.Taxonomy.ContentTypeSync" SourceId="64323c1c-cbf1-4b15-a593-91e189a21d22" ContentTypeId="0x010100A6113086DC73B842B7D060591F1D1F2D0202"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CA0090D-7BF0-4882-96C5-C5017D4CBEEB}"/>
</file>

<file path=customXml/itemProps2.xml><?xml version="1.0" encoding="utf-8"?>
<ds:datastoreItem xmlns:ds="http://schemas.openxmlformats.org/officeDocument/2006/customXml" ds:itemID="{05031F20-1F9E-4DAD-B1C8-6D1058F6DC71}"/>
</file>

<file path=customXml/itemProps3.xml><?xml version="1.0" encoding="utf-8"?>
<ds:datastoreItem xmlns:ds="http://schemas.openxmlformats.org/officeDocument/2006/customXml" ds:itemID="{284BAAAF-3C31-4AB0-9F5A-0BCBCFA64358}"/>
</file>

<file path=customXml/itemProps4.xml><?xml version="1.0" encoding="utf-8"?>
<ds:datastoreItem xmlns:ds="http://schemas.openxmlformats.org/officeDocument/2006/customXml" ds:itemID="{34CDA757-2796-4FE1-998B-67866BFEA6A3}"/>
</file>

<file path=customXml/itemProps5.xml><?xml version="1.0" encoding="utf-8"?>
<ds:datastoreItem xmlns:ds="http://schemas.openxmlformats.org/officeDocument/2006/customXml" ds:itemID="{3E8963EA-7D6F-4B1F-BF2C-87A62BC2AFD4}"/>
</file>

<file path=docProps/app.xml><?xml version="1.0" encoding="utf-8"?>
<Properties xmlns="http://schemas.openxmlformats.org/officeDocument/2006/extended-properties" xmlns:vt="http://schemas.openxmlformats.org/officeDocument/2006/docPropsVTypes">
  <Template>Office Theme</Template>
  <TotalTime>14555</TotalTime>
  <Words>1674</Words>
  <Application>Microsoft Office PowerPoint</Application>
  <PresentationFormat>Widescreen</PresentationFormat>
  <Paragraphs>150</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Calibri Light</vt:lpstr>
      <vt:lpstr>Cambria</vt:lpstr>
      <vt:lpstr>Office Theme</vt:lpstr>
      <vt:lpstr>Inquiry into the Increase in Victoria’s Road Toll during 2019  Submission to Economy and Infrastructure Committee (Legislative Council)  at the Parliament of Victoria</vt:lpstr>
      <vt:lpstr>Deakin at a Glance</vt:lpstr>
      <vt:lpstr>Deakin University &amp; Road Safety Research</vt:lpstr>
      <vt:lpstr>Multidisciplinary Deakin Research Team</vt:lpstr>
      <vt:lpstr>ToR 1.  Current Victorian Towards Zero Road Safety Strategy 2016-2020 and progress towards its  aim of a 20 per cent reduction in fatalities with 200 or less lives lost annually by 2020 </vt:lpstr>
      <vt:lpstr>ToR 2.  Adequacy and scope of the current driver drug and alcohol testing regime  </vt:lpstr>
      <vt:lpstr> ToR 3.  Adequacy of current speed enforcement measures and speed management policies   </vt:lpstr>
      <vt:lpstr>   ToR 4.  Adequacy of current response to smart phone use, including the use of technology to  reduce the impact of smart phone use on driver distraction    </vt:lpstr>
      <vt:lpstr>    ToR 5.  Measures to improve the affordability of newer vehicles incorporating  driver assist technologies     </vt:lpstr>
      <vt:lpstr>    ToR 6.  Adequacy of current road standards and the road asset maintenance regime      </vt:lpstr>
      <vt:lpstr>    ToR 7.  Adequacy of driver training programs and related funding structures such as the L2P program      </vt:lpstr>
      <vt:lpstr>     ToR 8.  Aadequacy and accuracy of road collision data collection      </vt:lpstr>
      <vt:lpstr>Q&amp;A</vt:lpstr>
    </vt:vector>
  </TitlesOfParts>
  <Company>Victoria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Ashim Debnath</dc:creator>
  <cp:lastModifiedBy>Rebecca Bartel</cp:lastModifiedBy>
  <cp:revision>440</cp:revision>
  <dcterms:created xsi:type="dcterms:W3CDTF">2017-04-26T03:01:22Z</dcterms:created>
  <dcterms:modified xsi:type="dcterms:W3CDTF">2020-10-05T05:09:35Z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0x010100A6113086DC73B842B7D060591F1D1F2D020200C0720D9A5485ED45ADC2FF5EDE309FA7</vt:lpwstr>
  </property>
  <property fmtid="{D5CDD505-2E9C-101B-9397-08002B2CF9AE}" pid="3" name="Order">
    <vt:r8>1314300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Hansard Member">
    <vt:lpwstr/>
  </property>
  <property fmtid="{D5CDD505-2E9C-101B-9397-08002B2CF9AE}" pid="10" name="Committee Inquiry">
    <vt:lpwstr>41;#Inquiry into the Increase in Victoria’s Road Toll|5e4b0d6a-f5ac-42a1-8b94-258045e2e9c7</vt:lpwstr>
  </property>
  <property fmtid="{D5CDD505-2E9C-101B-9397-08002B2CF9AE}" pid="11" name="House">
    <vt:lpwstr>1;#Legislative Council|6c85d7f4-b2da-4436-92e1-7df20d4cb55e</vt:lpwstr>
  </property>
  <property fmtid="{D5CDD505-2E9C-101B-9397-08002B2CF9AE}" pid="12" name="Committee">
    <vt:lpwstr>2;#Legislative Council Economy and Infrastructure Committee|62419f19-3c23-4e2a-baa8-0f4fd31bac70</vt:lpwstr>
  </property>
  <property fmtid="{D5CDD505-2E9C-101B-9397-08002B2CF9AE}" pid="13" name="Committee Type">
    <vt:lpwstr>82;#Standing|c6eac104-10be-430c-9143-8ced1c7c473c</vt:lpwstr>
  </property>
  <property fmtid="{D5CDD505-2E9C-101B-9397-08002B2CF9AE}" pid="14" name="_dlc_DocIdItemGuid">
    <vt:lpwstr>84ee92d4-a9df-4d47-98d7-a2985b22e56a</vt:lpwstr>
  </property>
  <property fmtid="{D5CDD505-2E9C-101B-9397-08002B2CF9AE}" pid="15" name="_docset_NoMedatataSyncRequired">
    <vt:lpwstr>False</vt:lpwstr>
  </property>
</Properties>
</file>