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charts/chart3.xml" ContentType="application/vnd.openxmlformats-officedocument.drawingml.chart+xml"/>
  <Override PartName="/ppt/charts/colors2.xml" ContentType="application/vnd.ms-office.chartcolorstyle+xml"/>
  <Override PartName="/ppt/charts/colors3.xml" ContentType="application/vnd.ms-office.chartcolorstyle+xml"/>
  <Override PartName="/ppt/charts/style2.xml" ContentType="application/vnd.ms-office.chartstyle+xml"/>
  <Override PartName="/ppt/charts/chart2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charts/chart1.xml" ContentType="application/vnd.openxmlformats-officedocument.drawingml.chart+xml"/>
  <Override PartName="/ppt/theme/theme3.xml" ContentType="application/vnd.openxmlformats-officedocument.them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style3.xml" ContentType="application/vnd.ms-office.chart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revisionInfo.xml" ContentType="application/vnd.ms-powerpoint.revisioninfo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3" r:id="rId4"/>
    <p:sldMasterId id="2147483664" r:id="rId5"/>
  </p:sldMasterIdLst>
  <p:notesMasterIdLst>
    <p:notesMasterId r:id="rId19"/>
  </p:notesMasterIdLst>
  <p:sldIdLst>
    <p:sldId id="256" r:id="rId6"/>
    <p:sldId id="270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66" r:id="rId18"/>
  </p:sldIdLst>
  <p:sldSz cx="12192000" cy="6858000"/>
  <p:notesSz cx="6858000" cy="9144000"/>
  <p:embeddedFontLst>
    <p:embeddedFont>
      <p:font typeface="VIC" panose="00000500000000000000" pitchFamily="50" charset="0"/>
      <p:regular r:id="rId20"/>
      <p:bold r:id="rId21"/>
      <p:italic r:id="rId22"/>
      <p:boldItalic r:id="rId23"/>
    </p:embeddedFont>
    <p:embeddedFont>
      <p:font typeface="VIC Light" panose="00000400000000000000" pitchFamily="50" charset="0"/>
      <p:regular r:id="rId24"/>
    </p:embeddedFont>
    <p:embeddedFont>
      <p:font typeface="VIC Medium" panose="00000600000000000000" pitchFamily="50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S" id="{E6983C56-95E2-7F40-98CC-3004D6D461C8}">
          <p14:sldIdLst>
            <p14:sldId id="256"/>
          </p14:sldIdLst>
        </p14:section>
        <p14:section name="Section Break" id="{715FEF69-D300-7740-846E-3377062BB297}">
          <p14:sldIdLst/>
        </p14:section>
        <p14:section name="Text" id="{0C4D42B4-E5DB-1B49-8B7A-F6ED00AAAC34}">
          <p14:sldIdLst>
            <p14:sldId id="270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</p14:sldIdLst>
        </p14:section>
        <p14:section name="Back Cover" id="{D5DD8A79-3E46-1249-BC7C-EC7CEDFAC920}">
          <p14:sldIdLst>
            <p14:sldId id="2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EAEC"/>
    <a:srgbClr val="DBF4F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6C9040-21B4-4283-BE65-ADC468BBE104}" v="251" dt="2025-12-05T05:03:20.754"/>
    <p1510:client id="{61F9ADDD-90CC-494D-9512-A202C8E88E80}" v="152" dt="2025-12-05T04:21:50.758"/>
    <p1510:client id="{6EEB5E34-1029-499B-B607-2AC86788885E}" vWet="1" dt="2025-12-05T03:31:16.249"/>
    <p1510:client id="{B2123F2C-369B-4A83-A3FF-FC24A2669F36}" v="1" dt="2025-12-05T03:10:04.830"/>
  </p1510:revLst>
</p1510:revInfo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–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–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–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6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5.fntdata"/><Relationship Id="rId32" Type="http://schemas.openxmlformats.org/officeDocument/2006/relationships/customXml" Target="../customXml/item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31" Type="http://schemas.openxmlformats.org/officeDocument/2006/relationships/customXml" Target="../customXml/item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3.fntdata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A21D-4948-87B8-CAFD58F35B88}"/>
              </c:ext>
            </c:extLst>
          </c:dPt>
          <c:dPt>
            <c:idx val="1"/>
            <c:bubble3D val="0"/>
            <c:spPr>
              <a:solidFill>
                <a:schemeClr val="bg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21D-4948-87B8-CAFD58F35B8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EE4-42F7-8763-5950540343F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EE4-42F7-8763-5950540343F6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41</c:v>
                </c:pt>
                <c:pt idx="1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1D-4948-87B8-CAFD58F35B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A21D-4948-87B8-CAFD58F35B88}"/>
              </c:ext>
            </c:extLst>
          </c:dPt>
          <c:dPt>
            <c:idx val="1"/>
            <c:bubble3D val="0"/>
            <c:spPr>
              <a:solidFill>
                <a:schemeClr val="bg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21D-4948-87B8-CAFD58F35B8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0B7-1B40-807A-24437B27FC8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0B7-1B40-807A-24437B27FC8C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29</c:v>
                </c:pt>
                <c:pt idx="1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1D-4948-87B8-CAFD58F35B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A21D-4948-87B8-CAFD58F35B88}"/>
              </c:ext>
            </c:extLst>
          </c:dPt>
          <c:dPt>
            <c:idx val="1"/>
            <c:bubble3D val="0"/>
            <c:spPr>
              <a:solidFill>
                <a:schemeClr val="bg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21D-4948-87B8-CAFD58F35B8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0B7-1B40-807A-24437B27FC8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0B7-1B40-807A-24437B27FC8C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29</c:v>
                </c:pt>
                <c:pt idx="1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1D-4948-87B8-CAFD58F35B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tx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A21D-4948-87B8-CAFD58F35B88}"/>
              </c:ext>
            </c:extLst>
          </c:dPt>
          <c:dPt>
            <c:idx val="1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21D-4948-87B8-CAFD58F35B8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0B7-1B40-807A-24437B27FC8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0B7-1B40-807A-24437B27FC8C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3</c:v>
                </c:pt>
                <c:pt idx="1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1D-4948-87B8-CAFD58F35B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6"/>
            </a:solidFill>
          </c:spPr>
          <c:dPt>
            <c:idx val="0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A21D-4948-87B8-CAFD58F35B88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21D-4948-87B8-CAFD58F35B88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0B7-1B40-807A-24437B27FC8C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0B7-1B40-807A-24437B27FC8C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3</c:v>
                </c:pt>
                <c:pt idx="1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1D-4948-87B8-CAFD58F35B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38BB23-C50C-41AA-BA6D-AEF83DE9F029}" type="datetimeFigureOut">
              <a:rPr lang="en-AU" smtClean="0"/>
              <a:t>5/12/2025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F1CF48-1C1C-4468-92E9-223D14B72C8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61796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F1CF48-1C1C-4468-92E9-223D14B72C80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88336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20046D58-BD6E-2BB5-6364-12D5D25207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28BD02-5345-43D4-08F0-DF3279BFB5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813" y="3738344"/>
            <a:ext cx="8965324" cy="806669"/>
          </a:xfrm>
        </p:spPr>
        <p:txBody>
          <a:bodyPr lIns="0" tIns="0" rIns="0" bIns="0" anchor="b">
            <a:normAutofit/>
          </a:bodyPr>
          <a:lstStyle>
            <a:lvl1pPr algn="l">
              <a:defRPr sz="28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8D65AE-5081-C7CF-F97B-BB187473F5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813" y="4719471"/>
            <a:ext cx="6138041" cy="932619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9380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63" userDrawn="1">
          <p15:clr>
            <a:srgbClr val="FBAE40"/>
          </p15:clr>
        </p15:guide>
        <p15:guide id="2" pos="41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- pic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E98F545-56C5-30C6-B2BB-E5E3818F4CB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756025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4024FA6-D7C3-D2C3-6220-918F52633570}"/>
              </a:ext>
            </a:extLst>
          </p:cNvPr>
          <p:cNvSpPr/>
          <p:nvPr userDrawn="1"/>
        </p:nvSpPr>
        <p:spPr>
          <a:xfrm>
            <a:off x="3749675" y="0"/>
            <a:ext cx="8442325" cy="6858000"/>
          </a:xfrm>
          <a:prstGeom prst="rect">
            <a:avLst/>
          </a:prstGeom>
          <a:solidFill>
            <a:srgbClr val="C3EEE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C7DA83-CFFA-04D9-EB09-E1192C940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2950" y="1"/>
            <a:ext cx="7159625" cy="97789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D585F-E914-C641-8FF6-DDCA9FEA5E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52949" y="2168525"/>
            <a:ext cx="7159625" cy="371442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31F13F-B0F0-4B7E-2300-C51DE5611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525E8-F7F6-0A4B-908A-5CD2D6A08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0699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pos="506">
          <p15:clr>
            <a:srgbClr val="FBAE40"/>
          </p15:clr>
        </p15:guide>
        <p15:guide id="4" pos="1209">
          <p15:clr>
            <a:srgbClr val="FBAE40"/>
          </p15:clr>
        </p15:guide>
        <p15:guide id="5" pos="1436">
          <p15:clr>
            <a:srgbClr val="FBAE40"/>
          </p15:clr>
        </p15:guide>
        <p15:guide id="6" pos="2139">
          <p15:clr>
            <a:srgbClr val="FBAE40"/>
          </p15:clr>
        </p15:guide>
        <p15:guide id="7" pos="2366">
          <p15:clr>
            <a:srgbClr val="FBAE40"/>
          </p15:clr>
        </p15:guide>
        <p15:guide id="8" pos="3069">
          <p15:clr>
            <a:srgbClr val="FBAE40"/>
          </p15:clr>
        </p15:guide>
        <p15:guide id="9" pos="3296">
          <p15:clr>
            <a:srgbClr val="FBAE40"/>
          </p15:clr>
        </p15:guide>
        <p15:guide id="10" pos="3999">
          <p15:clr>
            <a:srgbClr val="FBAE40"/>
          </p15:clr>
        </p15:guide>
        <p15:guide id="11" pos="4226">
          <p15:clr>
            <a:srgbClr val="FBAE40"/>
          </p15:clr>
        </p15:guide>
        <p15:guide id="12" pos="4951">
          <p15:clr>
            <a:srgbClr val="FBAE40"/>
          </p15:clr>
        </p15:guide>
        <p15:guide id="13" pos="5178">
          <p15:clr>
            <a:srgbClr val="FBAE40"/>
          </p15:clr>
        </p15:guide>
        <p15:guide id="14" pos="5881">
          <p15:clr>
            <a:srgbClr val="FBAE40"/>
          </p15:clr>
        </p15:guide>
        <p15:guide id="15" pos="6085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- graph right">
    <p:bg>
      <p:bgPr>
        <a:solidFill>
          <a:schemeClr val="bg1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024FA6-D7C3-D2C3-6220-918F52633570}"/>
              </a:ext>
            </a:extLst>
          </p:cNvPr>
          <p:cNvSpPr/>
          <p:nvPr userDrawn="1"/>
        </p:nvSpPr>
        <p:spPr>
          <a:xfrm>
            <a:off x="0" y="0"/>
            <a:ext cx="3395663" cy="68580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C7DA83-CFFA-04D9-EB09-E1192C940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6025" y="1"/>
            <a:ext cx="7056438" cy="97789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D585F-E914-C641-8FF6-DDCA9FEA5E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3275" y="277792"/>
            <a:ext cx="2345039" cy="560515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31F13F-B0F0-4B7E-2300-C51DE5611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525E8-F7F6-0A4B-908A-5CD2D6A0829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EE0842CD-4C8A-A25B-4161-5385D070EC52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3756025" y="2168525"/>
            <a:ext cx="7956550" cy="3965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774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pos="506">
          <p15:clr>
            <a:srgbClr val="FBAE40"/>
          </p15:clr>
        </p15:guide>
        <p15:guide id="4" pos="1209">
          <p15:clr>
            <a:srgbClr val="FBAE40"/>
          </p15:clr>
        </p15:guide>
        <p15:guide id="5" pos="1436">
          <p15:clr>
            <a:srgbClr val="FBAE40"/>
          </p15:clr>
        </p15:guide>
        <p15:guide id="6" pos="2139">
          <p15:clr>
            <a:srgbClr val="FBAE40"/>
          </p15:clr>
        </p15:guide>
        <p15:guide id="7" pos="2366">
          <p15:clr>
            <a:srgbClr val="FBAE40"/>
          </p15:clr>
        </p15:guide>
        <p15:guide id="8" pos="3069">
          <p15:clr>
            <a:srgbClr val="FBAE40"/>
          </p15:clr>
        </p15:guide>
        <p15:guide id="9" pos="3296">
          <p15:clr>
            <a:srgbClr val="FBAE40"/>
          </p15:clr>
        </p15:guide>
        <p15:guide id="10" pos="3999">
          <p15:clr>
            <a:srgbClr val="FBAE40"/>
          </p15:clr>
        </p15:guide>
        <p15:guide id="11" pos="4226">
          <p15:clr>
            <a:srgbClr val="FBAE40"/>
          </p15:clr>
        </p15:guide>
        <p15:guide id="12" pos="4951">
          <p15:clr>
            <a:srgbClr val="FBAE40"/>
          </p15:clr>
        </p15:guide>
        <p15:guide id="13" pos="5178">
          <p15:clr>
            <a:srgbClr val="FBAE40"/>
          </p15:clr>
        </p15:guide>
        <p15:guide id="14" pos="5881">
          <p15:clr>
            <a:srgbClr val="FBAE40"/>
          </p15:clr>
        </p15:guide>
        <p15:guide id="15" pos="6085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column - pic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228E1-591C-BB4C-C2B1-3B9B5BF82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2451101"/>
            <a:ext cx="10550525" cy="97789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D2E5C1-0862-4836-500E-C3E119E49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76" y="3518694"/>
            <a:ext cx="1872000" cy="2731635"/>
          </a:xfrm>
        </p:spPr>
        <p:txBody>
          <a:bodyPr/>
          <a:lstStyle>
            <a:lvl1pPr>
              <a:defRPr b="0" i="0">
                <a:latin typeface="VIC Light" pitchFamily="2" charset="77"/>
              </a:defRPr>
            </a:lvl1pPr>
            <a:lvl2pPr>
              <a:defRPr b="0" i="0">
                <a:latin typeface="VIC Light" pitchFamily="2" charset="77"/>
              </a:defRPr>
            </a:lvl2pPr>
            <a:lvl3pPr>
              <a:defRPr b="0" i="0">
                <a:latin typeface="VIC Light" pitchFamily="2" charset="77"/>
              </a:defRPr>
            </a:lvl3pPr>
            <a:lvl4pPr>
              <a:defRPr b="0" i="0">
                <a:latin typeface="VIC Light" pitchFamily="2" charset="77"/>
              </a:defRPr>
            </a:lvl4pPr>
            <a:lvl5pPr>
              <a:defRPr b="0" i="0">
                <a:latin typeface="VIC Ligh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2B6488-56D5-91B6-3BED-32B77A4D5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525E8-F7F6-0A4B-908A-5CD2D6A0829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BB146B3-77DE-7E4A-33D5-B1F2D960D6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21685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7C6E401-764F-830E-D018-35157DD2C25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062600" y="3518694"/>
            <a:ext cx="1872000" cy="2731635"/>
          </a:xfrm>
        </p:spPr>
        <p:txBody>
          <a:bodyPr/>
          <a:lstStyle>
            <a:lvl1pPr>
              <a:defRPr b="0" i="0">
                <a:latin typeface="VIC Light" pitchFamily="2" charset="77"/>
              </a:defRPr>
            </a:lvl1pPr>
            <a:lvl2pPr>
              <a:defRPr b="0" i="0">
                <a:latin typeface="VIC Light" pitchFamily="2" charset="77"/>
              </a:defRPr>
            </a:lvl2pPr>
            <a:lvl3pPr>
              <a:defRPr b="0" i="0">
                <a:latin typeface="VIC Light" pitchFamily="2" charset="77"/>
              </a:defRPr>
            </a:lvl3pPr>
            <a:lvl4pPr>
              <a:defRPr b="0" i="0">
                <a:latin typeface="VIC Light" pitchFamily="2" charset="77"/>
              </a:defRPr>
            </a:lvl4pPr>
            <a:lvl5pPr>
              <a:defRPr b="0" i="0">
                <a:latin typeface="VIC Ligh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06BEAC4-C482-A5E4-4093-1ED56C2E0A4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321924" y="3518694"/>
            <a:ext cx="1872000" cy="2731635"/>
          </a:xfrm>
        </p:spPr>
        <p:txBody>
          <a:bodyPr/>
          <a:lstStyle>
            <a:lvl1pPr>
              <a:defRPr b="0" i="0">
                <a:latin typeface="VIC Light" pitchFamily="2" charset="77"/>
              </a:defRPr>
            </a:lvl1pPr>
            <a:lvl2pPr>
              <a:defRPr b="0" i="0">
                <a:latin typeface="VIC Light" pitchFamily="2" charset="77"/>
              </a:defRPr>
            </a:lvl2pPr>
            <a:lvl3pPr>
              <a:defRPr b="0" i="0">
                <a:latin typeface="VIC Light" pitchFamily="2" charset="77"/>
              </a:defRPr>
            </a:lvl3pPr>
            <a:lvl4pPr>
              <a:defRPr b="0" i="0">
                <a:latin typeface="VIC Light" pitchFamily="2" charset="77"/>
              </a:defRPr>
            </a:lvl4pPr>
            <a:lvl5pPr>
              <a:defRPr b="0" i="0">
                <a:latin typeface="VIC Ligh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05ABD63-4DF6-CCF1-5BF4-9AE29739881E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7581248" y="3518694"/>
            <a:ext cx="1872000" cy="2731635"/>
          </a:xfrm>
        </p:spPr>
        <p:txBody>
          <a:bodyPr/>
          <a:lstStyle>
            <a:lvl1pPr>
              <a:defRPr b="0" i="0">
                <a:latin typeface="VIC Light" pitchFamily="2" charset="77"/>
              </a:defRPr>
            </a:lvl1pPr>
            <a:lvl2pPr>
              <a:defRPr b="0" i="0">
                <a:latin typeface="VIC Light" pitchFamily="2" charset="77"/>
              </a:defRPr>
            </a:lvl2pPr>
            <a:lvl3pPr>
              <a:defRPr b="0" i="0">
                <a:latin typeface="VIC Light" pitchFamily="2" charset="77"/>
              </a:defRPr>
            </a:lvl3pPr>
            <a:lvl4pPr>
              <a:defRPr b="0" i="0">
                <a:latin typeface="VIC Light" pitchFamily="2" charset="77"/>
              </a:defRPr>
            </a:lvl4pPr>
            <a:lvl5pPr>
              <a:defRPr b="0" i="0">
                <a:latin typeface="VIC Ligh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970DCD6-E605-0B49-AF2A-00E11078DA56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9840574" y="3518694"/>
            <a:ext cx="1872000" cy="2731635"/>
          </a:xfrm>
        </p:spPr>
        <p:txBody>
          <a:bodyPr/>
          <a:lstStyle>
            <a:lvl1pPr>
              <a:defRPr b="0" i="0">
                <a:latin typeface="VIC Light" pitchFamily="2" charset="77"/>
              </a:defRPr>
            </a:lvl1pPr>
            <a:lvl2pPr>
              <a:defRPr b="0" i="0">
                <a:latin typeface="VIC Light" pitchFamily="2" charset="77"/>
              </a:defRPr>
            </a:lvl2pPr>
            <a:lvl3pPr>
              <a:defRPr b="0" i="0">
                <a:latin typeface="VIC Light" pitchFamily="2" charset="77"/>
              </a:defRPr>
            </a:lvl3pPr>
            <a:lvl4pPr>
              <a:defRPr b="0" i="0">
                <a:latin typeface="VIC Light" pitchFamily="2" charset="77"/>
              </a:defRPr>
            </a:lvl4pPr>
            <a:lvl5pPr>
              <a:defRPr b="0" i="0">
                <a:latin typeface="VIC Ligh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2648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column - pic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228E1-591C-BB4C-C2B1-3B9B5BF82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8843"/>
            <a:ext cx="10550525" cy="111944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D2E5C1-0862-4836-500E-C3E119E49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76" y="1076436"/>
            <a:ext cx="1872000" cy="3127023"/>
          </a:xfrm>
        </p:spPr>
        <p:txBody>
          <a:bodyPr/>
          <a:lstStyle>
            <a:lvl1pPr>
              <a:defRPr b="0" i="0">
                <a:latin typeface="VIC Light" pitchFamily="2" charset="77"/>
              </a:defRPr>
            </a:lvl1pPr>
            <a:lvl2pPr>
              <a:defRPr b="0" i="0">
                <a:latin typeface="VIC Light" pitchFamily="2" charset="77"/>
              </a:defRPr>
            </a:lvl2pPr>
            <a:lvl3pPr>
              <a:defRPr b="0" i="0">
                <a:latin typeface="VIC Light" pitchFamily="2" charset="77"/>
              </a:defRPr>
            </a:lvl3pPr>
            <a:lvl4pPr>
              <a:defRPr b="0" i="0">
                <a:latin typeface="VIC Light" pitchFamily="2" charset="77"/>
              </a:defRPr>
            </a:lvl4pPr>
            <a:lvl5pPr>
              <a:defRPr b="0" i="0">
                <a:latin typeface="VIC Ligh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BB146B3-77DE-7E4A-33D5-B1F2D960D6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4689475"/>
            <a:ext cx="12192000" cy="21685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7C6E401-764F-830E-D018-35157DD2C25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062600" y="1076436"/>
            <a:ext cx="1872000" cy="3127023"/>
          </a:xfrm>
        </p:spPr>
        <p:txBody>
          <a:bodyPr/>
          <a:lstStyle>
            <a:lvl1pPr>
              <a:defRPr b="0" i="0">
                <a:latin typeface="VIC Light" pitchFamily="2" charset="77"/>
              </a:defRPr>
            </a:lvl1pPr>
            <a:lvl2pPr>
              <a:defRPr b="0" i="0">
                <a:latin typeface="VIC Light" pitchFamily="2" charset="77"/>
              </a:defRPr>
            </a:lvl2pPr>
            <a:lvl3pPr>
              <a:defRPr b="0" i="0">
                <a:latin typeface="VIC Light" pitchFamily="2" charset="77"/>
              </a:defRPr>
            </a:lvl3pPr>
            <a:lvl4pPr>
              <a:defRPr b="0" i="0">
                <a:latin typeface="VIC Light" pitchFamily="2" charset="77"/>
              </a:defRPr>
            </a:lvl4pPr>
            <a:lvl5pPr>
              <a:defRPr b="0" i="0">
                <a:latin typeface="VIC Ligh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06BEAC4-C482-A5E4-4093-1ED56C2E0A4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321924" y="1076436"/>
            <a:ext cx="1872000" cy="3127023"/>
          </a:xfrm>
        </p:spPr>
        <p:txBody>
          <a:bodyPr/>
          <a:lstStyle>
            <a:lvl1pPr>
              <a:defRPr b="0" i="0">
                <a:latin typeface="VIC Light" pitchFamily="2" charset="77"/>
              </a:defRPr>
            </a:lvl1pPr>
            <a:lvl2pPr>
              <a:defRPr b="0" i="0">
                <a:latin typeface="VIC Light" pitchFamily="2" charset="77"/>
              </a:defRPr>
            </a:lvl2pPr>
            <a:lvl3pPr>
              <a:defRPr b="0" i="0">
                <a:latin typeface="VIC Light" pitchFamily="2" charset="77"/>
              </a:defRPr>
            </a:lvl3pPr>
            <a:lvl4pPr>
              <a:defRPr b="0" i="0">
                <a:latin typeface="VIC Light" pitchFamily="2" charset="77"/>
              </a:defRPr>
            </a:lvl4pPr>
            <a:lvl5pPr>
              <a:defRPr b="0" i="0">
                <a:latin typeface="VIC Ligh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05ABD63-4DF6-CCF1-5BF4-9AE29739881E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7581248" y="1076436"/>
            <a:ext cx="1872000" cy="3127023"/>
          </a:xfrm>
        </p:spPr>
        <p:txBody>
          <a:bodyPr/>
          <a:lstStyle>
            <a:lvl1pPr>
              <a:defRPr b="0" i="0">
                <a:latin typeface="VIC Light" pitchFamily="2" charset="77"/>
              </a:defRPr>
            </a:lvl1pPr>
            <a:lvl2pPr>
              <a:defRPr b="0" i="0">
                <a:latin typeface="VIC Light" pitchFamily="2" charset="77"/>
              </a:defRPr>
            </a:lvl2pPr>
            <a:lvl3pPr>
              <a:defRPr b="0" i="0">
                <a:latin typeface="VIC Light" pitchFamily="2" charset="77"/>
              </a:defRPr>
            </a:lvl3pPr>
            <a:lvl4pPr>
              <a:defRPr b="0" i="0">
                <a:latin typeface="VIC Light" pitchFamily="2" charset="77"/>
              </a:defRPr>
            </a:lvl4pPr>
            <a:lvl5pPr>
              <a:defRPr b="0" i="0">
                <a:latin typeface="VIC Ligh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970DCD6-E605-0B49-AF2A-00E11078DA56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9840574" y="1076436"/>
            <a:ext cx="1872000" cy="3127023"/>
          </a:xfrm>
        </p:spPr>
        <p:txBody>
          <a:bodyPr/>
          <a:lstStyle>
            <a:lvl1pPr>
              <a:defRPr b="0" i="0">
                <a:latin typeface="VIC Light" pitchFamily="2" charset="77"/>
              </a:defRPr>
            </a:lvl1pPr>
            <a:lvl2pPr>
              <a:defRPr b="0" i="0">
                <a:latin typeface="VIC Light" pitchFamily="2" charset="77"/>
              </a:defRPr>
            </a:lvl2pPr>
            <a:lvl3pPr>
              <a:defRPr b="0" i="0">
                <a:latin typeface="VIC Light" pitchFamily="2" charset="77"/>
              </a:defRPr>
            </a:lvl3pPr>
            <a:lvl4pPr>
              <a:defRPr b="0" i="0">
                <a:latin typeface="VIC Light" pitchFamily="2" charset="77"/>
              </a:defRPr>
            </a:lvl4pPr>
            <a:lvl5pPr>
              <a:defRPr b="0" i="0">
                <a:latin typeface="VIC Ligh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2613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- pic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228E1-591C-BB4C-C2B1-3B9B5BF82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2451101"/>
            <a:ext cx="10550525" cy="97789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D2E5C1-0862-4836-500E-C3E119E49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76" y="3518694"/>
            <a:ext cx="2160000" cy="2731635"/>
          </a:xfrm>
        </p:spPr>
        <p:txBody>
          <a:bodyPr/>
          <a:lstStyle>
            <a:lvl1pPr>
              <a:defRPr b="0" i="0">
                <a:latin typeface="VIC Light" pitchFamily="2" charset="77"/>
              </a:defRPr>
            </a:lvl1pPr>
            <a:lvl2pPr>
              <a:defRPr b="0" i="0">
                <a:latin typeface="VIC Light" pitchFamily="2" charset="77"/>
              </a:defRPr>
            </a:lvl2pPr>
            <a:lvl3pPr>
              <a:defRPr b="0" i="0">
                <a:latin typeface="VIC Light" pitchFamily="2" charset="77"/>
              </a:defRPr>
            </a:lvl3pPr>
            <a:lvl4pPr>
              <a:defRPr b="0" i="0">
                <a:latin typeface="VIC Light" pitchFamily="2" charset="77"/>
              </a:defRPr>
            </a:lvl4pPr>
            <a:lvl5pPr>
              <a:defRPr b="0" i="0">
                <a:latin typeface="VIC Ligh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2B6488-56D5-91B6-3BED-32B77A4D5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525E8-F7F6-0A4B-908A-5CD2D6A0829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BB146B3-77DE-7E4A-33D5-B1F2D960D6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21685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7C6E401-764F-830E-D018-35157DD2C25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719709" y="3518694"/>
            <a:ext cx="2160000" cy="2731635"/>
          </a:xfrm>
        </p:spPr>
        <p:txBody>
          <a:bodyPr/>
          <a:lstStyle>
            <a:lvl1pPr>
              <a:defRPr b="0" i="0">
                <a:latin typeface="VIC Light" pitchFamily="2" charset="77"/>
              </a:defRPr>
            </a:lvl1pPr>
            <a:lvl2pPr>
              <a:defRPr b="0" i="0">
                <a:latin typeface="VIC Light" pitchFamily="2" charset="77"/>
              </a:defRPr>
            </a:lvl2pPr>
            <a:lvl3pPr>
              <a:defRPr b="0" i="0">
                <a:latin typeface="VIC Light" pitchFamily="2" charset="77"/>
              </a:defRPr>
            </a:lvl3pPr>
            <a:lvl4pPr>
              <a:defRPr b="0" i="0">
                <a:latin typeface="VIC Light" pitchFamily="2" charset="77"/>
              </a:defRPr>
            </a:lvl4pPr>
            <a:lvl5pPr>
              <a:defRPr b="0" i="0">
                <a:latin typeface="VIC Ligh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06BEAC4-C482-A5E4-4093-1ED56C2E0A4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636142" y="3518694"/>
            <a:ext cx="2160000" cy="2731635"/>
          </a:xfrm>
        </p:spPr>
        <p:txBody>
          <a:bodyPr/>
          <a:lstStyle>
            <a:lvl1pPr>
              <a:defRPr b="0" i="0">
                <a:latin typeface="VIC Light" pitchFamily="2" charset="77"/>
              </a:defRPr>
            </a:lvl1pPr>
            <a:lvl2pPr>
              <a:defRPr b="0" i="0">
                <a:latin typeface="VIC Light" pitchFamily="2" charset="77"/>
              </a:defRPr>
            </a:lvl2pPr>
            <a:lvl3pPr>
              <a:defRPr b="0" i="0">
                <a:latin typeface="VIC Light" pitchFamily="2" charset="77"/>
              </a:defRPr>
            </a:lvl3pPr>
            <a:lvl4pPr>
              <a:defRPr b="0" i="0">
                <a:latin typeface="VIC Light" pitchFamily="2" charset="77"/>
              </a:defRPr>
            </a:lvl4pPr>
            <a:lvl5pPr>
              <a:defRPr b="0" i="0">
                <a:latin typeface="VIC Ligh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05ABD63-4DF6-CCF1-5BF4-9AE29739881E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9552574" y="3518694"/>
            <a:ext cx="2160000" cy="2731635"/>
          </a:xfrm>
        </p:spPr>
        <p:txBody>
          <a:bodyPr/>
          <a:lstStyle>
            <a:lvl1pPr>
              <a:defRPr b="0" i="0">
                <a:latin typeface="VIC Light" pitchFamily="2" charset="77"/>
              </a:defRPr>
            </a:lvl1pPr>
            <a:lvl2pPr>
              <a:defRPr b="0" i="0">
                <a:latin typeface="VIC Light" pitchFamily="2" charset="77"/>
              </a:defRPr>
            </a:lvl2pPr>
            <a:lvl3pPr>
              <a:defRPr b="0" i="0">
                <a:latin typeface="VIC Light" pitchFamily="2" charset="77"/>
              </a:defRPr>
            </a:lvl3pPr>
            <a:lvl4pPr>
              <a:defRPr b="0" i="0">
                <a:latin typeface="VIC Light" pitchFamily="2" charset="77"/>
              </a:defRPr>
            </a:lvl4pPr>
            <a:lvl5pPr>
              <a:defRPr b="0" i="0">
                <a:latin typeface="VIC Ligh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7206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- pic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228E1-591C-BB4C-C2B1-3B9B5BF82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0"/>
            <a:ext cx="10550525" cy="97789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D2E5C1-0862-4836-500E-C3E119E49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76" y="1067593"/>
            <a:ext cx="2160000" cy="3215040"/>
          </a:xfrm>
        </p:spPr>
        <p:txBody>
          <a:bodyPr/>
          <a:lstStyle>
            <a:lvl1pPr>
              <a:defRPr b="0" i="0">
                <a:latin typeface="VIC Light" pitchFamily="2" charset="77"/>
              </a:defRPr>
            </a:lvl1pPr>
            <a:lvl2pPr>
              <a:defRPr b="0" i="0">
                <a:latin typeface="VIC Light" pitchFamily="2" charset="77"/>
              </a:defRPr>
            </a:lvl2pPr>
            <a:lvl3pPr>
              <a:defRPr b="0" i="0">
                <a:latin typeface="VIC Light" pitchFamily="2" charset="77"/>
              </a:defRPr>
            </a:lvl3pPr>
            <a:lvl4pPr>
              <a:defRPr b="0" i="0">
                <a:latin typeface="VIC Light" pitchFamily="2" charset="77"/>
              </a:defRPr>
            </a:lvl4pPr>
            <a:lvl5pPr>
              <a:defRPr b="0" i="0">
                <a:latin typeface="VIC Ligh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BB146B3-77DE-7E4A-33D5-B1F2D960D6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4706144"/>
            <a:ext cx="12192000" cy="21685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7C6E401-764F-830E-D018-35157DD2C25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719709" y="1067593"/>
            <a:ext cx="2160000" cy="3215040"/>
          </a:xfrm>
        </p:spPr>
        <p:txBody>
          <a:bodyPr/>
          <a:lstStyle>
            <a:lvl1pPr>
              <a:defRPr b="0" i="0">
                <a:latin typeface="VIC Light" pitchFamily="2" charset="77"/>
              </a:defRPr>
            </a:lvl1pPr>
            <a:lvl2pPr>
              <a:defRPr b="0" i="0">
                <a:latin typeface="VIC Light" pitchFamily="2" charset="77"/>
              </a:defRPr>
            </a:lvl2pPr>
            <a:lvl3pPr>
              <a:defRPr b="0" i="0">
                <a:latin typeface="VIC Light" pitchFamily="2" charset="77"/>
              </a:defRPr>
            </a:lvl3pPr>
            <a:lvl4pPr>
              <a:defRPr b="0" i="0">
                <a:latin typeface="VIC Light" pitchFamily="2" charset="77"/>
              </a:defRPr>
            </a:lvl4pPr>
            <a:lvl5pPr>
              <a:defRPr b="0" i="0">
                <a:latin typeface="VIC Ligh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06BEAC4-C482-A5E4-4093-1ED56C2E0A4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636142" y="1067593"/>
            <a:ext cx="2160000" cy="3215040"/>
          </a:xfrm>
        </p:spPr>
        <p:txBody>
          <a:bodyPr/>
          <a:lstStyle>
            <a:lvl1pPr>
              <a:defRPr b="0" i="0">
                <a:latin typeface="VIC Light" pitchFamily="2" charset="77"/>
              </a:defRPr>
            </a:lvl1pPr>
            <a:lvl2pPr>
              <a:defRPr b="0" i="0">
                <a:latin typeface="VIC Light" pitchFamily="2" charset="77"/>
              </a:defRPr>
            </a:lvl2pPr>
            <a:lvl3pPr>
              <a:defRPr b="0" i="0">
                <a:latin typeface="VIC Light" pitchFamily="2" charset="77"/>
              </a:defRPr>
            </a:lvl3pPr>
            <a:lvl4pPr>
              <a:defRPr b="0" i="0">
                <a:latin typeface="VIC Light" pitchFamily="2" charset="77"/>
              </a:defRPr>
            </a:lvl4pPr>
            <a:lvl5pPr>
              <a:defRPr b="0" i="0">
                <a:latin typeface="VIC Ligh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05ABD63-4DF6-CCF1-5BF4-9AE29739881E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9552574" y="1067593"/>
            <a:ext cx="2160000" cy="3215040"/>
          </a:xfrm>
        </p:spPr>
        <p:txBody>
          <a:bodyPr/>
          <a:lstStyle>
            <a:lvl1pPr>
              <a:defRPr b="0" i="0">
                <a:latin typeface="VIC Light" pitchFamily="2" charset="77"/>
              </a:defRPr>
            </a:lvl1pPr>
            <a:lvl2pPr>
              <a:defRPr b="0" i="0">
                <a:latin typeface="VIC Light" pitchFamily="2" charset="77"/>
              </a:defRPr>
            </a:lvl2pPr>
            <a:lvl3pPr>
              <a:defRPr b="0" i="0">
                <a:latin typeface="VIC Light" pitchFamily="2" charset="77"/>
              </a:defRPr>
            </a:lvl3pPr>
            <a:lvl4pPr>
              <a:defRPr b="0" i="0">
                <a:latin typeface="VIC Light" pitchFamily="2" charset="77"/>
              </a:defRPr>
            </a:lvl4pPr>
            <a:lvl5pPr>
              <a:defRPr b="0" i="0">
                <a:latin typeface="VIC Ligh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5409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B6D0B-1F57-FE06-E1A7-15160132A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"/>
            <a:ext cx="10515600" cy="973776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4525B5-06F0-9D9F-A99D-4C2A33AA22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3276" y="1681163"/>
            <a:ext cx="5113338" cy="82391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B9748-04B6-2CB3-2A17-A4F528936D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3276" y="2785241"/>
            <a:ext cx="5113337" cy="340442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03A0BA-A1BF-D041-E0AE-3C7F2E0A7C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5388" y="1681163"/>
            <a:ext cx="5437186" cy="82391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59A17F-D6D9-E986-FB62-7DE42BE03E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5388" y="2785241"/>
            <a:ext cx="5437186" cy="340442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7CCF33-3C54-C4B3-02C5-15BB4187D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525E8-F7F6-0A4B-908A-5CD2D6A08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610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01EAC-8A19-26EF-ED0A-818DE9A5B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2016487"/>
            <a:ext cx="5113338" cy="516422"/>
          </a:xfrm>
        </p:spPr>
        <p:txBody>
          <a:bodyPr anchor="b"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868CE-8D97-6B8D-B76C-BA4F27ED7D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5388" y="2016486"/>
            <a:ext cx="5421312" cy="360088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874932-77D3-6E42-696C-3D0A48B0F1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3275" y="2776589"/>
            <a:ext cx="5113338" cy="28407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B8E4BB-CAEE-A303-845E-BDE5297B1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525E8-F7F6-0A4B-908A-5CD2D6A08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0483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011CE-EB7A-FE6D-997F-957C3B151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1531917"/>
            <a:ext cx="5113338" cy="1053866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C9E950-600D-1D75-9B5A-2EE90A1900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75388" y="1531917"/>
            <a:ext cx="5437187" cy="432913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DE3729-6602-6729-BB7F-CBE2A67A70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3275" y="2895804"/>
            <a:ext cx="5113338" cy="30782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CAC601-1B47-CF5D-76ED-4D76303BF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525E8-F7F6-0A4B-908A-5CD2D6A08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651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D9341D-75D6-3098-2F57-DCB8E3DA95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32906" b="11246"/>
          <a:stretch/>
        </p:blipFill>
        <p:spPr>
          <a:xfrm>
            <a:off x="0" y="0"/>
            <a:ext cx="12192000" cy="4545013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0D8CDBAE-A291-A34E-A9E8-E7B2DF23AAF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28BD02-5345-43D4-08F0-DF3279BFB5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813" y="3738344"/>
            <a:ext cx="8965324" cy="806669"/>
          </a:xfrm>
        </p:spPr>
        <p:txBody>
          <a:bodyPr lIns="0" tIns="0" rIns="0" bIns="0" anchor="b">
            <a:normAutofit/>
          </a:bodyPr>
          <a:lstStyle>
            <a:lvl1pPr algn="l">
              <a:defRPr sz="28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8D65AE-5081-C7CF-F97B-BB187473F5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813" y="4719471"/>
            <a:ext cx="6138041" cy="932619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6402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63" userDrawn="1">
          <p15:clr>
            <a:srgbClr val="FBAE40"/>
          </p15:clr>
        </p15:guide>
        <p15:guide id="2" pos="41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AEC7225-3CAC-60D4-BA2F-D233E80373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20378" b="20378"/>
          <a:stretch/>
        </p:blipFill>
        <p:spPr>
          <a:xfrm>
            <a:off x="0" y="2112579"/>
            <a:ext cx="12009120" cy="474542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7091C581-F962-4150-3CBA-F174163A97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35BAAC2-CD7F-E7D5-3A9D-76A7EB324005}"/>
              </a:ext>
            </a:extLst>
          </p:cNvPr>
          <p:cNvSpPr/>
          <p:nvPr userDrawn="1"/>
        </p:nvSpPr>
        <p:spPr>
          <a:xfrm>
            <a:off x="0" y="4185139"/>
            <a:ext cx="12192000" cy="267286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87000">
                <a:srgbClr val="000000">
                  <a:alpha val="82455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28BD02-5345-43D4-08F0-DF3279BFB5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8" y="5009037"/>
            <a:ext cx="8965324" cy="806669"/>
          </a:xfrm>
        </p:spPr>
        <p:txBody>
          <a:bodyPr lIns="0" tIns="0" rIns="0" bIns="0" anchor="b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8D65AE-5081-C7CF-F97B-BB187473F5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788" y="5990165"/>
            <a:ext cx="6138041" cy="533466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6467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63" userDrawn="1">
          <p15:clr>
            <a:srgbClr val="FBAE40"/>
          </p15:clr>
        </p15:guide>
        <p15:guide id="2" pos="52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63F166-CA41-4B94-749B-7157E8A733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27874" b="43652"/>
          <a:stretch/>
        </p:blipFill>
        <p:spPr>
          <a:xfrm>
            <a:off x="0" y="4545013"/>
            <a:ext cx="12192000" cy="23129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BD82E3-2667-7C38-3827-58617E771B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28079" b="44045"/>
          <a:stretch/>
        </p:blipFill>
        <p:spPr>
          <a:xfrm>
            <a:off x="0" y="2280746"/>
            <a:ext cx="12192000" cy="2264268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82AA140F-3377-3AA4-E473-B787F553F44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28BD02-5345-43D4-08F0-DF3279BFB5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8661" y="1215713"/>
            <a:ext cx="9345799" cy="806669"/>
          </a:xfrm>
        </p:spPr>
        <p:txBody>
          <a:bodyPr lIns="0" tIns="0" rIns="0" bIns="0"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8598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63">
          <p15:clr>
            <a:srgbClr val="FBAE40"/>
          </p15:clr>
        </p15:guide>
        <p15:guide id="2" pos="415">
          <p15:clr>
            <a:srgbClr val="FBAE40"/>
          </p15:clr>
        </p15:guide>
        <p15:guide id="3" pos="699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F857A980-725D-8E8B-A7E1-20A3635A4F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28BD02-5345-43D4-08F0-DF3279BFB5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8813" y="3738344"/>
            <a:ext cx="8965324" cy="806669"/>
          </a:xfrm>
        </p:spPr>
        <p:txBody>
          <a:bodyPr lIns="0" tIns="0" rIns="0" bIns="0" anchor="b">
            <a:normAutofit/>
          </a:bodyPr>
          <a:lstStyle>
            <a:lvl1pPr algn="l">
              <a:defRPr sz="2800"/>
            </a:lvl1pPr>
          </a:lstStyle>
          <a:p>
            <a:r>
              <a:rPr lang="en-GB"/>
              <a:t>Click to edit section break title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8D65AE-5081-C7CF-F97B-BB187473F5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3" y="4719471"/>
            <a:ext cx="6138041" cy="932619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section break subtitle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335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63" userDrawn="1">
          <p15:clr>
            <a:srgbClr val="FBAE40"/>
          </p15:clr>
        </p15:guide>
        <p15:guide id="2" pos="415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32F1E47C-D9B8-C966-BBFB-FAFA285669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9606" y="5961888"/>
            <a:ext cx="1543396" cy="454364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C8EA36-DBCA-554A-F511-EAA84BA681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813" y="620384"/>
            <a:ext cx="7086600" cy="232375"/>
          </a:xfrm>
        </p:spPr>
        <p:txBody>
          <a:bodyPr lIns="0">
            <a:normAutofit/>
          </a:bodyPr>
          <a:lstStyle>
            <a:lvl1pPr marL="0" indent="0">
              <a:buNone/>
              <a:defRPr sz="1000">
                <a:latin typeface="+mn-lt"/>
              </a:defRPr>
            </a:lvl1pPr>
          </a:lstStyle>
          <a:p>
            <a:pPr lvl="0"/>
            <a:r>
              <a:rPr lang="en-US"/>
              <a:t>© State of Victoria (Department of Education) 2024</a:t>
            </a:r>
          </a:p>
        </p:txBody>
      </p:sp>
    </p:spTree>
    <p:extLst>
      <p:ext uri="{BB962C8B-B14F-4D97-AF65-F5344CB8AC3E}">
        <p14:creationId xmlns:p14="http://schemas.microsoft.com/office/powerpoint/2010/main" val="42308368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63" userDrawn="1">
          <p15:clr>
            <a:srgbClr val="FBAE40"/>
          </p15:clr>
        </p15:guide>
        <p15:guide id="2" pos="415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228E1-591C-BB4C-C2B1-3B9B5BF82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D2E5C1-0862-4836-500E-C3E119E497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VIC Light" pitchFamily="2" charset="77"/>
              </a:defRPr>
            </a:lvl1pPr>
            <a:lvl2pPr>
              <a:defRPr b="0" i="0">
                <a:latin typeface="VIC Light" pitchFamily="2" charset="77"/>
              </a:defRPr>
            </a:lvl2pPr>
            <a:lvl3pPr>
              <a:defRPr b="0" i="0">
                <a:latin typeface="VIC Light" pitchFamily="2" charset="77"/>
              </a:defRPr>
            </a:lvl3pPr>
            <a:lvl4pPr>
              <a:defRPr b="0" i="0">
                <a:latin typeface="VIC Light" pitchFamily="2" charset="77"/>
              </a:defRPr>
            </a:lvl4pPr>
            <a:lvl5pPr>
              <a:defRPr b="0" i="0">
                <a:latin typeface="VIC Ligh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2B6488-56D5-91B6-3BED-32B77A4D5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525E8-F7F6-0A4B-908A-5CD2D6A08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394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7DA83-CFFA-04D9-EB09-E1192C940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D585F-E914-C641-8FF6-DDCA9FEA5E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3275" y="2168525"/>
            <a:ext cx="5113338" cy="371442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A63688-D5C7-076C-E81B-DD9F9AC8C6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5389" y="2168525"/>
            <a:ext cx="5437186" cy="371442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31F13F-B0F0-4B7E-2300-C51DE5611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525E8-F7F6-0A4B-908A-5CD2D6A08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08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5" userDrawn="1">
          <p15:clr>
            <a:srgbClr val="FBAE40"/>
          </p15:clr>
        </p15:guide>
        <p15:guide id="3" pos="506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- pic right">
    <p:bg>
      <p:bgPr>
        <a:solidFill>
          <a:schemeClr val="bg1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E98F545-56C5-30C6-B2BB-E5E3818F4CB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20075" y="0"/>
            <a:ext cx="3971925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4024FA6-D7C3-D2C3-6220-918F52633570}"/>
              </a:ext>
            </a:extLst>
          </p:cNvPr>
          <p:cNvSpPr/>
          <p:nvPr userDrawn="1"/>
        </p:nvSpPr>
        <p:spPr>
          <a:xfrm>
            <a:off x="0" y="0"/>
            <a:ext cx="8220075" cy="68580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C7DA83-CFFA-04D9-EB09-E1192C940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6" y="1"/>
            <a:ext cx="7056438" cy="97789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D585F-E914-C641-8FF6-DDCA9FEA5E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3275" y="2168525"/>
            <a:ext cx="7056438" cy="371442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31F13F-B0F0-4B7E-2300-C51DE5611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525E8-F7F6-0A4B-908A-5CD2D6A08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129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pos="506">
          <p15:clr>
            <a:srgbClr val="FBAE40"/>
          </p15:clr>
        </p15:guide>
        <p15:guide id="4" pos="1209">
          <p15:clr>
            <a:srgbClr val="FBAE40"/>
          </p15:clr>
        </p15:guide>
        <p15:guide id="5" pos="1436">
          <p15:clr>
            <a:srgbClr val="FBAE40"/>
          </p15:clr>
        </p15:guide>
        <p15:guide id="6" pos="2139">
          <p15:clr>
            <a:srgbClr val="FBAE40"/>
          </p15:clr>
        </p15:guide>
        <p15:guide id="7" pos="2366">
          <p15:clr>
            <a:srgbClr val="FBAE40"/>
          </p15:clr>
        </p15:guide>
        <p15:guide id="8" pos="3069">
          <p15:clr>
            <a:srgbClr val="FBAE40"/>
          </p15:clr>
        </p15:guide>
        <p15:guide id="9" pos="3296">
          <p15:clr>
            <a:srgbClr val="FBAE40"/>
          </p15:clr>
        </p15:guide>
        <p15:guide id="10" pos="3999">
          <p15:clr>
            <a:srgbClr val="FBAE40"/>
          </p15:clr>
        </p15:guide>
        <p15:guide id="11" pos="4226">
          <p15:clr>
            <a:srgbClr val="FBAE40"/>
          </p15:clr>
        </p15:guide>
        <p15:guide id="12" pos="4951">
          <p15:clr>
            <a:srgbClr val="FBAE40"/>
          </p15:clr>
        </p15:guide>
        <p15:guide id="13" pos="5178">
          <p15:clr>
            <a:srgbClr val="FBAE40"/>
          </p15:clr>
        </p15:guide>
        <p15:guide id="14" pos="5881">
          <p15:clr>
            <a:srgbClr val="FBAE40"/>
          </p15:clr>
        </p15:guide>
        <p15:guide id="15" pos="608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6B766E-A6EA-38A1-82D9-8F7F736A5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38FF04-6D74-D42A-0EC7-DD95DE83F7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249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82" r:id="rId4"/>
    <p:sldLayoutId id="2147483662" r:id="rId5"/>
    <p:sldLayoutId id="214748367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chemeClr val="tx1"/>
          </a:solidFill>
          <a:latin typeface="VIC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VIC Medium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VIC Medium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VIC Medium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VIC Medium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VIC Medium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D1028C-5405-E1C5-E9E6-F9D587934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1"/>
            <a:ext cx="10550525" cy="977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AB9123-66E1-4F4A-5AA6-AE0BC13C78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3275" y="2168525"/>
            <a:ext cx="10909299" cy="4008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A1FA39-07C5-C41D-7A81-CB801353B2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31019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AD525E8-F7F6-0A4B-908A-5CD2D6A08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797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8" r:id="rId2"/>
    <p:sldLayoutId id="2147483675" r:id="rId3"/>
    <p:sldLayoutId id="2147483676" r:id="rId4"/>
    <p:sldLayoutId id="2147483681" r:id="rId5"/>
    <p:sldLayoutId id="2147483677" r:id="rId6"/>
    <p:sldLayoutId id="2147483678" r:id="rId7"/>
    <p:sldLayoutId id="2147483679" r:id="rId8"/>
    <p:sldLayoutId id="2147483680" r:id="rId9"/>
    <p:sldLayoutId id="2147483669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VIC Ligh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VIC Ligh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VIC Ligh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VIC Ligh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VIC Ligh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378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4" pos="506" userDrawn="1">
          <p15:clr>
            <a:srgbClr val="F26B43"/>
          </p15:clr>
        </p15:guide>
        <p15:guide id="5" orient="horz" pos="1366" userDrawn="1">
          <p15:clr>
            <a:srgbClr val="F26B43"/>
          </p15:clr>
        </p15:guide>
        <p15:guide id="6" pos="3840" userDrawn="1">
          <p15:clr>
            <a:srgbClr val="F26B43"/>
          </p15:clr>
        </p15:guide>
        <p15:guide id="7" pos="3953" userDrawn="1">
          <p15:clr>
            <a:srgbClr val="F26B43"/>
          </p15:clr>
        </p15:guide>
        <p15:guide id="8" pos="372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svg"/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12" Type="http://schemas.openxmlformats.org/officeDocument/2006/relationships/image" Target="../media/image37.png"/><Relationship Id="rId17" Type="http://schemas.openxmlformats.org/officeDocument/2006/relationships/image" Target="../media/image42.svg"/><Relationship Id="rId2" Type="http://schemas.openxmlformats.org/officeDocument/2006/relationships/image" Target="../media/image27.pn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png"/><Relationship Id="rId11" Type="http://schemas.openxmlformats.org/officeDocument/2006/relationships/image" Target="../media/image36.svg"/><Relationship Id="rId5" Type="http://schemas.openxmlformats.org/officeDocument/2006/relationships/image" Target="../media/image30.svg"/><Relationship Id="rId15" Type="http://schemas.openxmlformats.org/officeDocument/2006/relationships/image" Target="../media/image40.sv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svg"/><Relationship Id="rId14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9F8C5-A3C1-39BC-625B-8BC0C06A4E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813" y="2968978"/>
            <a:ext cx="8965324" cy="1576035"/>
          </a:xfrm>
        </p:spPr>
        <p:txBody>
          <a:bodyPr>
            <a:normAutofit/>
          </a:bodyPr>
          <a:lstStyle/>
          <a:p>
            <a:r>
              <a:rPr lang="en-US"/>
              <a:t>Parliamentary Inquiry into</a:t>
            </a:r>
            <a:br>
              <a:rPr lang="en-US"/>
            </a:br>
            <a:r>
              <a:rPr lang="en-US"/>
              <a:t>the Early Childhood Education </a:t>
            </a:r>
            <a:br>
              <a:rPr lang="en-US"/>
            </a:br>
            <a:r>
              <a:rPr lang="en-US"/>
              <a:t>and Care Sector in Victoria</a:t>
            </a:r>
            <a:endParaRPr lang="en-US" sz="28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2C35CE-59C9-7C40-AC70-FE5B10FF2D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800" b="1"/>
              <a:t>Tony Bates PSM </a:t>
            </a:r>
            <a:br>
              <a:rPr lang="en-US" sz="1800" b="1"/>
            </a:br>
            <a:r>
              <a:rPr lang="en-US" sz="1800"/>
              <a:t>Secretary, Department of Education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80ABAEBC-0804-4F53-D883-F25AB85173A3}"/>
              </a:ext>
            </a:extLst>
          </p:cNvPr>
          <p:cNvSpPr txBox="1">
            <a:spLocks/>
          </p:cNvSpPr>
          <p:nvPr/>
        </p:nvSpPr>
        <p:spPr>
          <a:xfrm>
            <a:off x="658814" y="5679027"/>
            <a:ext cx="2908476" cy="39439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VIC Medium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VIC Medium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VIC Medium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VIC Medium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VIC Medium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/>
              <a:t>Monday 8 December 2025</a:t>
            </a:r>
          </a:p>
        </p:txBody>
      </p:sp>
    </p:spTree>
    <p:extLst>
      <p:ext uri="{BB962C8B-B14F-4D97-AF65-F5344CB8AC3E}">
        <p14:creationId xmlns:p14="http://schemas.microsoft.com/office/powerpoint/2010/main" val="1562348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042A53-8530-5AB3-89D1-9D842E389E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42A01175-3F8A-28D3-4BE2-F9E64C72A460}"/>
              </a:ext>
            </a:extLst>
          </p:cNvPr>
          <p:cNvSpPr/>
          <p:nvPr/>
        </p:nvSpPr>
        <p:spPr>
          <a:xfrm>
            <a:off x="0" y="1243225"/>
            <a:ext cx="5014037" cy="56147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7EED0E-5267-FE06-322A-49C0CFCED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1"/>
            <a:ext cx="11501614" cy="1176214"/>
          </a:xfrm>
        </p:spPr>
        <p:txBody>
          <a:bodyPr>
            <a:normAutofit/>
          </a:bodyPr>
          <a:lstStyle/>
          <a:p>
            <a:r>
              <a:rPr lang="en-US"/>
              <a:t>Following the Rapid Child Safety Review, Victoria has urgently implemented non-legislative reform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0BB87C-4EF3-4B96-BC54-F2359D16DAA3}"/>
              </a:ext>
            </a:extLst>
          </p:cNvPr>
          <p:cNvSpPr/>
          <p:nvPr/>
        </p:nvSpPr>
        <p:spPr>
          <a:xfrm>
            <a:off x="5004707" y="1243225"/>
            <a:ext cx="7187293" cy="5614775"/>
          </a:xfrm>
          <a:prstGeom prst="rect">
            <a:avLst/>
          </a:prstGeom>
          <a:solidFill>
            <a:schemeClr val="accent3">
              <a:lumMod val="20000"/>
              <a:lumOff val="8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D771BB60-C38C-270A-8C02-AE10727CC732}"/>
              </a:ext>
            </a:extLst>
          </p:cNvPr>
          <p:cNvSpPr txBox="1">
            <a:spLocks/>
          </p:cNvSpPr>
          <p:nvPr/>
        </p:nvSpPr>
        <p:spPr>
          <a:xfrm>
            <a:off x="632036" y="2024882"/>
            <a:ext cx="4103249" cy="396000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1200" b="1">
                <a:highlight>
                  <a:srgbClr val="B8EAEC"/>
                </a:highlight>
              </a:rPr>
              <a:t>Recommendation 18: </a:t>
            </a:r>
            <a:endParaRPr lang="en-AU" sz="1400" b="1"/>
          </a:p>
          <a:p>
            <a:pPr marL="0" indent="0">
              <a:buNone/>
            </a:pPr>
            <a:r>
              <a:rPr lang="en-AU" sz="1400">
                <a:latin typeface="+mj-lt"/>
                <a:ea typeface="+mj-ea"/>
                <a:cs typeface="+mj-cs"/>
              </a:rPr>
              <a:t>Resources and advice for parents </a:t>
            </a:r>
            <a:r>
              <a:rPr lang="en-AU" sz="1400" b="1">
                <a:latin typeface="VIC Light" pitchFamily="2" charset="77"/>
              </a:rPr>
              <a:t>based on evidence 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3C7D06E-66FE-AA65-4BC0-A39913830404}"/>
              </a:ext>
            </a:extLst>
          </p:cNvPr>
          <p:cNvSpPr txBox="1">
            <a:spLocks/>
          </p:cNvSpPr>
          <p:nvPr/>
        </p:nvSpPr>
        <p:spPr>
          <a:xfrm>
            <a:off x="632037" y="3035572"/>
            <a:ext cx="4103247" cy="808628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ctr">
              <a:spcAft>
                <a:spcPts val="1200"/>
              </a:spcAft>
              <a:buNone/>
            </a:pPr>
            <a:r>
              <a:rPr lang="en-AU" sz="1200" b="1">
                <a:highlight>
                  <a:srgbClr val="B8EAEC"/>
                </a:highlight>
              </a:rPr>
              <a:t>Recommendation 22: </a:t>
            </a:r>
            <a:endParaRPr lang="en-AU" sz="1400" b="1"/>
          </a:p>
          <a:p>
            <a:pPr marL="0" indent="0" fontAlgn="ctr">
              <a:spcAft>
                <a:spcPts val="1200"/>
              </a:spcAft>
              <a:buNone/>
            </a:pPr>
            <a:r>
              <a:rPr lang="en-AU" sz="1400">
                <a:latin typeface="+mj-lt"/>
                <a:ea typeface="+mj-ea"/>
                <a:cs typeface="+mj-cs"/>
              </a:rPr>
              <a:t>Training and guidance for ECEC workers </a:t>
            </a:r>
            <a:r>
              <a:rPr lang="en-AU" sz="1400" b="1">
                <a:latin typeface="VIC Light" pitchFamily="2" charset="77"/>
              </a:rPr>
              <a:t>supporting a ‘speak up’ culture</a:t>
            </a:r>
          </a:p>
          <a:p>
            <a:pPr marL="0" indent="0" fontAlgn="ctr">
              <a:spcAft>
                <a:spcPts val="1200"/>
              </a:spcAft>
              <a:buNone/>
            </a:pPr>
            <a:endParaRPr lang="en-AU" sz="1400" b="1">
              <a:latin typeface="VIC Light" pitchFamily="2" charset="77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BB3C2A3-C989-80BF-422D-F188B4957BF7}"/>
              </a:ext>
            </a:extLst>
          </p:cNvPr>
          <p:cNvSpPr txBox="1"/>
          <p:nvPr/>
        </p:nvSpPr>
        <p:spPr>
          <a:xfrm>
            <a:off x="632037" y="4197626"/>
            <a:ext cx="410324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>
              <a:spcAft>
                <a:spcPts val="1200"/>
              </a:spcAft>
            </a:pPr>
            <a:r>
              <a:rPr lang="en-AU" sz="1200" b="1">
                <a:highlight>
                  <a:srgbClr val="B8EAEC"/>
                </a:highlight>
              </a:rPr>
              <a:t>Recommendation 21: </a:t>
            </a:r>
            <a:endParaRPr lang="en-AU" sz="1400" b="1"/>
          </a:p>
          <a:p>
            <a:pPr fontAlgn="ctr">
              <a:spcAft>
                <a:spcPts val="1200"/>
              </a:spcAft>
            </a:pPr>
            <a:r>
              <a:rPr lang="en-AU" sz="1400">
                <a:latin typeface="+mj-lt"/>
                <a:ea typeface="+mj-ea"/>
                <a:cs typeface="+mj-cs"/>
              </a:rPr>
              <a:t>Professional support program on quality, child safety and safeguarding </a:t>
            </a:r>
            <a:r>
              <a:rPr lang="en-AU" sz="1400" b="1">
                <a:latin typeface="VIC Light" pitchFamily="2" charset="77"/>
              </a:rPr>
              <a:t>in partnership with Early Childhood Australia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31A3E5-3A43-9887-0A7F-A9F3F388563A}"/>
              </a:ext>
            </a:extLst>
          </p:cNvPr>
          <p:cNvSpPr txBox="1"/>
          <p:nvPr/>
        </p:nvSpPr>
        <p:spPr>
          <a:xfrm>
            <a:off x="1" y="1243224"/>
            <a:ext cx="5004706" cy="455905"/>
          </a:xfrm>
          <a:prstGeom prst="rect">
            <a:avLst/>
          </a:prstGeom>
          <a:solidFill>
            <a:schemeClr val="accent6"/>
          </a:solidFill>
        </p:spPr>
        <p:txBody>
          <a:bodyPr wrap="square" lIns="684000" anchor="ctr" anchorCtr="0">
            <a:noAutofit/>
          </a:bodyPr>
          <a:lstStyle/>
          <a:p>
            <a:r>
              <a:rPr lang="en-AU" sz="1600" b="1">
                <a:ea typeface="+mn-lt"/>
                <a:cs typeface="+mn-lt"/>
              </a:rPr>
              <a:t>Broad system-wide reform</a:t>
            </a:r>
            <a:endParaRPr lang="en-US" sz="1600" b="1">
              <a:ea typeface="+mn-lt"/>
              <a:cs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A5F68C-2362-0EEF-6D40-9B53261408EB}"/>
              </a:ext>
            </a:extLst>
          </p:cNvPr>
          <p:cNvSpPr txBox="1"/>
          <p:nvPr/>
        </p:nvSpPr>
        <p:spPr>
          <a:xfrm>
            <a:off x="5014036" y="1243224"/>
            <a:ext cx="7177963" cy="455905"/>
          </a:xfrm>
          <a:prstGeom prst="rect">
            <a:avLst/>
          </a:prstGeom>
          <a:solidFill>
            <a:schemeClr val="accent3"/>
          </a:solidFill>
        </p:spPr>
        <p:txBody>
          <a:bodyPr wrap="square" lIns="684000" anchor="ctr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en-AU" sz="1600" b="1">
                <a:solidFill>
                  <a:schemeClr val="bg2"/>
                </a:solidFill>
                <a:ea typeface="+mn-lt"/>
                <a:cs typeface="+mn-lt"/>
              </a:rPr>
              <a:t>Enhancing the Regulator</a:t>
            </a:r>
            <a:endParaRPr lang="en-US" sz="1600" b="1">
              <a:solidFill>
                <a:schemeClr val="bg2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CC7B996-4E38-9E15-91AF-5F7D9797922D}"/>
              </a:ext>
            </a:extLst>
          </p:cNvPr>
          <p:cNvSpPr txBox="1">
            <a:spLocks/>
          </p:cNvSpPr>
          <p:nvPr/>
        </p:nvSpPr>
        <p:spPr>
          <a:xfrm>
            <a:off x="5646074" y="2024882"/>
            <a:ext cx="5913888" cy="396000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1200" b="1">
                <a:highlight>
                  <a:srgbClr val="B8EAEC"/>
                </a:highlight>
              </a:rPr>
              <a:t>Recommendation 5: </a:t>
            </a:r>
          </a:p>
          <a:p>
            <a:pPr marL="0" indent="0">
              <a:buNone/>
            </a:pPr>
            <a:r>
              <a:rPr lang="en-AU" sz="1400">
                <a:latin typeface="+mj-lt"/>
                <a:ea typeface="+mj-ea"/>
                <a:cs typeface="+mj-cs"/>
              </a:rPr>
              <a:t>Statement of Expectations for regulator </a:t>
            </a:r>
            <a:r>
              <a:rPr lang="en-AU" sz="1400" b="1">
                <a:latin typeface="VIC Light" pitchFamily="2" charset="77"/>
              </a:rPr>
              <a:t>to increase focus on recruitment and induction practices and build child safe culture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FC4AFD60-EFD2-3361-E695-E7F74B6BF322}"/>
              </a:ext>
            </a:extLst>
          </p:cNvPr>
          <p:cNvSpPr txBox="1">
            <a:spLocks/>
          </p:cNvSpPr>
          <p:nvPr/>
        </p:nvSpPr>
        <p:spPr>
          <a:xfrm>
            <a:off x="5646074" y="3212280"/>
            <a:ext cx="5913888" cy="396000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1200" b="1">
                <a:highlight>
                  <a:srgbClr val="B8EAEC"/>
                </a:highlight>
              </a:rPr>
              <a:t>Recommendation 10: </a:t>
            </a:r>
          </a:p>
          <a:p>
            <a:pPr marL="0" indent="0">
              <a:buNone/>
            </a:pPr>
            <a:r>
              <a:rPr lang="en-AU" sz="1400">
                <a:latin typeface="+mj-lt"/>
                <a:ea typeface="+mj-ea"/>
                <a:cs typeface="+mj-cs"/>
              </a:rPr>
              <a:t>More unannounced compliance visits </a:t>
            </a:r>
            <a:r>
              <a:rPr lang="en-AU" sz="1400" b="1">
                <a:latin typeface="VIC Light" pitchFamily="2" charset="77"/>
              </a:rPr>
              <a:t>to at least once every 12 months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F947ADA1-AC4D-37D1-0454-40B7BA4D42DD}"/>
              </a:ext>
            </a:extLst>
          </p:cNvPr>
          <p:cNvSpPr txBox="1">
            <a:spLocks/>
          </p:cNvSpPr>
          <p:nvPr/>
        </p:nvSpPr>
        <p:spPr>
          <a:xfrm>
            <a:off x="5646074" y="4186898"/>
            <a:ext cx="5913888" cy="396000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1200" b="1">
                <a:highlight>
                  <a:srgbClr val="B8EAEC"/>
                </a:highlight>
              </a:rPr>
              <a:t>Recommendation 11: </a:t>
            </a:r>
          </a:p>
          <a:p>
            <a:pPr marL="0" indent="0">
              <a:buNone/>
            </a:pPr>
            <a:r>
              <a:rPr lang="en-AU" sz="1400">
                <a:latin typeface="+mj-lt"/>
                <a:ea typeface="+mj-ea"/>
                <a:cs typeface="+mj-cs"/>
              </a:rPr>
              <a:t>Capability review </a:t>
            </a:r>
            <a:r>
              <a:rPr lang="en-AU" sz="1400" b="1">
                <a:latin typeface="VIC Light" pitchFamily="2" charset="77"/>
              </a:rPr>
              <a:t>to modernise the risk assessment framework, tools and training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789A2563-16E7-14BC-B3B1-BBE05C36277A}"/>
              </a:ext>
            </a:extLst>
          </p:cNvPr>
          <p:cNvSpPr txBox="1">
            <a:spLocks/>
          </p:cNvSpPr>
          <p:nvPr/>
        </p:nvSpPr>
        <p:spPr>
          <a:xfrm>
            <a:off x="5646074" y="5161516"/>
            <a:ext cx="5913888" cy="396000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1200" b="1">
                <a:highlight>
                  <a:srgbClr val="B8EAEC"/>
                </a:highlight>
              </a:rPr>
              <a:t>Recommendation 13: </a:t>
            </a:r>
          </a:p>
          <a:p>
            <a:pPr marL="0" indent="0">
              <a:buNone/>
            </a:pPr>
            <a:r>
              <a:rPr lang="en-AU" sz="1400">
                <a:latin typeface="+mj-lt"/>
                <a:ea typeface="+mj-ea"/>
                <a:cs typeface="+mj-cs"/>
              </a:rPr>
              <a:t>More funding for regulation </a:t>
            </a:r>
            <a:r>
              <a:rPr lang="en-AU" sz="1400" b="1">
                <a:latin typeface="VIC Light" pitchFamily="2" charset="77"/>
              </a:rPr>
              <a:t>to support implementation of the Rapid Child Safety Review, including 60 more Authorised Officers. As at December 2025, there are 270 QARD FTE including 150 FTE Authorised Officers.</a:t>
            </a:r>
          </a:p>
        </p:txBody>
      </p:sp>
    </p:spTree>
    <p:extLst>
      <p:ext uri="{BB962C8B-B14F-4D97-AF65-F5344CB8AC3E}">
        <p14:creationId xmlns:p14="http://schemas.microsoft.com/office/powerpoint/2010/main" val="1037122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CA332C-31FC-BC81-958A-9D61748C1D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780CF103-C617-B4A2-FF41-C4BCBE4F3AE3}"/>
              </a:ext>
            </a:extLst>
          </p:cNvPr>
          <p:cNvSpPr/>
          <p:nvPr/>
        </p:nvSpPr>
        <p:spPr>
          <a:xfrm>
            <a:off x="0" y="1985875"/>
            <a:ext cx="5014037" cy="48721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073F02-BBB9-B79C-8646-B9E983F10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1"/>
            <a:ext cx="11501614" cy="996042"/>
          </a:xfrm>
        </p:spPr>
        <p:txBody>
          <a:bodyPr>
            <a:normAutofit/>
          </a:bodyPr>
          <a:lstStyle/>
          <a:p>
            <a:r>
              <a:rPr lang="en-AU"/>
              <a:t>Nationally, more needs to be done to improve safety in ECEC</a:t>
            </a: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8441F8-425B-F385-0609-19DA16CB5593}"/>
              </a:ext>
            </a:extLst>
          </p:cNvPr>
          <p:cNvSpPr/>
          <p:nvPr/>
        </p:nvSpPr>
        <p:spPr>
          <a:xfrm>
            <a:off x="5004707" y="1985875"/>
            <a:ext cx="7187293" cy="4872125"/>
          </a:xfrm>
          <a:prstGeom prst="rect">
            <a:avLst/>
          </a:prstGeom>
          <a:solidFill>
            <a:schemeClr val="accent3">
              <a:lumMod val="20000"/>
              <a:lumOff val="8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235211D7-D7AB-A767-2F05-2279A85859BB}"/>
              </a:ext>
            </a:extLst>
          </p:cNvPr>
          <p:cNvSpPr txBox="1">
            <a:spLocks/>
          </p:cNvSpPr>
          <p:nvPr/>
        </p:nvSpPr>
        <p:spPr>
          <a:xfrm>
            <a:off x="585441" y="2285636"/>
            <a:ext cx="4103247" cy="4155985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ctr">
              <a:spcAft>
                <a:spcPts val="400"/>
              </a:spcAft>
              <a:buNone/>
            </a:pPr>
            <a:r>
              <a:rPr lang="en-AU" sz="1200" b="1">
                <a:highlight>
                  <a:srgbClr val="B8EAEC"/>
                </a:highlight>
              </a:rPr>
              <a:t>Recommendation 1: </a:t>
            </a:r>
            <a:endParaRPr lang="en-AU" sz="1400" b="1"/>
          </a:p>
          <a:p>
            <a:pPr marL="0" indent="0" fontAlgn="ctr">
              <a:spcAft>
                <a:spcPts val="400"/>
              </a:spcAft>
              <a:buNone/>
            </a:pPr>
            <a:r>
              <a:rPr lang="en-AU" sz="1400" b="1">
                <a:latin typeface="VIC Light" pitchFamily="2" charset="77"/>
              </a:rPr>
              <a:t>Safety, rights and best interests of children</a:t>
            </a:r>
          </a:p>
          <a:p>
            <a:pPr marL="0" indent="0" fontAlgn="ctr">
              <a:spcAft>
                <a:spcPts val="400"/>
              </a:spcAft>
              <a:buNone/>
            </a:pPr>
            <a:r>
              <a:rPr lang="en-US" sz="1200" b="1">
                <a:highlight>
                  <a:srgbClr val="B8EAEC"/>
                </a:highlight>
              </a:rPr>
              <a:t>Recommendation 12: </a:t>
            </a:r>
          </a:p>
          <a:p>
            <a:pPr marL="0" indent="0" fontAlgn="ctr">
              <a:spcAft>
                <a:spcPts val="400"/>
              </a:spcAft>
              <a:buNone/>
            </a:pPr>
            <a:r>
              <a:rPr lang="en-US" sz="1400" b="1">
                <a:latin typeface="VIC Light" pitchFamily="2" charset="77"/>
              </a:rPr>
              <a:t>Increase penalties for offences</a:t>
            </a:r>
          </a:p>
          <a:p>
            <a:pPr marL="0" indent="0" fontAlgn="ctr">
              <a:spcAft>
                <a:spcPts val="400"/>
              </a:spcAft>
              <a:buNone/>
            </a:pPr>
            <a:r>
              <a:rPr lang="en-AU" sz="1200" b="1">
                <a:highlight>
                  <a:srgbClr val="B8EAEC"/>
                </a:highlight>
              </a:rPr>
              <a:t>Recommendation 14: </a:t>
            </a:r>
          </a:p>
          <a:p>
            <a:pPr marL="0" indent="0" fontAlgn="ctr">
              <a:spcAft>
                <a:spcPts val="400"/>
              </a:spcAft>
              <a:buNone/>
            </a:pPr>
            <a:r>
              <a:rPr lang="en-AU" sz="1400" b="1">
                <a:latin typeface="VIC Light" pitchFamily="2" charset="77"/>
              </a:rPr>
              <a:t>Improve staffing arrangements in services</a:t>
            </a:r>
          </a:p>
          <a:p>
            <a:pPr marL="0" indent="0" fontAlgn="ctr">
              <a:spcAft>
                <a:spcPts val="400"/>
              </a:spcAft>
              <a:buNone/>
            </a:pPr>
            <a:r>
              <a:rPr lang="en-AU" sz="1200" b="1">
                <a:highlight>
                  <a:srgbClr val="B8EAEC"/>
                </a:highlight>
              </a:rPr>
              <a:t>Recommendation 16: </a:t>
            </a:r>
          </a:p>
          <a:p>
            <a:pPr marL="0" indent="0" fontAlgn="ctr">
              <a:spcAft>
                <a:spcPts val="400"/>
              </a:spcAft>
              <a:buNone/>
            </a:pPr>
            <a:r>
              <a:rPr lang="en-AU" sz="1400" b="1">
                <a:latin typeface="VIC Light" pitchFamily="2" charset="77"/>
              </a:rPr>
              <a:t>Trial the use of closed-circuit television (CCTV)</a:t>
            </a:r>
          </a:p>
          <a:p>
            <a:pPr marL="0" indent="0" fontAlgn="ctr">
              <a:spcAft>
                <a:spcPts val="400"/>
              </a:spcAft>
              <a:buNone/>
            </a:pPr>
            <a:r>
              <a:rPr lang="en-AU" sz="1200" b="1">
                <a:highlight>
                  <a:srgbClr val="B8EAEC"/>
                </a:highlight>
              </a:rPr>
              <a:t>Recommendation 20: </a:t>
            </a:r>
          </a:p>
          <a:p>
            <a:pPr marL="0" indent="0" fontAlgn="ctr">
              <a:spcAft>
                <a:spcPts val="400"/>
              </a:spcAft>
              <a:buNone/>
            </a:pPr>
            <a:r>
              <a:rPr lang="en-AU" sz="1400" b="1">
                <a:latin typeface="VIC Light" pitchFamily="2" charset="77"/>
              </a:rPr>
              <a:t>Mandatory child safety training </a:t>
            </a:r>
          </a:p>
          <a:p>
            <a:pPr marL="0" indent="0" fontAlgn="ctr">
              <a:spcAft>
                <a:spcPts val="400"/>
              </a:spcAft>
              <a:buNone/>
            </a:pPr>
            <a:endParaRPr lang="en-US" sz="1400">
              <a:ea typeface="+mn-lt"/>
              <a:cs typeface="+mn-lt"/>
            </a:endParaRPr>
          </a:p>
          <a:p>
            <a:pPr marL="0" indent="0" fontAlgn="ctr">
              <a:spcAft>
                <a:spcPts val="400"/>
              </a:spcAft>
              <a:buNone/>
            </a:pPr>
            <a:endParaRPr lang="en-AU" sz="1400">
              <a:ea typeface="+mn-lt"/>
              <a:cs typeface="+mn-lt"/>
            </a:endParaRPr>
          </a:p>
          <a:p>
            <a:pPr marL="0" indent="0" fontAlgn="ctr">
              <a:spcAft>
                <a:spcPts val="400"/>
              </a:spcAft>
              <a:buNone/>
            </a:pPr>
            <a:endParaRPr lang="en-AU" sz="1400"/>
          </a:p>
          <a:p>
            <a:pPr marL="0" indent="0" fontAlgn="ctr">
              <a:spcAft>
                <a:spcPts val="400"/>
              </a:spcAft>
              <a:buNone/>
            </a:pPr>
            <a:endParaRPr lang="en-AU" sz="1400" b="1">
              <a:latin typeface="VIC Light" pitchFamily="2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3E6252-6F69-39D4-4492-072FFEA9096B}"/>
              </a:ext>
            </a:extLst>
          </p:cNvPr>
          <p:cNvSpPr txBox="1"/>
          <p:nvPr/>
        </p:nvSpPr>
        <p:spPr>
          <a:xfrm>
            <a:off x="1" y="1630539"/>
            <a:ext cx="5004706" cy="455905"/>
          </a:xfrm>
          <a:prstGeom prst="rect">
            <a:avLst/>
          </a:prstGeom>
          <a:solidFill>
            <a:schemeClr val="accent6"/>
          </a:solidFill>
        </p:spPr>
        <p:txBody>
          <a:bodyPr wrap="square" lIns="684000" anchor="ctr" anchorCtr="0">
            <a:noAutofit/>
          </a:bodyPr>
          <a:lstStyle/>
          <a:p>
            <a:r>
              <a:rPr lang="en-AU" sz="1400" b="1">
                <a:ea typeface="+mn-lt"/>
                <a:cs typeface="+mn-lt"/>
              </a:rPr>
              <a:t>Immediate collaborative actions underway</a:t>
            </a:r>
            <a:endParaRPr lang="en-US" sz="1400" b="1">
              <a:ea typeface="+mn-lt"/>
              <a:cs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E48B44-4618-E1E0-70F7-42C8FCF2D366}"/>
              </a:ext>
            </a:extLst>
          </p:cNvPr>
          <p:cNvSpPr txBox="1"/>
          <p:nvPr/>
        </p:nvSpPr>
        <p:spPr>
          <a:xfrm>
            <a:off x="5014036" y="1630539"/>
            <a:ext cx="7177963" cy="455905"/>
          </a:xfrm>
          <a:prstGeom prst="rect">
            <a:avLst/>
          </a:prstGeom>
          <a:solidFill>
            <a:schemeClr val="accent3"/>
          </a:solidFill>
        </p:spPr>
        <p:txBody>
          <a:bodyPr wrap="square" lIns="684000" anchor="ctr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en-AU" sz="1400" b="1">
                <a:solidFill>
                  <a:schemeClr val="bg2"/>
                </a:solidFill>
                <a:ea typeface="+mn-lt"/>
                <a:cs typeface="+mn-lt"/>
              </a:rPr>
              <a:t>Ongoing advocacy for national action</a:t>
            </a:r>
            <a:endParaRPr lang="en-US" sz="1400" b="1">
              <a:solidFill>
                <a:schemeClr val="bg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B2F2C5-E368-B050-4F41-82D90CB0FAE7}"/>
              </a:ext>
            </a:extLst>
          </p:cNvPr>
          <p:cNvSpPr txBox="1"/>
          <p:nvPr/>
        </p:nvSpPr>
        <p:spPr>
          <a:xfrm>
            <a:off x="803273" y="835832"/>
            <a:ext cx="10585451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AU" sz="1600"/>
              <a:t>The Rapid Review highlighted that Commonwealth leadership, in partnership with states and territories, is essential to drive system-wide reform and must include immediate and long-term actions 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8B7D25D-D765-6441-B323-E6E0AF057B8D}"/>
              </a:ext>
            </a:extLst>
          </p:cNvPr>
          <p:cNvSpPr txBox="1">
            <a:spLocks/>
          </p:cNvSpPr>
          <p:nvPr/>
        </p:nvSpPr>
        <p:spPr>
          <a:xfrm>
            <a:off x="5663627" y="2285636"/>
            <a:ext cx="6248066" cy="4155985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ctr">
              <a:spcAft>
                <a:spcPts val="400"/>
              </a:spcAft>
              <a:buNone/>
            </a:pPr>
            <a:r>
              <a:rPr lang="en-AU" sz="1200" b="1">
                <a:highlight>
                  <a:srgbClr val="B8EAEC"/>
                </a:highlight>
              </a:rPr>
              <a:t>Recommendation 2: </a:t>
            </a:r>
            <a:endParaRPr lang="en-AU" sz="1400" b="1"/>
          </a:p>
          <a:p>
            <a:pPr marL="0" indent="0" fontAlgn="ctr">
              <a:spcAft>
                <a:spcPts val="400"/>
              </a:spcAft>
              <a:buNone/>
            </a:pPr>
            <a:r>
              <a:rPr lang="en-AU" sz="1400" b="1">
                <a:latin typeface="VIC Light" pitchFamily="2" charset="77"/>
              </a:rPr>
              <a:t>Commonwealth Government-led rethink of the ECEC system</a:t>
            </a:r>
          </a:p>
          <a:p>
            <a:pPr marL="0" indent="0" fontAlgn="ctr">
              <a:spcAft>
                <a:spcPts val="400"/>
              </a:spcAft>
              <a:buNone/>
            </a:pPr>
            <a:r>
              <a:rPr lang="en-US" sz="1200" b="1">
                <a:highlight>
                  <a:srgbClr val="B8EAEC"/>
                </a:highlight>
              </a:rPr>
              <a:t>Recommendation 3: </a:t>
            </a:r>
          </a:p>
          <a:p>
            <a:pPr marL="0" indent="0" fontAlgn="ctr">
              <a:spcAft>
                <a:spcPts val="400"/>
              </a:spcAft>
              <a:buNone/>
            </a:pPr>
            <a:r>
              <a:rPr lang="en-AU" sz="1400" b="1">
                <a:latin typeface="VIC Light" pitchFamily="2" charset="77"/>
              </a:rPr>
              <a:t>Establish National Early Childhood Reform Commission </a:t>
            </a:r>
          </a:p>
          <a:p>
            <a:pPr marL="0" indent="0" fontAlgn="ctr">
              <a:spcAft>
                <a:spcPts val="400"/>
              </a:spcAft>
              <a:buNone/>
            </a:pPr>
            <a:r>
              <a:rPr lang="en-AU" sz="1200" b="1">
                <a:highlight>
                  <a:srgbClr val="B8EAEC"/>
                </a:highlight>
              </a:rPr>
              <a:t>Recommendation 13: </a:t>
            </a:r>
          </a:p>
          <a:p>
            <a:pPr marL="0" indent="0" fontAlgn="ctr">
              <a:spcAft>
                <a:spcPts val="400"/>
              </a:spcAft>
              <a:buNone/>
            </a:pPr>
            <a:r>
              <a:rPr lang="en-AU" sz="1400" b="1">
                <a:latin typeface="VIC Light" pitchFamily="2" charset="77"/>
              </a:rPr>
              <a:t>Commonwealth funding for effective regulation </a:t>
            </a:r>
          </a:p>
          <a:p>
            <a:pPr marL="0" indent="0" fontAlgn="ctr">
              <a:spcAft>
                <a:spcPts val="400"/>
              </a:spcAft>
              <a:buNone/>
            </a:pPr>
            <a:r>
              <a:rPr lang="en-AU" sz="1200" b="1">
                <a:highlight>
                  <a:srgbClr val="B8EAEC"/>
                </a:highlight>
              </a:rPr>
              <a:t>Recommendation 15: </a:t>
            </a:r>
          </a:p>
          <a:p>
            <a:pPr marL="0" indent="0" fontAlgn="ctr">
              <a:spcAft>
                <a:spcPts val="400"/>
              </a:spcAft>
              <a:buNone/>
            </a:pPr>
            <a:r>
              <a:rPr lang="en-AU" sz="1400" b="1">
                <a:latin typeface="VIC Light" pitchFamily="2" charset="77"/>
              </a:rPr>
              <a:t>Improve lines of sight in ECEC centres </a:t>
            </a:r>
          </a:p>
          <a:p>
            <a:pPr marL="0" indent="0" fontAlgn="ctr">
              <a:spcAft>
                <a:spcPts val="400"/>
              </a:spcAft>
              <a:buNone/>
            </a:pPr>
            <a:r>
              <a:rPr lang="en-AU" sz="1200" b="1">
                <a:highlight>
                  <a:srgbClr val="B8EAEC"/>
                </a:highlight>
              </a:rPr>
              <a:t>Recommendation 19: </a:t>
            </a:r>
          </a:p>
          <a:p>
            <a:pPr marL="0" indent="0" fontAlgn="ctr">
              <a:spcAft>
                <a:spcPts val="400"/>
              </a:spcAft>
              <a:buNone/>
            </a:pPr>
            <a:r>
              <a:rPr lang="en-AU" sz="1400" b="1">
                <a:latin typeface="VIC Light" pitchFamily="2" charset="77"/>
              </a:rPr>
              <a:t>Stronger action on poor quality training courses</a:t>
            </a:r>
          </a:p>
          <a:p>
            <a:pPr marL="0" indent="0" fontAlgn="ctr">
              <a:spcAft>
                <a:spcPts val="400"/>
              </a:spcAft>
              <a:buNone/>
            </a:pPr>
            <a:r>
              <a:rPr lang="en-AU" sz="1200" b="1">
                <a:highlight>
                  <a:srgbClr val="B8EAEC"/>
                </a:highlight>
              </a:rPr>
              <a:t>Recommendation 22: </a:t>
            </a:r>
          </a:p>
          <a:p>
            <a:pPr marL="0" indent="0" fontAlgn="ctr">
              <a:spcAft>
                <a:spcPts val="400"/>
              </a:spcAft>
              <a:buNone/>
            </a:pPr>
            <a:r>
              <a:rPr lang="en-AU" sz="1400" b="1">
                <a:latin typeface="VIC Light" pitchFamily="2" charset="77"/>
              </a:rPr>
              <a:t>Give ECEC workers the confidence to raise concerns</a:t>
            </a:r>
            <a:endParaRPr lang="en-US" sz="1400" b="1">
              <a:latin typeface="VIC Light" pitchFamily="2" charset="77"/>
            </a:endParaRPr>
          </a:p>
          <a:p>
            <a:pPr marL="0" indent="0" fontAlgn="ctr">
              <a:spcAft>
                <a:spcPts val="400"/>
              </a:spcAft>
              <a:buNone/>
            </a:pPr>
            <a:endParaRPr lang="en-AU" sz="1400" b="1">
              <a:latin typeface="VIC Light" pitchFamily="2" charset="77"/>
            </a:endParaRPr>
          </a:p>
          <a:p>
            <a:pPr marL="0" indent="0" fontAlgn="ctr">
              <a:spcAft>
                <a:spcPts val="400"/>
              </a:spcAft>
              <a:buNone/>
            </a:pPr>
            <a:endParaRPr lang="en-AU" sz="1400"/>
          </a:p>
          <a:p>
            <a:pPr marL="0" indent="0" fontAlgn="ctr">
              <a:spcAft>
                <a:spcPts val="400"/>
              </a:spcAft>
              <a:buNone/>
            </a:pPr>
            <a:endParaRPr lang="en-AU" sz="1400" b="1">
              <a:latin typeface="VIC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51344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6FC005-B012-03AA-428B-07C5F28AF3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F7EB6-3DA1-6FBA-B838-F7EC8BB3B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1"/>
            <a:ext cx="11501614" cy="996042"/>
          </a:xfrm>
        </p:spPr>
        <p:txBody>
          <a:bodyPr>
            <a:normAutofit/>
          </a:bodyPr>
          <a:lstStyle/>
          <a:p>
            <a:r>
              <a:rPr lang="en-AU"/>
              <a:t>Regulator performance measures – BP3 targets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21A2BF-4B34-9990-1CF9-65325DA81A5B}"/>
              </a:ext>
            </a:extLst>
          </p:cNvPr>
          <p:cNvSpPr txBox="1"/>
          <p:nvPr/>
        </p:nvSpPr>
        <p:spPr>
          <a:xfrm>
            <a:off x="803273" y="703655"/>
            <a:ext cx="105854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AU" altLang="en-US" sz="1600"/>
              <a:t>DE has 3 performance measures relevant to the Regulator. These are published annually in the State Budget papers and will continue to be updated to reflect current expectations of the Regulator.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4103BF4-C9E7-0E85-89D6-366A535BB6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1669006"/>
              </p:ext>
            </p:extLst>
          </p:nvPr>
        </p:nvGraphicFramePr>
        <p:xfrm>
          <a:off x="0" y="1356795"/>
          <a:ext cx="12192001" cy="5501203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065517">
                  <a:extLst>
                    <a:ext uri="{9D8B030D-6E8A-4147-A177-3AD203B41FA5}">
                      <a16:colId xmlns:a16="http://schemas.microsoft.com/office/drawing/2014/main" val="1544088403"/>
                    </a:ext>
                  </a:extLst>
                </a:gridCol>
                <a:gridCol w="5010900">
                  <a:extLst>
                    <a:ext uri="{9D8B030D-6E8A-4147-A177-3AD203B41FA5}">
                      <a16:colId xmlns:a16="http://schemas.microsoft.com/office/drawing/2014/main" val="4066317084"/>
                    </a:ext>
                  </a:extLst>
                </a:gridCol>
                <a:gridCol w="1278896">
                  <a:extLst>
                    <a:ext uri="{9D8B030D-6E8A-4147-A177-3AD203B41FA5}">
                      <a16:colId xmlns:a16="http://schemas.microsoft.com/office/drawing/2014/main" val="3636210529"/>
                    </a:ext>
                  </a:extLst>
                </a:gridCol>
                <a:gridCol w="1278896">
                  <a:extLst>
                    <a:ext uri="{9D8B030D-6E8A-4147-A177-3AD203B41FA5}">
                      <a16:colId xmlns:a16="http://schemas.microsoft.com/office/drawing/2014/main" val="836856970"/>
                    </a:ext>
                  </a:extLst>
                </a:gridCol>
                <a:gridCol w="1278896">
                  <a:extLst>
                    <a:ext uri="{9D8B030D-6E8A-4147-A177-3AD203B41FA5}">
                      <a16:colId xmlns:a16="http://schemas.microsoft.com/office/drawing/2014/main" val="3884769525"/>
                    </a:ext>
                  </a:extLst>
                </a:gridCol>
                <a:gridCol w="1278896">
                  <a:extLst>
                    <a:ext uri="{9D8B030D-6E8A-4147-A177-3AD203B41FA5}">
                      <a16:colId xmlns:a16="http://schemas.microsoft.com/office/drawing/2014/main" val="3454522070"/>
                    </a:ext>
                  </a:extLst>
                </a:gridCol>
              </a:tblGrid>
              <a:tr h="7339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AU" sz="1200" b="1">
                          <a:solidFill>
                            <a:schemeClr val="tx1"/>
                          </a:solidFill>
                          <a:effectLst/>
                        </a:rPr>
                        <a:t>Performance </a:t>
                      </a:r>
                      <a:br>
                        <a:rPr lang="en-AU" sz="1200" b="1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AU" sz="1200" b="1">
                          <a:solidFill>
                            <a:schemeClr val="tx1"/>
                          </a:solidFill>
                          <a:effectLst/>
                        </a:rPr>
                        <a:t>measure</a:t>
                      </a:r>
                      <a:endParaRPr lang="en-AU" sz="1200" b="1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580" marR="68580" marT="7200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</a:rPr>
                        <a:t>Comment </a:t>
                      </a:r>
                      <a:endParaRPr lang="en-AU" sz="1200" b="1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7200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AU" sz="1200" b="1">
                          <a:solidFill>
                            <a:schemeClr val="tx1"/>
                          </a:solidFill>
                          <a:effectLst/>
                        </a:rPr>
                        <a:t>2025–26 </a:t>
                      </a:r>
                      <a:br>
                        <a:rPr lang="en-AU" sz="1200" b="1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AU" sz="1200" b="1">
                          <a:solidFill>
                            <a:schemeClr val="tx1"/>
                          </a:solidFill>
                          <a:effectLst/>
                        </a:rPr>
                        <a:t>target</a:t>
                      </a:r>
                      <a:endParaRPr lang="en-AU" sz="1200" b="1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72000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AU" sz="1200" b="1">
                          <a:solidFill>
                            <a:schemeClr val="tx1"/>
                          </a:solidFill>
                          <a:effectLst/>
                        </a:rPr>
                        <a:t>2024–25 expected outcome</a:t>
                      </a:r>
                      <a:endParaRPr lang="en-AU" sz="1200" b="1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720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AU" sz="1200" b="1">
                          <a:solidFill>
                            <a:schemeClr val="tx1"/>
                          </a:solidFill>
                          <a:effectLst/>
                        </a:rPr>
                        <a:t>2024–25 </a:t>
                      </a:r>
                      <a:br>
                        <a:rPr lang="en-AU" sz="1200" b="1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AU" sz="1200" b="1">
                          <a:solidFill>
                            <a:schemeClr val="tx1"/>
                          </a:solidFill>
                          <a:effectLst/>
                        </a:rPr>
                        <a:t>target</a:t>
                      </a:r>
                      <a:endParaRPr lang="en-AU" sz="1200" b="1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720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AU" sz="1200" b="1">
                          <a:solidFill>
                            <a:schemeClr val="tx1"/>
                          </a:solidFill>
                          <a:effectLst/>
                        </a:rPr>
                        <a:t>2023–24 </a:t>
                      </a:r>
                      <a:br>
                        <a:rPr lang="en-AU" sz="1200" b="1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AU" sz="1200" b="1">
                          <a:solidFill>
                            <a:schemeClr val="tx1"/>
                          </a:solidFill>
                          <a:effectLst/>
                        </a:rPr>
                        <a:t>actual</a:t>
                      </a:r>
                      <a:endParaRPr lang="en-AU" sz="1200" b="1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428580" marT="720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4075870"/>
                  </a:ext>
                </a:extLst>
              </a:tr>
              <a:tr h="14192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b="1">
                          <a:effectLst/>
                        </a:rPr>
                        <a:t>Number of inspections of early childhood services</a:t>
                      </a:r>
                      <a:endParaRPr lang="en-AU" sz="1200" b="1"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92580" marR="68580" marT="252000" marB="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b="0">
                          <a:effectLst/>
                        </a:rPr>
                        <a:t>Measure relates to the calendar year.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b="0">
                          <a:effectLst/>
                        </a:rPr>
                        <a:t>The 2024–25 expected outcome is higher than the 2024–25 target due to a focused effort to maintain a high level of service assessment and rating visits.</a:t>
                      </a:r>
                      <a:endParaRPr lang="en-AU" sz="1200" b="0" i="1"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252000" marB="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AU" sz="1400" b="1">
                          <a:effectLst/>
                        </a:rPr>
                        <a:t>4,000</a:t>
                      </a:r>
                      <a:endParaRPr lang="en-AU" sz="1400" b="1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252000" marB="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AU" sz="1400" b="1">
                          <a:effectLst/>
                        </a:rPr>
                        <a:t>4,729</a:t>
                      </a:r>
                      <a:endParaRPr lang="en-AU" sz="1400" b="1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25200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AU" sz="1400" b="1">
                          <a:effectLst/>
                        </a:rPr>
                        <a:t>4,000</a:t>
                      </a:r>
                      <a:endParaRPr lang="en-AU" sz="1400" b="1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25200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AU" sz="1400" b="1">
                          <a:effectLst/>
                        </a:rPr>
                        <a:t>4,816</a:t>
                      </a:r>
                      <a:endParaRPr lang="en-AU" sz="1400" b="1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428580" marT="25200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1016001"/>
                  </a:ext>
                </a:extLst>
              </a:tr>
              <a:tr h="16739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b="1">
                          <a:effectLst/>
                        </a:rPr>
                        <a:t>Percentage of approved eligible services assessed and rated</a:t>
                      </a:r>
                      <a:endParaRPr lang="en-AU" sz="1200" b="1"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92580" marR="68580" marT="252000" marB="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b="0">
                          <a:effectLst/>
                        </a:rPr>
                        <a:t>Measure relates to the calendar year.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b="0">
                          <a:effectLst/>
                        </a:rPr>
                        <a:t>The 2024–25 expected outcome is higher than the 2024–25 target due to a focused effort to maintain a high level of service assessment and rating visits to address backlogs.</a:t>
                      </a:r>
                      <a:endParaRPr lang="en-AU" sz="1200" b="0" i="1"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252000" marB="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AU" sz="1400" b="1">
                          <a:effectLst/>
                        </a:rPr>
                        <a:t>25%</a:t>
                      </a:r>
                      <a:endParaRPr lang="en-AU" sz="1400" b="1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252000" marB="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AU" sz="1400" b="1">
                          <a:effectLst/>
                        </a:rPr>
                        <a:t>28.6%</a:t>
                      </a:r>
                      <a:endParaRPr lang="en-AU" sz="1400" b="1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25200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AU" sz="1400" b="1">
                          <a:effectLst/>
                        </a:rPr>
                        <a:t>25%</a:t>
                      </a:r>
                      <a:endParaRPr lang="en-AU" sz="1400" b="1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25200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AU" sz="1400" b="1">
                          <a:effectLst/>
                        </a:rPr>
                        <a:t>30.7%</a:t>
                      </a:r>
                      <a:endParaRPr lang="en-AU" sz="1400" b="1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428580" marT="25200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2207355"/>
                  </a:ext>
                </a:extLst>
              </a:tr>
              <a:tr h="16739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b="1">
                          <a:effectLst/>
                        </a:rPr>
                        <a:t>Average days taken to report and issue a notice of a quality rating</a:t>
                      </a:r>
                      <a:endParaRPr lang="en-AU" sz="1200" b="1"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92580" marR="68580" marT="252000" marB="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b="0">
                          <a:effectLst/>
                        </a:rPr>
                        <a:t>Measure relates to the calendar year.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b="0">
                          <a:effectLst/>
                        </a:rPr>
                        <a:t>The 2024–25 expected outcome exceeds the 2024–25 target due to regulatory demands including sustained high levels of assessment and rating visits to address backlogs and required reports. </a:t>
                      </a:r>
                      <a:endParaRPr lang="en-AU" sz="1200" b="0" i="1"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252000" marB="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AU" sz="1400" b="1">
                          <a:effectLst/>
                        </a:rPr>
                        <a:t>50</a:t>
                      </a:r>
                      <a:endParaRPr lang="en-AU" sz="1400" b="1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252000" marB="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AU" sz="1400" b="1">
                          <a:effectLst/>
                        </a:rPr>
                        <a:t>54.4</a:t>
                      </a:r>
                      <a:endParaRPr lang="en-AU" sz="1400" b="1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25200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AU" sz="1400" b="1">
                          <a:effectLst/>
                        </a:rPr>
                        <a:t>50</a:t>
                      </a:r>
                      <a:endParaRPr lang="en-AU" sz="1400" b="1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25200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AU" sz="1400" b="1">
                          <a:effectLst/>
                        </a:rPr>
                        <a:t>42.4</a:t>
                      </a:r>
                      <a:endParaRPr lang="en-AU" sz="1400" b="1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428580" marT="25200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677008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2680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FA7769-7F3A-D34C-8464-FFC48D34F52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58813" y="655092"/>
            <a:ext cx="7256462" cy="218364"/>
          </a:xfrm>
        </p:spPr>
        <p:txBody>
          <a:bodyPr lIns="0">
            <a:normAutofit fontScale="47500" lnSpcReduction="20000"/>
          </a:bodyPr>
          <a:lstStyle/>
          <a:p>
            <a:pPr marL="0" indent="0">
              <a:buNone/>
            </a:pPr>
            <a:r>
              <a:rPr lang="en-US">
                <a:latin typeface="+mn-lt"/>
              </a:rPr>
              <a:t>© State of Victoria (Department of Education) 2025</a:t>
            </a:r>
          </a:p>
          <a:p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62740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E0C0200-9204-5BA9-C208-BC6FA0C42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168" y="849489"/>
            <a:ext cx="5016499" cy="2333978"/>
          </a:xfrm>
        </p:spPr>
        <p:txBody>
          <a:bodyPr>
            <a:normAutofit/>
          </a:bodyPr>
          <a:lstStyle/>
          <a:p>
            <a:r>
              <a:rPr lang="en-US" sz="2400"/>
              <a:t>Victoria is working closely with the Commonwealth and states and territories to strengthen safeguards for children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4F82572-1353-21F5-5607-771032B6AF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2168" y="2737642"/>
            <a:ext cx="4914900" cy="1631157"/>
          </a:xfrm>
        </p:spPr>
        <p:txBody>
          <a:bodyPr>
            <a:normAutofit/>
          </a:bodyPr>
          <a:lstStyle/>
          <a:p>
            <a:r>
              <a:rPr lang="en-AU" b="1"/>
              <a:t>Work and advocacy is underway in Victoria to strengthen safety and quality for children in ECEC services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0E79623-1F60-9CB7-4974-1F3EDCEBB4F2}"/>
              </a:ext>
            </a:extLst>
          </p:cNvPr>
          <p:cNvSpPr/>
          <p:nvPr/>
        </p:nvSpPr>
        <p:spPr>
          <a:xfrm>
            <a:off x="5688463" y="1270087"/>
            <a:ext cx="1084872" cy="10848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B9C84FA-559C-428E-5885-F52620B113A3}"/>
              </a:ext>
            </a:extLst>
          </p:cNvPr>
          <p:cNvSpPr/>
          <p:nvPr/>
        </p:nvSpPr>
        <p:spPr>
          <a:xfrm>
            <a:off x="5688463" y="2965871"/>
            <a:ext cx="1084872" cy="10848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BD725EB-CB83-F28D-6308-7B0C54B6C469}"/>
              </a:ext>
            </a:extLst>
          </p:cNvPr>
          <p:cNvSpPr/>
          <p:nvPr/>
        </p:nvSpPr>
        <p:spPr>
          <a:xfrm>
            <a:off x="5688463" y="4661655"/>
            <a:ext cx="1084872" cy="10848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EC723C-D92B-201B-C06F-838DBA2024BA}"/>
              </a:ext>
            </a:extLst>
          </p:cNvPr>
          <p:cNvSpPr txBox="1"/>
          <p:nvPr/>
        </p:nvSpPr>
        <p:spPr>
          <a:xfrm>
            <a:off x="6863643" y="1275420"/>
            <a:ext cx="435751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AU" sz="1600" b="1">
                <a:latin typeface="VIC Light" pitchFamily="2" charset="77"/>
              </a:rPr>
              <a:t>Implement recommendations of the </a:t>
            </a:r>
            <a:r>
              <a:rPr lang="en-AU" b="1"/>
              <a:t>Rapid Child Safety Review </a:t>
            </a:r>
            <a:br>
              <a:rPr lang="en-AU" b="1">
                <a:solidFill>
                  <a:schemeClr val="accent2">
                    <a:lumMod val="10000"/>
                  </a:schemeClr>
                </a:solidFill>
              </a:rPr>
            </a:br>
            <a:r>
              <a:rPr lang="en-AU" sz="1600" b="1">
                <a:latin typeface="VIC Light" pitchFamily="2" charset="77"/>
              </a:rPr>
              <a:t>to strengthen regulation, build workforce capability and parent awareness and drive national reforms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EF2048-7E9D-0AE3-E708-8598B0068A8E}"/>
              </a:ext>
            </a:extLst>
          </p:cNvPr>
          <p:cNvSpPr txBox="1"/>
          <p:nvPr/>
        </p:nvSpPr>
        <p:spPr>
          <a:xfrm>
            <a:off x="6874934" y="2965871"/>
            <a:ext cx="4357512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b="1"/>
              <a:t>Advocate at a national level </a:t>
            </a:r>
            <a:br>
              <a:rPr lang="en-AU" b="1">
                <a:solidFill>
                  <a:schemeClr val="accent2">
                    <a:lumMod val="10000"/>
                  </a:schemeClr>
                </a:solidFill>
              </a:rPr>
            </a:br>
            <a:r>
              <a:rPr lang="en-AU" sz="1600" b="1">
                <a:latin typeface="VIC Light" pitchFamily="2" charset="77"/>
              </a:rPr>
              <a:t>to rethink the design of the early childhood education and care sector, its funding, incentives and mix of providers to prioritise quality and children’s safety</a:t>
            </a:r>
            <a:endParaRPr lang="en-GB" sz="1600" b="1">
              <a:latin typeface="VIC Light" pitchFamily="2" charset="7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D738F74-EBD6-BC03-FEC6-C2D056FFB2BB}"/>
              </a:ext>
            </a:extLst>
          </p:cNvPr>
          <p:cNvSpPr txBox="1"/>
          <p:nvPr/>
        </p:nvSpPr>
        <p:spPr>
          <a:xfrm>
            <a:off x="6874934" y="4625544"/>
            <a:ext cx="4357512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AU" sz="1600" b="1">
                <a:latin typeface="VIC Light" pitchFamily="2" charset="77"/>
              </a:rPr>
              <a:t>Lead (as host jurisdiction of the </a:t>
            </a:r>
            <a:r>
              <a:rPr lang="en-AU" b="1"/>
              <a:t>National Law</a:t>
            </a:r>
            <a:r>
              <a:rPr lang="en-AU" sz="1600" b="1">
                <a:latin typeface="VIC Light" pitchFamily="2" charset="77"/>
              </a:rPr>
              <a:t>) the legislative and regulatory amendments needed to strengthen child safety, regulatory consistency and the quality of services across Australia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D0CC8B4-ED27-6A48-8E98-1CDC6CB29B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0062" y="3098217"/>
            <a:ext cx="910005" cy="910005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BFBC7A4A-03C3-BEB5-9CC4-F84E20E3CA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90062" y="1415592"/>
            <a:ext cx="793862" cy="793862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37848598-16F6-FC92-20D7-EB6710F81D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80231" y="4839889"/>
            <a:ext cx="748024" cy="74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538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AE1D54-2689-F314-FFF3-000B113E46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88DF8395-A390-29F9-5CC6-75392698DF29}"/>
              </a:ext>
            </a:extLst>
          </p:cNvPr>
          <p:cNvSpPr/>
          <p:nvPr/>
        </p:nvSpPr>
        <p:spPr>
          <a:xfrm>
            <a:off x="0" y="1243225"/>
            <a:ext cx="10024532" cy="561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BF3181-B551-F788-B8E5-15329FA40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938" y="51680"/>
            <a:ext cx="10550525" cy="672614"/>
          </a:xfrm>
        </p:spPr>
        <p:txBody>
          <a:bodyPr/>
          <a:lstStyle/>
          <a:p>
            <a:r>
              <a:rPr lang="en-US"/>
              <a:t>Overview of the ECEC sector in Victoria 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EB5CEF11-C6EC-DD70-FC3E-EC980A20EF98}"/>
              </a:ext>
            </a:extLst>
          </p:cNvPr>
          <p:cNvSpPr txBox="1">
            <a:spLocks/>
          </p:cNvSpPr>
          <p:nvPr/>
        </p:nvSpPr>
        <p:spPr>
          <a:xfrm>
            <a:off x="576433" y="2768734"/>
            <a:ext cx="2163052" cy="2869985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AU" sz="1200" b="1">
                <a:latin typeface="VIC Light" pitchFamily="2" charset="77"/>
              </a:rPr>
              <a:t>70% are operated by for-profit providers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AU" sz="1200" b="1">
                <a:latin typeface="VIC Light" pitchFamily="2" charset="77"/>
              </a:rPr>
              <a:t>The majority of LDCs (92%) provide an integrated kindergarten program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AU" sz="1200" b="1">
                <a:latin typeface="VIC Light" pitchFamily="2" charset="77"/>
              </a:rPr>
              <a:t>Usually operate from </a:t>
            </a:r>
            <a:br>
              <a:rPr lang="en-AU" sz="1200" b="1">
                <a:latin typeface="VIC Light" pitchFamily="2" charset="77"/>
              </a:rPr>
            </a:br>
            <a:r>
              <a:rPr lang="en-AU" sz="1200" b="1">
                <a:latin typeface="VIC Light" pitchFamily="2" charset="77"/>
              </a:rPr>
              <a:t>7 am to 6 pm, 5 days a week, 48 weeks a year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AU" sz="1200" b="1">
                <a:latin typeface="VIC Light" pitchFamily="2" charset="77"/>
              </a:rPr>
              <a:t>Offer services to children from 6 weeks to 5 years of age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43D4E2D7-8EA1-A15D-3BF2-9D8DC5DAD67D}"/>
              </a:ext>
            </a:extLst>
          </p:cNvPr>
          <p:cNvSpPr txBox="1">
            <a:spLocks/>
          </p:cNvSpPr>
          <p:nvPr/>
        </p:nvSpPr>
        <p:spPr>
          <a:xfrm>
            <a:off x="10146744" y="2768734"/>
            <a:ext cx="1960428" cy="2065679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fontAlgn="auto">
              <a:lnSpc>
                <a:spcPts val="144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AU" sz="1200" b="1">
                <a:latin typeface="VIC Light" pitchFamily="2" charset="77"/>
              </a:rPr>
              <a:t>Regulated under the Children’s Services Act 1996 </a:t>
            </a:r>
          </a:p>
          <a:p>
            <a:pPr>
              <a:lnSpc>
                <a:spcPts val="144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AU" sz="1200" b="1">
                <a:latin typeface="VIC Light" pitchFamily="2" charset="77"/>
              </a:rPr>
              <a:t>Offered to children on a non-regular basis.</a:t>
            </a:r>
          </a:p>
          <a:p>
            <a:pPr>
              <a:lnSpc>
                <a:spcPts val="144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AU" sz="1200" b="1">
                <a:latin typeface="VIC Light" pitchFamily="2" charset="77"/>
              </a:rPr>
              <a:t>Offer mostly occasional care (e.g. recreation facilities, neighbourhood houses)</a:t>
            </a:r>
          </a:p>
          <a:p>
            <a:pPr marL="457200" marR="0" lvl="1" indent="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srgbClr val="1F1646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7C9CDC-43ED-C629-FDD1-6B66415A00BC}"/>
              </a:ext>
            </a:extLst>
          </p:cNvPr>
          <p:cNvSpPr txBox="1"/>
          <p:nvPr/>
        </p:nvSpPr>
        <p:spPr>
          <a:xfrm>
            <a:off x="2981228" y="2768734"/>
            <a:ext cx="2209652" cy="246221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28600" indent="-2286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AU" sz="1200" b="1">
                <a:latin typeface="VIC Light" pitchFamily="2" charset="77"/>
              </a:rPr>
              <a:t>Almost exclusively (99.6%) operated by not-for-profit providers.</a:t>
            </a:r>
          </a:p>
          <a:p>
            <a:pPr marL="228600" indent="-2286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AU" sz="1200" b="1">
                <a:latin typeface="VIC Light" pitchFamily="2" charset="77"/>
              </a:rPr>
              <a:t>Offer Three-Year-Old and Four-Year-Old Kindergarten programs only</a:t>
            </a:r>
          </a:p>
          <a:p>
            <a:pPr marL="228600" indent="-2286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AU" sz="1200" b="1">
                <a:latin typeface="VIC Light" pitchFamily="2" charset="77"/>
              </a:rPr>
              <a:t>Operate with fixed times of operation, usually with shorter duration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FDA58D-5F35-320F-5691-270C3AF77495}"/>
              </a:ext>
            </a:extLst>
          </p:cNvPr>
          <p:cNvSpPr txBox="1"/>
          <p:nvPr/>
        </p:nvSpPr>
        <p:spPr>
          <a:xfrm>
            <a:off x="5432624" y="2768734"/>
            <a:ext cx="2209652" cy="253915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28600" indent="-2286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AU" sz="1200" b="1">
                <a:latin typeface="VIC Light" pitchFamily="2" charset="77"/>
              </a:rPr>
              <a:t>79% operated by for-profit providers</a:t>
            </a:r>
          </a:p>
          <a:p>
            <a:pPr marL="228600" indent="-2286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AU" sz="1200" b="1">
                <a:latin typeface="VIC Light" pitchFamily="2" charset="77"/>
              </a:rPr>
              <a:t>Services offer multiple premises, each provided by a single educator</a:t>
            </a:r>
          </a:p>
          <a:p>
            <a:pPr marL="228600" indent="-2286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AU" sz="1200" b="1">
                <a:latin typeface="VIC Light" pitchFamily="2" charset="77"/>
              </a:rPr>
              <a:t>Usually care for a smaller number of children</a:t>
            </a:r>
          </a:p>
          <a:p>
            <a:pPr marL="228600" indent="-2286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AU" sz="1200" b="1">
                <a:latin typeface="VIC Light" pitchFamily="2" charset="77"/>
              </a:rPr>
              <a:t>Offer ECEC for children from birth through to school age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F9674A-7CDE-8748-1B3F-4D1EBD3DCD44}"/>
              </a:ext>
            </a:extLst>
          </p:cNvPr>
          <p:cNvSpPr txBox="1"/>
          <p:nvPr/>
        </p:nvSpPr>
        <p:spPr>
          <a:xfrm>
            <a:off x="7684626" y="2768734"/>
            <a:ext cx="2209652" cy="172354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28600" indent="-2286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AU" sz="1200" b="1">
                <a:latin typeface="VIC Light" pitchFamily="2" charset="77"/>
              </a:rPr>
              <a:t>Around 74% operated by for-profit providers</a:t>
            </a:r>
          </a:p>
          <a:p>
            <a:pPr marL="228600" indent="-2286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AU" sz="1200" b="1">
                <a:latin typeface="VIC Light" pitchFamily="2" charset="77"/>
              </a:rPr>
              <a:t>Focused on out of school hours and holiday care for school-aged children </a:t>
            </a:r>
          </a:p>
          <a:p>
            <a:pPr marL="228600" indent="-2286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AU" sz="1200">
              <a:solidFill>
                <a:srgbClr val="1F1646"/>
              </a:solidFill>
              <a:cs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B552EA-FB76-E2C0-9965-ECD846FAB792}"/>
              </a:ext>
            </a:extLst>
          </p:cNvPr>
          <p:cNvSpPr txBox="1"/>
          <p:nvPr/>
        </p:nvSpPr>
        <p:spPr>
          <a:xfrm>
            <a:off x="10146744" y="1944735"/>
            <a:ext cx="1960428" cy="710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r>
              <a:rPr lang="en-AU" sz="2800" b="1"/>
              <a:t>157 </a:t>
            </a:r>
            <a:br>
              <a:rPr lang="en-AU" sz="2800" b="1"/>
            </a:br>
            <a:r>
              <a:rPr lang="en-AU" sz="1400"/>
              <a:t>Children’s </a:t>
            </a:r>
            <a:br>
              <a:rPr lang="en-AU" sz="1400"/>
            </a:br>
            <a:r>
              <a:rPr lang="en-AU" sz="1400"/>
              <a:t>services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27B286E-6149-AA86-DF94-92E242D7FAB5}"/>
              </a:ext>
            </a:extLst>
          </p:cNvPr>
          <p:cNvSpPr txBox="1"/>
          <p:nvPr/>
        </p:nvSpPr>
        <p:spPr>
          <a:xfrm>
            <a:off x="7684626" y="1914284"/>
            <a:ext cx="2374176" cy="710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AU" sz="2800" b="1"/>
              <a:t>1,495</a:t>
            </a:r>
            <a:r>
              <a:rPr kumimoji="0" lang="en-AU" sz="1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br>
              <a:rPr kumimoji="0" lang="en-AU" sz="1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</a:br>
            <a:r>
              <a:rPr lang="en-AU" sz="1400"/>
              <a:t>outside school hours care (OSHC) services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0B3F464-44E2-D314-14E5-3012E3EECB2A}"/>
              </a:ext>
            </a:extLst>
          </p:cNvPr>
          <p:cNvSpPr txBox="1"/>
          <p:nvPr/>
        </p:nvSpPr>
        <p:spPr>
          <a:xfrm>
            <a:off x="5432624" y="1914284"/>
            <a:ext cx="1960428" cy="710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AU" sz="2800" b="1"/>
              <a:t>134 </a:t>
            </a:r>
            <a:br>
              <a:rPr kumimoji="0" lang="en-AU" sz="1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</a:br>
            <a:r>
              <a:rPr lang="en-AU" sz="1400"/>
              <a:t>family day care services (FDCs)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F80C4D2-210B-A5E5-5115-2B7ECC0D5497}"/>
              </a:ext>
            </a:extLst>
          </p:cNvPr>
          <p:cNvSpPr txBox="1"/>
          <p:nvPr/>
        </p:nvSpPr>
        <p:spPr>
          <a:xfrm>
            <a:off x="2981228" y="1914284"/>
            <a:ext cx="2209652" cy="710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AU" sz="2800" b="1"/>
              <a:t>1,237 </a:t>
            </a:r>
            <a:br>
              <a:rPr lang="en-AU" sz="1400" b="1">
                <a:solidFill>
                  <a:schemeClr val="accent6">
                    <a:lumMod val="50000"/>
                  </a:schemeClr>
                </a:solidFill>
              </a:rPr>
            </a:br>
            <a:r>
              <a:rPr lang="en-AU" sz="1400"/>
              <a:t>sessional (standalone) kindergartens services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0712030-CA35-8455-AC13-0EF418732837}"/>
              </a:ext>
            </a:extLst>
          </p:cNvPr>
          <p:cNvSpPr txBox="1"/>
          <p:nvPr/>
        </p:nvSpPr>
        <p:spPr>
          <a:xfrm>
            <a:off x="576433" y="1914284"/>
            <a:ext cx="1960428" cy="710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AU" sz="2800" b="1"/>
              <a:t>2,063</a:t>
            </a:r>
            <a:r>
              <a:rPr kumimoji="0" lang="en-AU" sz="1400" b="1" i="0" u="none" strike="noStrike" kern="1200" cap="none" spc="0" normalizeH="0" baseline="0" noProof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br>
              <a:rPr kumimoji="0" lang="en-AU" sz="1400" b="1" i="0" u="none" strike="noStrike" kern="1200" cap="none" spc="0" normalizeH="0" baseline="0" noProof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lang="en-AU" sz="1400"/>
              <a:t>l</a:t>
            </a:r>
            <a:r>
              <a:rPr lang="en-AU" sz="1400" err="1"/>
              <a:t>ong</a:t>
            </a:r>
            <a:r>
              <a:rPr lang="en-AU" sz="1400"/>
              <a:t> day care services (LDCs)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4DEDF77-6164-EC6A-0B6A-2A9B036A553B}"/>
              </a:ext>
            </a:extLst>
          </p:cNvPr>
          <p:cNvSpPr txBox="1"/>
          <p:nvPr/>
        </p:nvSpPr>
        <p:spPr>
          <a:xfrm>
            <a:off x="1574697" y="5395664"/>
            <a:ext cx="1154182" cy="8586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AU" b="1"/>
              <a:t>41% </a:t>
            </a:r>
            <a:br>
              <a:rPr lang="en-AU" b="1"/>
            </a:br>
            <a:r>
              <a:rPr lang="en-AU" sz="1200" b="1">
                <a:latin typeface="VIC Light" pitchFamily="2" charset="77"/>
              </a:rPr>
              <a:t>of ECEC sector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885E331-3DAC-AC33-8242-B6529440DF98}"/>
              </a:ext>
            </a:extLst>
          </p:cNvPr>
          <p:cNvSpPr txBox="1"/>
          <p:nvPr/>
        </p:nvSpPr>
        <p:spPr>
          <a:xfrm>
            <a:off x="8800556" y="5395664"/>
            <a:ext cx="1218441" cy="9310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AU" b="1"/>
              <a:t>29% </a:t>
            </a:r>
            <a:br>
              <a:rPr lang="en-AU" b="1"/>
            </a:br>
            <a:r>
              <a:rPr lang="en-AU" sz="1400" b="1">
                <a:latin typeface="VIC Light" pitchFamily="2" charset="77"/>
              </a:rPr>
              <a:t>of ECEC sector</a:t>
            </a:r>
            <a:endParaRPr lang="en-AU" sz="1400" b="1" i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D370A18-28E0-5970-E72E-4177B32B4694}"/>
              </a:ext>
            </a:extLst>
          </p:cNvPr>
          <p:cNvSpPr txBox="1"/>
          <p:nvPr/>
        </p:nvSpPr>
        <p:spPr>
          <a:xfrm>
            <a:off x="3960390" y="5395664"/>
            <a:ext cx="1081293" cy="9310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AU" b="1"/>
              <a:t>24% </a:t>
            </a:r>
            <a:br>
              <a:rPr lang="en-AU" b="1"/>
            </a:br>
            <a:r>
              <a:rPr lang="en-AU" sz="1400" b="1">
                <a:latin typeface="VIC Light" pitchFamily="2" charset="77"/>
              </a:rPr>
              <a:t>of ECEC sector</a:t>
            </a:r>
            <a:endParaRPr lang="en-AU" sz="1400" b="1" i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38F5EF7-9037-6B21-A730-B522784A014C}"/>
              </a:ext>
            </a:extLst>
          </p:cNvPr>
          <p:cNvSpPr txBox="1"/>
          <p:nvPr/>
        </p:nvSpPr>
        <p:spPr>
          <a:xfrm>
            <a:off x="10018996" y="1249549"/>
            <a:ext cx="2167468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kumimoji="0" lang="en-AU" sz="1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Regulated under the Children’s Services Act</a:t>
            </a:r>
            <a:endParaRPr lang="en-AU" sz="120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CCB5CE7-6D32-1ED8-6305-5D6C33836BA5}"/>
              </a:ext>
            </a:extLst>
          </p:cNvPr>
          <p:cNvSpPr txBox="1"/>
          <p:nvPr/>
        </p:nvSpPr>
        <p:spPr>
          <a:xfrm>
            <a:off x="-5535" y="1249549"/>
            <a:ext cx="10024532" cy="455905"/>
          </a:xfrm>
          <a:prstGeom prst="rect">
            <a:avLst/>
          </a:prstGeom>
          <a:solidFill>
            <a:schemeClr val="accent6"/>
          </a:solidFill>
        </p:spPr>
        <p:txBody>
          <a:bodyPr wrap="square" lIns="684000" anchor="ctr" anchorCtr="0">
            <a:noAutofit/>
          </a:bodyPr>
          <a:lstStyle/>
          <a:p>
            <a:r>
              <a:rPr kumimoji="0" lang="en-AU" sz="1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Regulated under National Law</a:t>
            </a:r>
            <a:endParaRPr lang="en-AU" sz="1200"/>
          </a:p>
        </p:txBody>
      </p:sp>
      <p:graphicFrame>
        <p:nvGraphicFramePr>
          <p:cNvPr id="30" name="Chart 29">
            <a:extLst>
              <a:ext uri="{FF2B5EF4-FFF2-40B4-BE49-F238E27FC236}">
                <a16:creationId xmlns:a16="http://schemas.microsoft.com/office/drawing/2014/main" id="{A9356E6B-03B9-63CC-FE35-EF36CD1D10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5455069"/>
              </p:ext>
            </p:extLst>
          </p:nvPr>
        </p:nvGraphicFramePr>
        <p:xfrm>
          <a:off x="440265" y="5355936"/>
          <a:ext cx="1283918" cy="1115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id="{40A0993E-2868-7D7B-FF21-D5988BB23AB1}"/>
              </a:ext>
            </a:extLst>
          </p:cNvPr>
          <p:cNvSpPr txBox="1"/>
          <p:nvPr/>
        </p:nvSpPr>
        <p:spPr>
          <a:xfrm>
            <a:off x="11159463" y="5395664"/>
            <a:ext cx="1218441" cy="9310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AU" b="1"/>
              <a:t>3% </a:t>
            </a:r>
            <a:br>
              <a:rPr lang="en-AU" b="1"/>
            </a:br>
            <a:r>
              <a:rPr lang="en-AU" sz="1400" b="1">
                <a:latin typeface="VIC Light" pitchFamily="2" charset="77"/>
              </a:rPr>
              <a:t>of ECEC sector</a:t>
            </a:r>
            <a:endParaRPr lang="en-AU" sz="1400" b="1" i="1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32" name="Chart 31">
            <a:extLst>
              <a:ext uri="{FF2B5EF4-FFF2-40B4-BE49-F238E27FC236}">
                <a16:creationId xmlns:a16="http://schemas.microsoft.com/office/drawing/2014/main" id="{6DEE558E-451D-FB93-3293-05E5E2D84B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1801282"/>
              </p:ext>
            </p:extLst>
          </p:nvPr>
        </p:nvGraphicFramePr>
        <p:xfrm>
          <a:off x="7630232" y="5355936"/>
          <a:ext cx="1283918" cy="1115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4" name="Chart 33">
            <a:extLst>
              <a:ext uri="{FF2B5EF4-FFF2-40B4-BE49-F238E27FC236}">
                <a16:creationId xmlns:a16="http://schemas.microsoft.com/office/drawing/2014/main" id="{0D19F2A3-9522-F8F9-D573-94D36C6CC0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7506146"/>
              </p:ext>
            </p:extLst>
          </p:nvPr>
        </p:nvGraphicFramePr>
        <p:xfrm>
          <a:off x="2833097" y="5355936"/>
          <a:ext cx="1283918" cy="1115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5" name="Chart 34">
            <a:extLst>
              <a:ext uri="{FF2B5EF4-FFF2-40B4-BE49-F238E27FC236}">
                <a16:creationId xmlns:a16="http://schemas.microsoft.com/office/drawing/2014/main" id="{1652C4FE-C59E-0182-EE95-D1297E3327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6102904"/>
              </p:ext>
            </p:extLst>
          </p:nvPr>
        </p:nvGraphicFramePr>
        <p:xfrm>
          <a:off x="10024532" y="5355936"/>
          <a:ext cx="1283918" cy="1115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6" name="Chart 35">
            <a:extLst>
              <a:ext uri="{FF2B5EF4-FFF2-40B4-BE49-F238E27FC236}">
                <a16:creationId xmlns:a16="http://schemas.microsoft.com/office/drawing/2014/main" id="{101DBE64-D61C-C401-A9B5-CC8DCA0E4B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8773981"/>
              </p:ext>
            </p:extLst>
          </p:nvPr>
        </p:nvGraphicFramePr>
        <p:xfrm>
          <a:off x="5211383" y="5355936"/>
          <a:ext cx="1283918" cy="1115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7" name="TextBox 36">
            <a:extLst>
              <a:ext uri="{FF2B5EF4-FFF2-40B4-BE49-F238E27FC236}">
                <a16:creationId xmlns:a16="http://schemas.microsoft.com/office/drawing/2014/main" id="{4C700930-D6B7-5984-6AA4-EC92AE74E1B9}"/>
              </a:ext>
            </a:extLst>
          </p:cNvPr>
          <p:cNvSpPr txBox="1"/>
          <p:nvPr/>
        </p:nvSpPr>
        <p:spPr>
          <a:xfrm>
            <a:off x="6361685" y="5395664"/>
            <a:ext cx="1218441" cy="9310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AU" b="1"/>
              <a:t>3% </a:t>
            </a:r>
            <a:br>
              <a:rPr lang="en-AU" b="1"/>
            </a:br>
            <a:r>
              <a:rPr lang="en-AU" sz="1400" b="1">
                <a:latin typeface="VIC Light" pitchFamily="2" charset="77"/>
              </a:rPr>
              <a:t>of ECEC sector</a:t>
            </a:r>
            <a:endParaRPr lang="en-AU" sz="1400" b="1" i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7D9CD9A0-BDA7-3B3C-13BD-46306626C313}"/>
              </a:ext>
            </a:extLst>
          </p:cNvPr>
          <p:cNvSpPr txBox="1">
            <a:spLocks/>
          </p:cNvSpPr>
          <p:nvPr/>
        </p:nvSpPr>
        <p:spPr>
          <a:xfrm>
            <a:off x="576433" y="601935"/>
            <a:ext cx="10906282" cy="7057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1600"/>
              <a:t>There are 5,086 ECEC services in Victoria, operated by 1,774 different Approved Providers. </a:t>
            </a:r>
            <a:br>
              <a:rPr lang="en-AU" sz="1600"/>
            </a:br>
            <a:r>
              <a:rPr lang="en-AU" sz="1600"/>
              <a:t>Just over half of the sector is run by for-profit providers (54%), with 46% not-for-profit.*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5B2B69-E2BC-3AE5-C804-80E9FCA9D833}"/>
              </a:ext>
            </a:extLst>
          </p:cNvPr>
          <p:cNvSpPr txBox="1">
            <a:spLocks/>
          </p:cNvSpPr>
          <p:nvPr/>
        </p:nvSpPr>
        <p:spPr>
          <a:xfrm>
            <a:off x="319200" y="6418335"/>
            <a:ext cx="10671888" cy="4229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sz="1000" b="1">
                <a:solidFill>
                  <a:srgbClr val="1F1646"/>
                </a:solidFill>
              </a:rPr>
              <a:t>Source: </a:t>
            </a:r>
            <a:r>
              <a:rPr lang="en-AU" sz="1000" i="1">
                <a:solidFill>
                  <a:srgbClr val="1F1646"/>
                </a:solidFill>
              </a:rPr>
              <a:t>ACECQA NQAITS quarterly data (Q2 2025).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sz="1000" i="1">
                <a:solidFill>
                  <a:srgbClr val="1F1646"/>
                </a:solidFill>
              </a:rPr>
              <a:t>*’Not-for-profit’ includes services owned by community not-for-profit, private not-for-profit, government, school and other organisations that are not ‘private for profit’.</a:t>
            </a:r>
          </a:p>
        </p:txBody>
      </p:sp>
    </p:spTree>
    <p:extLst>
      <p:ext uri="{BB962C8B-B14F-4D97-AF65-F5344CB8AC3E}">
        <p14:creationId xmlns:p14="http://schemas.microsoft.com/office/powerpoint/2010/main" val="1342427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05AC01-B586-0C9C-F166-3CDDA88FA6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F8254-1284-4FB4-7261-16F65E035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1"/>
            <a:ext cx="10677525" cy="1490132"/>
          </a:xfrm>
        </p:spPr>
        <p:txBody>
          <a:bodyPr/>
          <a:lstStyle/>
          <a:p>
            <a:r>
              <a:rPr lang="en-AU"/>
              <a:t>The sector has grown in size and complexity, </a:t>
            </a:r>
            <a:br>
              <a:rPr lang="en-AU"/>
            </a:br>
            <a:r>
              <a:rPr lang="en-AU"/>
              <a:t>driven by for-profit long day care services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C2261E-19A5-A85E-4CA1-AC92D55CE10D}"/>
              </a:ext>
            </a:extLst>
          </p:cNvPr>
          <p:cNvSpPr txBox="1"/>
          <p:nvPr/>
        </p:nvSpPr>
        <p:spPr>
          <a:xfrm>
            <a:off x="803275" y="1153491"/>
            <a:ext cx="10440458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AU" sz="2000"/>
              <a:t>In Victoria, the ECEC system has expanded significantly over the past decade</a:t>
            </a:r>
            <a:endParaRPr lang="en-AU" sz="2000" strike="sngStrike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F141D6-858B-5B79-9218-649955780E09}"/>
              </a:ext>
            </a:extLst>
          </p:cNvPr>
          <p:cNvSpPr txBox="1"/>
          <p:nvPr/>
        </p:nvSpPr>
        <p:spPr>
          <a:xfrm>
            <a:off x="850456" y="6082323"/>
            <a:ext cx="6259688" cy="5293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en-AU" sz="800" b="1">
                <a:solidFill>
                  <a:srgbClr val="1F1646"/>
                </a:solidFill>
              </a:rPr>
              <a:t>Source: </a:t>
            </a:r>
            <a:r>
              <a:rPr lang="en-AU" sz="800" i="1">
                <a:solidFill>
                  <a:srgbClr val="1F1646"/>
                </a:solidFill>
              </a:rPr>
              <a:t>ACECQA NQAITS quarterly data (Q2 2025). 10 years of growth is measured from Q2 2015 to Q2 2025.</a:t>
            </a:r>
          </a:p>
          <a:p>
            <a:pPr lvl="0">
              <a:lnSpc>
                <a:spcPct val="120000"/>
              </a:lnSpc>
              <a:defRPr/>
            </a:pPr>
            <a:r>
              <a:rPr lang="en-AU" sz="800" i="1">
                <a:solidFill>
                  <a:srgbClr val="1F1646"/>
                </a:solidFill>
              </a:rPr>
              <a:t>*</a:t>
            </a:r>
            <a:r>
              <a:rPr lang="en-AU" sz="800">
                <a:solidFill>
                  <a:srgbClr val="1F1646"/>
                </a:solidFill>
              </a:rPr>
              <a:t>These figures are based upon service numbers – the number of licenced places is another measure of market share</a:t>
            </a:r>
            <a:br>
              <a:rPr lang="en-AU" sz="800" i="1">
                <a:solidFill>
                  <a:srgbClr val="1F1646"/>
                </a:solidFill>
              </a:rPr>
            </a:br>
            <a:r>
              <a:rPr lang="en-AU" sz="800">
                <a:solidFill>
                  <a:srgbClr val="1F1646"/>
                </a:solidFill>
              </a:rPr>
              <a:t>**Despite the Victorian Government’s significant investment in new builds for sessional kindergartens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15A334C9-7EA7-8B80-2D01-6EE34F547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76" y="3452768"/>
            <a:ext cx="3576813" cy="274711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AU" sz="1400" b="1"/>
              <a:t>The market share* of long day care services has grown to 41%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AU" sz="1400" b="1"/>
              <a:t>The market share of OSHC services has grown 29%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AU" sz="1400" b="1"/>
              <a:t>Sessional kindergarten market share has remained approximately static**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AU" sz="1400" b="1"/>
              <a:t>Family day care services’ and Children’s Services’ market have declined</a:t>
            </a:r>
          </a:p>
          <a:p>
            <a:pPr marL="0" indent="0">
              <a:buNone/>
            </a:pPr>
            <a:endParaRPr lang="en-US" sz="2000"/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FC211575-A5B1-2C0B-29CD-834078055AC1}"/>
              </a:ext>
            </a:extLst>
          </p:cNvPr>
          <p:cNvSpPr txBox="1">
            <a:spLocks/>
          </p:cNvSpPr>
          <p:nvPr/>
        </p:nvSpPr>
        <p:spPr>
          <a:xfrm>
            <a:off x="5215842" y="3452768"/>
            <a:ext cx="3194754" cy="27471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IC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IC Ligh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VIC Ligh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VIC Ligh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VIC Ligh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AU" sz="1400" b="1"/>
              <a:t>58% of the increase in services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AU" sz="1400" b="1"/>
              <a:t>63% of the increase in licensed places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AU" sz="1400" b="1"/>
              <a:t>Growth has been skewed towards large and very large-sized providers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F914EBC7-3C4F-B130-B972-29B41C7006A6}"/>
              </a:ext>
            </a:extLst>
          </p:cNvPr>
          <p:cNvSpPr txBox="1">
            <a:spLocks/>
          </p:cNvSpPr>
          <p:nvPr/>
        </p:nvSpPr>
        <p:spPr>
          <a:xfrm>
            <a:off x="8599821" y="3452768"/>
            <a:ext cx="3194755" cy="27471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IC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IC Ligh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VIC Ligh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VIC Ligh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VIC Ligh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AU" sz="1400" b="1"/>
              <a:t>Some ECEC providers are operating under large and complex business models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400" b="1"/>
              <a:t>Some of these services operate under opaque business models, and some evade limits on expansion or operation through the use of mixed business names and models</a:t>
            </a:r>
            <a:endParaRPr lang="en-AU" sz="1400" b="1"/>
          </a:p>
          <a:p>
            <a:pPr marL="0" indent="0">
              <a:buFont typeface="Arial" panose="020B0604020202020204" pitchFamily="34" charset="0"/>
              <a:buNone/>
            </a:pPr>
            <a:endParaRPr lang="en-US" sz="200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FACE9F2-CF49-5D6A-01C6-C360CC12ACD4}"/>
              </a:ext>
            </a:extLst>
          </p:cNvPr>
          <p:cNvSpPr/>
          <p:nvPr/>
        </p:nvSpPr>
        <p:spPr>
          <a:xfrm>
            <a:off x="850456" y="2186142"/>
            <a:ext cx="967055" cy="967055"/>
          </a:xfrm>
          <a:prstGeom prst="ellipse">
            <a:avLst/>
          </a:prstGeom>
          <a:solidFill>
            <a:schemeClr val="accent2">
              <a:alpha val="64881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65947F9-55FD-7D96-8F4F-009745EA5AFC}"/>
              </a:ext>
            </a:extLst>
          </p:cNvPr>
          <p:cNvSpPr txBox="1"/>
          <p:nvPr/>
        </p:nvSpPr>
        <p:spPr>
          <a:xfrm>
            <a:off x="1919869" y="2328015"/>
            <a:ext cx="241654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AU" sz="1600">
                <a:latin typeface="+mn-lt"/>
              </a:rPr>
              <a:t>There has been significant growth over the past 10 years.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30D5558-D527-9B85-4C97-FB721619521E}"/>
              </a:ext>
            </a:extLst>
          </p:cNvPr>
          <p:cNvSpPr txBox="1"/>
          <p:nvPr/>
        </p:nvSpPr>
        <p:spPr>
          <a:xfrm>
            <a:off x="6288667" y="2204904"/>
            <a:ext cx="230217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>
              <a:spcAft>
                <a:spcPts val="600"/>
              </a:spcAft>
              <a:buNone/>
              <a:defRPr/>
            </a:pPr>
            <a:r>
              <a:rPr lang="en-AU" sz="1600">
                <a:latin typeface="+mn-lt"/>
              </a:rPr>
              <a:t>For-profit long day care services account for most </a:t>
            </a:r>
            <a:br>
              <a:rPr lang="en-AU" sz="1600">
                <a:latin typeface="+mn-lt"/>
              </a:rPr>
            </a:br>
            <a:r>
              <a:rPr lang="en-AU" sz="1600">
                <a:latin typeface="+mn-lt"/>
              </a:rPr>
              <a:t>of the growth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E29EC11-D5B3-0A1B-8DA1-CDCCFDF743BB}"/>
              </a:ext>
            </a:extLst>
          </p:cNvPr>
          <p:cNvSpPr txBox="1"/>
          <p:nvPr/>
        </p:nvSpPr>
        <p:spPr>
          <a:xfrm>
            <a:off x="9777654" y="2204904"/>
            <a:ext cx="252723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Aft>
                <a:spcPts val="600"/>
              </a:spcAft>
              <a:buNone/>
              <a:defRPr/>
            </a:pPr>
            <a:r>
              <a:rPr lang="en-AU" sz="1600">
                <a:latin typeface="+mn-lt"/>
              </a:rPr>
              <a:t>This growth has increased the complexity of regulation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4BD8DCC-DF09-62C6-C9C9-21A0B419FE69}"/>
              </a:ext>
            </a:extLst>
          </p:cNvPr>
          <p:cNvSpPr/>
          <p:nvPr/>
        </p:nvSpPr>
        <p:spPr>
          <a:xfrm>
            <a:off x="5219253" y="2186142"/>
            <a:ext cx="967055" cy="967055"/>
          </a:xfrm>
          <a:prstGeom prst="ellipse">
            <a:avLst/>
          </a:prstGeom>
          <a:solidFill>
            <a:schemeClr val="accent2">
              <a:alpha val="64881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7BA0EB1-D12E-3025-94A6-6969A2A2F3D8}"/>
              </a:ext>
            </a:extLst>
          </p:cNvPr>
          <p:cNvSpPr/>
          <p:nvPr/>
        </p:nvSpPr>
        <p:spPr>
          <a:xfrm>
            <a:off x="8705211" y="2186142"/>
            <a:ext cx="967055" cy="967055"/>
          </a:xfrm>
          <a:prstGeom prst="ellipse">
            <a:avLst/>
          </a:prstGeom>
          <a:solidFill>
            <a:schemeClr val="accent2">
              <a:alpha val="64881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42FBFA2C-957A-389A-9580-F5404E20B5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030" y="2312880"/>
            <a:ext cx="745995" cy="745995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56A357DA-223D-7D01-5DC7-086C38F069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60915" y="2328015"/>
            <a:ext cx="735085" cy="735085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E764AA57-C8E4-55F2-DC86-B12BD52CB8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789427" y="2244457"/>
            <a:ext cx="882839" cy="88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299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E7256F-1CB8-56D8-0446-B6AB9747ED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A217283F-D3A4-67F4-3A8E-191F836452D4}"/>
              </a:ext>
            </a:extLst>
          </p:cNvPr>
          <p:cNvSpPr/>
          <p:nvPr/>
        </p:nvSpPr>
        <p:spPr>
          <a:xfrm>
            <a:off x="4533071" y="1540847"/>
            <a:ext cx="3491377" cy="41814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D68836-BF18-5A26-32DC-A2E60F61C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0"/>
            <a:ext cx="11501614" cy="1540847"/>
          </a:xfrm>
        </p:spPr>
        <p:txBody>
          <a:bodyPr/>
          <a:lstStyle/>
          <a:p>
            <a:r>
              <a:rPr lang="en-US"/>
              <a:t>ECEC service provision and oversight </a:t>
            </a:r>
            <a:br>
              <a:rPr lang="en-US"/>
            </a:br>
            <a:r>
              <a:rPr lang="en-US"/>
              <a:t>are shared responsibilities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F0AC2D-0052-B60D-4428-9D8A46B60544}"/>
              </a:ext>
            </a:extLst>
          </p:cNvPr>
          <p:cNvSpPr txBox="1"/>
          <p:nvPr/>
        </p:nvSpPr>
        <p:spPr>
          <a:xfrm>
            <a:off x="803275" y="1661520"/>
            <a:ext cx="241654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000"/>
              <a:t>Commonwealth</a:t>
            </a:r>
            <a:endParaRPr lang="en-US" sz="20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D57C59-AD41-08B1-87F7-2FA40E8EE450}"/>
              </a:ext>
            </a:extLst>
          </p:cNvPr>
          <p:cNvSpPr txBox="1"/>
          <p:nvPr/>
        </p:nvSpPr>
        <p:spPr>
          <a:xfrm>
            <a:off x="4662769" y="1661520"/>
            <a:ext cx="31817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000"/>
              <a:t>Shared responsibilities</a:t>
            </a:r>
            <a:endParaRPr lang="en-US" sz="20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ACA4A9-6E69-2DA2-2719-96FB94C2EA18}"/>
              </a:ext>
            </a:extLst>
          </p:cNvPr>
          <p:cNvSpPr txBox="1"/>
          <p:nvPr/>
        </p:nvSpPr>
        <p:spPr>
          <a:xfrm>
            <a:off x="8728075" y="1661520"/>
            <a:ext cx="241654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000"/>
              <a:t>Victoria</a:t>
            </a:r>
            <a:endParaRPr lang="en-US" sz="200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A54C9E2-F633-F721-CE68-1EF12739BCEC}"/>
              </a:ext>
            </a:extLst>
          </p:cNvPr>
          <p:cNvGrpSpPr/>
          <p:nvPr/>
        </p:nvGrpSpPr>
        <p:grpSpPr>
          <a:xfrm>
            <a:off x="888813" y="2225161"/>
            <a:ext cx="612000" cy="612000"/>
            <a:chOff x="929661" y="2086602"/>
            <a:chExt cx="612000" cy="6120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1F97385-02C2-269B-5CA6-C3DB0A5E5C63}"/>
                </a:ext>
              </a:extLst>
            </p:cNvPr>
            <p:cNvSpPr/>
            <p:nvPr/>
          </p:nvSpPr>
          <p:spPr>
            <a:xfrm>
              <a:off x="929661" y="2086602"/>
              <a:ext cx="612000" cy="612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latin typeface="+mj-lt"/>
              </a:endParaRPr>
            </a:p>
          </p:txBody>
        </p: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7C7B1DC2-87A1-A5FC-DC57-CDEB84743A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56695" y="2086602"/>
              <a:ext cx="557932" cy="557932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D315F1B-CB86-CC55-7DC7-F5D52073BAFE}"/>
              </a:ext>
            </a:extLst>
          </p:cNvPr>
          <p:cNvGrpSpPr/>
          <p:nvPr/>
        </p:nvGrpSpPr>
        <p:grpSpPr>
          <a:xfrm>
            <a:off x="914304" y="3134633"/>
            <a:ext cx="612000" cy="612000"/>
            <a:chOff x="929661" y="2833406"/>
            <a:chExt cx="612000" cy="6120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E11B9FF-1D45-82C1-1C0B-DCD8BDEB86AC}"/>
                </a:ext>
              </a:extLst>
            </p:cNvPr>
            <p:cNvSpPr/>
            <p:nvPr/>
          </p:nvSpPr>
          <p:spPr>
            <a:xfrm>
              <a:off x="929661" y="2833406"/>
              <a:ext cx="612000" cy="612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latin typeface="+mj-lt"/>
              </a:endParaRPr>
            </a:p>
          </p:txBody>
        </p:sp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FCF1A4E7-74B4-5312-FC4D-09951F20CB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56695" y="2880894"/>
              <a:ext cx="557932" cy="557932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3B9EA4B-86E9-0705-1C94-A6BF7B88C58D}"/>
              </a:ext>
            </a:extLst>
          </p:cNvPr>
          <p:cNvGrpSpPr/>
          <p:nvPr/>
        </p:nvGrpSpPr>
        <p:grpSpPr>
          <a:xfrm>
            <a:off x="914304" y="4851044"/>
            <a:ext cx="612000" cy="622668"/>
            <a:chOff x="929661" y="4270338"/>
            <a:chExt cx="612000" cy="622668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311DE9B-1660-71FF-205F-6AB241B8BBEB}"/>
                </a:ext>
              </a:extLst>
            </p:cNvPr>
            <p:cNvSpPr/>
            <p:nvPr/>
          </p:nvSpPr>
          <p:spPr>
            <a:xfrm>
              <a:off x="929661" y="4270338"/>
              <a:ext cx="612000" cy="612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latin typeface="+mj-lt"/>
              </a:endParaRPr>
            </a:p>
          </p:txBody>
        </p:sp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FD3C6DA6-3A28-F15A-C0F1-624325DC058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56695" y="4274336"/>
              <a:ext cx="557932" cy="618670"/>
            </a:xfrm>
            <a:prstGeom prst="rect">
              <a:avLst/>
            </a:prstGeom>
          </p:spPr>
        </p:pic>
      </p:grp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36BE2F86-0FB7-FE7B-355C-6401581E0268}"/>
              </a:ext>
            </a:extLst>
          </p:cNvPr>
          <p:cNvSpPr txBox="1">
            <a:spLocks/>
          </p:cNvSpPr>
          <p:nvPr/>
        </p:nvSpPr>
        <p:spPr>
          <a:xfrm>
            <a:off x="1672641" y="2229179"/>
            <a:ext cx="2650977" cy="737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IC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IC Ligh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VIC Ligh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VIC Ligh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VIC Ligh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AU" sz="1400" b="1">
                <a:latin typeface="+mj-lt"/>
              </a:rPr>
              <a:t>Primary funder </a:t>
            </a:r>
            <a:r>
              <a:rPr lang="en-AU" sz="1400" b="1"/>
              <a:t>(</a:t>
            </a:r>
            <a:r>
              <a:rPr lang="en-AU" sz="1400" b="1">
                <a:latin typeface="+mj-lt"/>
              </a:rPr>
              <a:t>80% </a:t>
            </a:r>
            <a:r>
              <a:rPr lang="en-AU" sz="1400" b="1"/>
              <a:t>of ECEC delivery in Victoria) through the Child Care Subsidy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26D8D5F-93D4-8952-0853-1E1E432FA8D3}"/>
              </a:ext>
            </a:extLst>
          </p:cNvPr>
          <p:cNvSpPr txBox="1"/>
          <p:nvPr/>
        </p:nvSpPr>
        <p:spPr>
          <a:xfrm>
            <a:off x="1684219" y="3209069"/>
            <a:ext cx="2507517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1400" b="1">
                <a:latin typeface="+mj-lt"/>
              </a:rPr>
              <a:t>Legislation </a:t>
            </a:r>
            <a:r>
              <a:rPr lang="en-AU" sz="1400" b="1">
                <a:latin typeface="VIC Light" pitchFamily="2" charset="77"/>
              </a:rPr>
              <a:t>and</a:t>
            </a:r>
            <a:r>
              <a:rPr lang="en-AU" sz="1400" b="1">
                <a:latin typeface="+mj-lt"/>
              </a:rPr>
              <a:t> regulation </a:t>
            </a:r>
            <a:r>
              <a:rPr lang="en-AU" sz="1400" b="1">
                <a:latin typeface="VIC Light" pitchFamily="2" charset="77"/>
              </a:rPr>
              <a:t>for Child Care Subsidy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8039CAD-399F-91C2-3E07-69AB055E95B2}"/>
              </a:ext>
            </a:extLst>
          </p:cNvPr>
          <p:cNvSpPr txBox="1"/>
          <p:nvPr/>
        </p:nvSpPr>
        <p:spPr>
          <a:xfrm>
            <a:off x="1708724" y="4129349"/>
            <a:ext cx="24830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AU" sz="1400" b="1">
                <a:latin typeface="+mj-lt"/>
              </a:rPr>
              <a:t>ACECQA </a:t>
            </a:r>
            <a:r>
              <a:rPr lang="en-AU" sz="1400" b="1">
                <a:latin typeface="VIC Light" pitchFamily="2" charset="77"/>
              </a:rPr>
              <a:t>and</a:t>
            </a:r>
            <a:r>
              <a:rPr lang="en-AU" sz="1400" b="1">
                <a:latin typeface="+mj-lt"/>
              </a:rPr>
              <a:t> quality standards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5E08406-CC75-9EFC-0BC6-B840737AAB7F}"/>
              </a:ext>
            </a:extLst>
          </p:cNvPr>
          <p:cNvSpPr txBox="1"/>
          <p:nvPr/>
        </p:nvSpPr>
        <p:spPr>
          <a:xfrm>
            <a:off x="1708724" y="4985572"/>
            <a:ext cx="23805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AU" sz="1400" b="1">
                <a:latin typeface="+mj-lt"/>
              </a:rPr>
              <a:t>Workforce standards </a:t>
            </a:r>
            <a:r>
              <a:rPr lang="en-AU" sz="1400">
                <a:latin typeface="+mj-lt"/>
              </a:rPr>
              <a:t>and</a:t>
            </a:r>
            <a:r>
              <a:rPr lang="en-AU" sz="1400" b="1">
                <a:latin typeface="+mj-lt"/>
              </a:rPr>
              <a:t> training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1195FF9-511A-169D-0281-B50CF9DB5F34}"/>
              </a:ext>
            </a:extLst>
          </p:cNvPr>
          <p:cNvGrpSpPr/>
          <p:nvPr/>
        </p:nvGrpSpPr>
        <p:grpSpPr>
          <a:xfrm>
            <a:off x="914304" y="4024867"/>
            <a:ext cx="612000" cy="612000"/>
            <a:chOff x="929661" y="3547123"/>
            <a:chExt cx="612000" cy="6120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2609E43A-FB6D-EF9B-E597-E38105FBD289}"/>
                </a:ext>
              </a:extLst>
            </p:cNvPr>
            <p:cNvSpPr/>
            <p:nvPr/>
          </p:nvSpPr>
          <p:spPr>
            <a:xfrm>
              <a:off x="929661" y="3547123"/>
              <a:ext cx="612000" cy="612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latin typeface="+mj-lt"/>
              </a:endParaRPr>
            </a:p>
          </p:txBody>
        </p:sp>
        <p:pic>
          <p:nvPicPr>
            <p:cNvPr id="33" name="Graphic 32">
              <a:extLst>
                <a:ext uri="{FF2B5EF4-FFF2-40B4-BE49-F238E27FC236}">
                  <a16:creationId xmlns:a16="http://schemas.microsoft.com/office/drawing/2014/main" id="{06CBE8EA-B33B-451E-43EF-DBF320802A9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29661" y="3574941"/>
              <a:ext cx="557782" cy="557782"/>
            </a:xfrm>
            <a:prstGeom prst="rect">
              <a:avLst/>
            </a:prstGeom>
          </p:spPr>
        </p:pic>
      </p:grpSp>
      <p:sp>
        <p:nvSpPr>
          <p:cNvPr id="35" name="Oval 34">
            <a:extLst>
              <a:ext uri="{FF2B5EF4-FFF2-40B4-BE49-F238E27FC236}">
                <a16:creationId xmlns:a16="http://schemas.microsoft.com/office/drawing/2014/main" id="{EA01DF75-0B1B-5AEF-405C-300DAB865592}"/>
              </a:ext>
            </a:extLst>
          </p:cNvPr>
          <p:cNvSpPr/>
          <p:nvPr/>
        </p:nvSpPr>
        <p:spPr>
          <a:xfrm>
            <a:off x="4767420" y="2225161"/>
            <a:ext cx="612000" cy="61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atin typeface="+mj-lt"/>
            </a:endParaRP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F1027831-9CE7-9739-D62E-4CD9DD2024C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805551" y="2203405"/>
            <a:ext cx="557932" cy="557932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921D71B7-1750-52D7-9C11-F5FBAD686002}"/>
              </a:ext>
            </a:extLst>
          </p:cNvPr>
          <p:cNvSpPr txBox="1"/>
          <p:nvPr/>
        </p:nvSpPr>
        <p:spPr>
          <a:xfrm>
            <a:off x="5547380" y="2203405"/>
            <a:ext cx="2162931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AU" sz="1400" b="1">
                <a:latin typeface="+mj-lt"/>
              </a:rPr>
              <a:t>National Law </a:t>
            </a:r>
            <a:r>
              <a:rPr lang="en-AU" sz="1400" b="1">
                <a:latin typeface="VIC Light" pitchFamily="2" charset="77"/>
              </a:rPr>
              <a:t>(Victoria is the host jurisdiction) and </a:t>
            </a:r>
            <a:r>
              <a:rPr lang="en-AU" sz="1400" b="1">
                <a:latin typeface="+mj-lt"/>
              </a:rPr>
              <a:t>National Quality Framework </a:t>
            </a:r>
            <a:r>
              <a:rPr lang="en-AU" sz="1400" b="1">
                <a:latin typeface="VIC Light" pitchFamily="2" charset="77"/>
              </a:rPr>
              <a:t>(standards for quality and safety in ECEC)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077ED876-9923-6627-2EF0-F462025A3B08}"/>
              </a:ext>
            </a:extLst>
          </p:cNvPr>
          <p:cNvSpPr/>
          <p:nvPr/>
        </p:nvSpPr>
        <p:spPr>
          <a:xfrm>
            <a:off x="4767420" y="4096601"/>
            <a:ext cx="612000" cy="61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atin typeface="+mj-lt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418F810-458E-9C6E-DBB7-3FAC91A296D7}"/>
              </a:ext>
            </a:extLst>
          </p:cNvPr>
          <p:cNvSpPr txBox="1"/>
          <p:nvPr/>
        </p:nvSpPr>
        <p:spPr>
          <a:xfrm>
            <a:off x="5525171" y="4140991"/>
            <a:ext cx="20650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AU" sz="1400" b="1">
                <a:latin typeface="+mj-lt"/>
              </a:rPr>
              <a:t>ECEC system stewardship</a:t>
            </a:r>
            <a:endParaRPr lang="en-AU" sz="1400">
              <a:latin typeface="+mj-lt"/>
            </a:endParaRPr>
          </a:p>
        </p:txBody>
      </p:sp>
      <p:pic>
        <p:nvPicPr>
          <p:cNvPr id="40" name="Graphic 16">
            <a:extLst>
              <a:ext uri="{FF2B5EF4-FFF2-40B4-BE49-F238E27FC236}">
                <a16:creationId xmlns:a16="http://schemas.microsoft.com/office/drawing/2014/main" id="{4E2A7481-CEE0-44E1-B08C-F6F344C3C6D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831121" y="4114889"/>
            <a:ext cx="484597" cy="493306"/>
          </a:xfrm>
          <a:prstGeom prst="rect">
            <a:avLst/>
          </a:prstGeom>
        </p:spPr>
      </p:pic>
      <p:sp>
        <p:nvSpPr>
          <p:cNvPr id="41" name="Oval 40">
            <a:extLst>
              <a:ext uri="{FF2B5EF4-FFF2-40B4-BE49-F238E27FC236}">
                <a16:creationId xmlns:a16="http://schemas.microsoft.com/office/drawing/2014/main" id="{CC5F5470-156B-CAD4-AAA0-55DDE03697BF}"/>
              </a:ext>
            </a:extLst>
          </p:cNvPr>
          <p:cNvSpPr/>
          <p:nvPr/>
        </p:nvSpPr>
        <p:spPr>
          <a:xfrm>
            <a:off x="8468251" y="2155919"/>
            <a:ext cx="612000" cy="612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atin typeface="+mj-lt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1252E9DF-EA9E-E79A-CCC0-92405C1BA52D}"/>
              </a:ext>
            </a:extLst>
          </p:cNvPr>
          <p:cNvSpPr/>
          <p:nvPr/>
        </p:nvSpPr>
        <p:spPr>
          <a:xfrm>
            <a:off x="8468251" y="4643432"/>
            <a:ext cx="612000" cy="612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atin typeface="+mj-lt"/>
            </a:endParaRPr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AF52F798-335D-8237-E639-AF32EADE62F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542717" y="4718102"/>
            <a:ext cx="463063" cy="463063"/>
          </a:xfrm>
          <a:prstGeom prst="rect">
            <a:avLst/>
          </a:prstGeom>
        </p:spPr>
      </p:pic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BE6C87C4-931C-D4FF-DD36-578AE61872B7}"/>
              </a:ext>
            </a:extLst>
          </p:cNvPr>
          <p:cNvSpPr txBox="1">
            <a:spLocks/>
          </p:cNvSpPr>
          <p:nvPr/>
        </p:nvSpPr>
        <p:spPr>
          <a:xfrm>
            <a:off x="9199114" y="2159471"/>
            <a:ext cx="2781392" cy="21478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IC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IC Ligh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VIC Ligh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VIC Ligh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VIC Ligh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AU" sz="1400" b="1">
                <a:latin typeface="+mj-lt"/>
              </a:rPr>
              <a:t>Kindergarten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AU" sz="1400" b="1"/>
              <a:t>primary funder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AU" sz="1400" b="1"/>
              <a:t>policies and programs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AU" sz="1400" b="1"/>
              <a:t>workforce quality, attraction and retention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AU" sz="1400" b="1"/>
              <a:t>active provision, </a:t>
            </a:r>
            <a:br>
              <a:rPr lang="en-AU" sz="1400" b="1"/>
            </a:br>
            <a:r>
              <a:rPr lang="en-AU" sz="1400" b="1"/>
              <a:t>which includes:</a:t>
            </a:r>
          </a:p>
          <a:p>
            <a:pPr marL="406400" lvl="2" indent="-1841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▸"/>
              <a:defRPr/>
            </a:pPr>
            <a:r>
              <a:rPr lang="en-AU" sz="1400" b="1"/>
              <a:t>infrastructure provision</a:t>
            </a:r>
          </a:p>
          <a:p>
            <a:pPr marL="406400" lvl="2" indent="-1841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▸"/>
              <a:defRPr/>
            </a:pPr>
            <a:r>
              <a:rPr lang="en-AU" sz="1400" b="1"/>
              <a:t>planning and delivery</a:t>
            </a:r>
          </a:p>
          <a:p>
            <a:endParaRPr lang="en-AU" sz="1400">
              <a:latin typeface="+mj-lt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02AA52B-D8BA-87B5-F4B3-DCF69F308793}"/>
              </a:ext>
            </a:extLst>
          </p:cNvPr>
          <p:cNvSpPr txBox="1"/>
          <p:nvPr/>
        </p:nvSpPr>
        <p:spPr>
          <a:xfrm>
            <a:off x="9199114" y="4795544"/>
            <a:ext cx="240817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AU" sz="1400" b="1">
                <a:latin typeface="+mj-lt"/>
              </a:rPr>
              <a:t>ECEC Regulator</a:t>
            </a:r>
            <a:endParaRPr lang="en-AU" sz="1400">
              <a:latin typeface="+mj-lt"/>
            </a:endParaRPr>
          </a:p>
        </p:txBody>
      </p:sp>
      <p:pic>
        <p:nvPicPr>
          <p:cNvPr id="46" name="Graphic 45">
            <a:extLst>
              <a:ext uri="{FF2B5EF4-FFF2-40B4-BE49-F238E27FC236}">
                <a16:creationId xmlns:a16="http://schemas.microsoft.com/office/drawing/2014/main" id="{F8D33983-1315-783F-16E9-BFDEC91E31F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435902" y="2127156"/>
            <a:ext cx="611999" cy="611999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D3404AF5-8437-98E7-739F-7D42919593B8}"/>
              </a:ext>
            </a:extLst>
          </p:cNvPr>
          <p:cNvSpPr/>
          <p:nvPr/>
        </p:nvSpPr>
        <p:spPr>
          <a:xfrm>
            <a:off x="0" y="5735056"/>
            <a:ext cx="12192000" cy="1122944"/>
          </a:xfrm>
          <a:prstGeom prst="rect">
            <a:avLst/>
          </a:prstGeom>
          <a:solidFill>
            <a:schemeClr val="accent3">
              <a:lumMod val="20000"/>
              <a:lumOff val="8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19F430A-029D-ED32-70EF-EEC4E2F949BD}"/>
              </a:ext>
            </a:extLst>
          </p:cNvPr>
          <p:cNvSpPr txBox="1"/>
          <p:nvPr/>
        </p:nvSpPr>
        <p:spPr>
          <a:xfrm>
            <a:off x="1807806" y="5929686"/>
            <a:ext cx="989278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400" b="1">
                <a:latin typeface="+mj-lt"/>
              </a:rPr>
              <a:t>Approved Providers</a:t>
            </a:r>
          </a:p>
          <a:p>
            <a:r>
              <a:rPr lang="en-AU" sz="1400" b="1">
                <a:latin typeface="VIC Light" pitchFamily="2" charset="77"/>
              </a:rPr>
              <a:t>Required to comply with National Law and other legal frameworks (e.g. Child Safe Standards) </a:t>
            </a:r>
          </a:p>
          <a:p>
            <a:r>
              <a:rPr lang="en-AU" sz="1400" b="1">
                <a:latin typeface="VIC Light" pitchFamily="2" charset="77"/>
              </a:rPr>
              <a:t>Primary obligation to keep children safe from harm in ECEC services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8C4CFCFF-EA02-65AC-F38A-17FAE15A2218}"/>
              </a:ext>
            </a:extLst>
          </p:cNvPr>
          <p:cNvSpPr/>
          <p:nvPr/>
        </p:nvSpPr>
        <p:spPr>
          <a:xfrm>
            <a:off x="914304" y="5929686"/>
            <a:ext cx="612000" cy="61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atin typeface="+mj-lt"/>
            </a:endParaRPr>
          </a:p>
        </p:txBody>
      </p:sp>
      <p:pic>
        <p:nvPicPr>
          <p:cNvPr id="59" name="Graphic 58">
            <a:extLst>
              <a:ext uri="{FF2B5EF4-FFF2-40B4-BE49-F238E27FC236}">
                <a16:creationId xmlns:a16="http://schemas.microsoft.com/office/drawing/2014/main" id="{74661A4A-C1A3-0751-1649-AFCC6FD2B58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88813" y="5910643"/>
            <a:ext cx="611999" cy="61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213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804287-8012-CC3E-393C-FAEE086F12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73010-056A-19A0-AD8D-92332881D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0"/>
            <a:ext cx="11501614" cy="1540847"/>
          </a:xfrm>
        </p:spPr>
        <p:txBody>
          <a:bodyPr>
            <a:normAutofit/>
          </a:bodyPr>
          <a:lstStyle/>
          <a:p>
            <a:r>
              <a:rPr lang="en-US"/>
              <a:t>The Victorian Government has committed to implementing </a:t>
            </a:r>
            <a:br>
              <a:rPr lang="en-US"/>
            </a:br>
            <a:r>
              <a:rPr lang="en-US"/>
              <a:t>all recommendations of the Rapid Child Safety Review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5CFC0DE-7457-A763-0B66-F95EC05B9120}"/>
              </a:ext>
            </a:extLst>
          </p:cNvPr>
          <p:cNvSpPr/>
          <p:nvPr/>
        </p:nvSpPr>
        <p:spPr>
          <a:xfrm>
            <a:off x="0" y="5034398"/>
            <a:ext cx="12192000" cy="1823602"/>
          </a:xfrm>
          <a:prstGeom prst="rect">
            <a:avLst/>
          </a:prstGeom>
          <a:solidFill>
            <a:schemeClr val="accent3">
              <a:lumMod val="20000"/>
              <a:lumOff val="8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D0B108D-AA8C-E6DC-B1D3-38DCB4844363}"/>
              </a:ext>
            </a:extLst>
          </p:cNvPr>
          <p:cNvSpPr txBox="1"/>
          <p:nvPr/>
        </p:nvSpPr>
        <p:spPr>
          <a:xfrm>
            <a:off x="803275" y="5465179"/>
            <a:ext cx="1043078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AU" sz="1400" b="1">
                <a:latin typeface="VIC Light" pitchFamily="2" charset="77"/>
              </a:rPr>
              <a:t>The Victorian Government has committed to an initial </a:t>
            </a:r>
            <a:r>
              <a:rPr lang="en-AU" sz="1600" b="1"/>
              <a:t>$137 million </a:t>
            </a:r>
            <a:r>
              <a:rPr lang="en-AU" sz="1400" b="1">
                <a:latin typeface="VIC Light" pitchFamily="2" charset="77"/>
              </a:rPr>
              <a:t>investment to support implementation of the Rapid Child Safety Review recommendations, and has introduced legislation to strengthen child safety in law and enable lasting change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6DF4FA-DF05-08BF-9769-9E72693733B5}"/>
              </a:ext>
            </a:extLst>
          </p:cNvPr>
          <p:cNvSpPr txBox="1"/>
          <p:nvPr/>
        </p:nvSpPr>
        <p:spPr>
          <a:xfrm>
            <a:off x="803275" y="2215268"/>
            <a:ext cx="2723326" cy="23486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216000" tIns="180000" rIns="216000" bIns="180000">
            <a:spAutoFit/>
          </a:bodyPr>
          <a:lstStyle/>
          <a:p>
            <a:r>
              <a:rPr lang="en-AU" sz="2000"/>
              <a:t>Rapid Child Safety Review</a:t>
            </a:r>
          </a:p>
          <a:p>
            <a:pPr>
              <a:spcBef>
                <a:spcPts val="600"/>
              </a:spcBef>
            </a:pPr>
            <a:r>
              <a:rPr lang="en-AU" sz="1400" b="1">
                <a:latin typeface="VIC Light" pitchFamily="2" charset="77"/>
              </a:rPr>
              <a:t>The final report includes 22 recommendations, setting out clear actions to strengthen child safety and quality </a:t>
            </a:r>
            <a:br>
              <a:rPr lang="en-AU" sz="1400" b="1">
                <a:latin typeface="VIC Light" pitchFamily="2" charset="77"/>
              </a:rPr>
            </a:br>
            <a:r>
              <a:rPr lang="en-AU" sz="1400" b="1">
                <a:latin typeface="VIC Light" pitchFamily="2" charset="77"/>
              </a:rPr>
              <a:t>in ECEC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3174475-BAD8-572B-67D2-44ADD3A6C3ED}"/>
              </a:ext>
            </a:extLst>
          </p:cNvPr>
          <p:cNvCxnSpPr>
            <a:stCxn id="10" idx="3"/>
          </p:cNvCxnSpPr>
          <p:nvPr/>
        </p:nvCxnSpPr>
        <p:spPr>
          <a:xfrm>
            <a:off x="3526601" y="3389605"/>
            <a:ext cx="2802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7E06E32-56AC-0825-9066-4A1720AA5BE0}"/>
              </a:ext>
            </a:extLst>
          </p:cNvPr>
          <p:cNvCxnSpPr/>
          <p:nvPr/>
        </p:nvCxnSpPr>
        <p:spPr>
          <a:xfrm>
            <a:off x="3835067" y="2805689"/>
            <a:ext cx="2802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5EC5B8C-5AC1-3B68-56BD-378DB304F79E}"/>
              </a:ext>
            </a:extLst>
          </p:cNvPr>
          <p:cNvCxnSpPr/>
          <p:nvPr/>
        </p:nvCxnSpPr>
        <p:spPr>
          <a:xfrm>
            <a:off x="3835067" y="4091648"/>
            <a:ext cx="2802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439D963-DC6B-9A5D-1F1B-446E33F0C591}"/>
              </a:ext>
            </a:extLst>
          </p:cNvPr>
          <p:cNvCxnSpPr>
            <a:cxnSpLocks/>
          </p:cNvCxnSpPr>
          <p:nvPr/>
        </p:nvCxnSpPr>
        <p:spPr>
          <a:xfrm>
            <a:off x="3835067" y="2805689"/>
            <a:ext cx="0" cy="12859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FA754C19-8FC0-BFA0-59EC-EA51133FA021}"/>
              </a:ext>
            </a:extLst>
          </p:cNvPr>
          <p:cNvSpPr txBox="1"/>
          <p:nvPr/>
        </p:nvSpPr>
        <p:spPr>
          <a:xfrm>
            <a:off x="4115356" y="2118964"/>
            <a:ext cx="7118699" cy="11791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216000" tIns="180000" rIns="216000" bIns="180000">
            <a:spAutoFit/>
          </a:bodyPr>
          <a:lstStyle/>
          <a:p>
            <a:r>
              <a:rPr lang="en-AU" sz="2000"/>
              <a:t>11 recommendations</a:t>
            </a:r>
          </a:p>
          <a:p>
            <a:pPr>
              <a:spcBef>
                <a:spcPts val="600"/>
              </a:spcBef>
            </a:pPr>
            <a:r>
              <a:rPr lang="en-AU" sz="1400" b="1">
                <a:latin typeface="VIC Light" pitchFamily="2" charset="77"/>
              </a:rPr>
              <a:t>to strengthen Victorian’s regulatory framework and improve awareness about identifying and raising child safety concerns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6877F51-B2B3-D399-97DB-E0123A6B9AD9}"/>
              </a:ext>
            </a:extLst>
          </p:cNvPr>
          <p:cNvSpPr txBox="1"/>
          <p:nvPr/>
        </p:nvSpPr>
        <p:spPr>
          <a:xfrm>
            <a:off x="4115356" y="3621192"/>
            <a:ext cx="7118699" cy="9175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216000" tIns="180000" rIns="216000" bIns="180000">
            <a:spAutoFit/>
          </a:bodyPr>
          <a:lstStyle/>
          <a:p>
            <a:r>
              <a:rPr lang="en-AU" sz="2000"/>
              <a:t>11 recommendations</a:t>
            </a:r>
          </a:p>
          <a:p>
            <a:pPr>
              <a:spcAft>
                <a:spcPts val="600"/>
              </a:spcAft>
            </a:pPr>
            <a:r>
              <a:rPr lang="en-AU" sz="1400" b="1">
                <a:latin typeface="VIC Light" pitchFamily="2" charset="77"/>
              </a:rPr>
              <a:t>to advocate for urgent action to occur at the national level</a:t>
            </a:r>
          </a:p>
        </p:txBody>
      </p:sp>
    </p:spTree>
    <p:extLst>
      <p:ext uri="{BB962C8B-B14F-4D97-AF65-F5344CB8AC3E}">
        <p14:creationId xmlns:p14="http://schemas.microsoft.com/office/powerpoint/2010/main" val="2088192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D482CE-FB28-8673-E19C-086795BB0B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433B55A3-216C-2CEF-D1F3-2B39B1A4FFB9}"/>
              </a:ext>
            </a:extLst>
          </p:cNvPr>
          <p:cNvSpPr/>
          <p:nvPr/>
        </p:nvSpPr>
        <p:spPr>
          <a:xfrm>
            <a:off x="0" y="1243225"/>
            <a:ext cx="12192000" cy="561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E4D480-482A-8E3B-229E-93C56734F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1"/>
            <a:ext cx="11501614" cy="1176214"/>
          </a:xfrm>
        </p:spPr>
        <p:txBody>
          <a:bodyPr>
            <a:normAutofit/>
          </a:bodyPr>
          <a:lstStyle/>
          <a:p>
            <a:r>
              <a:rPr lang="en-AU"/>
              <a:t>Significant national legislative reform is underway</a:t>
            </a:r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E149317-455A-C140-A84B-FF9582B82FB1}"/>
              </a:ext>
            </a:extLst>
          </p:cNvPr>
          <p:cNvCxnSpPr>
            <a:cxnSpLocks/>
          </p:cNvCxnSpPr>
          <p:nvPr/>
        </p:nvCxnSpPr>
        <p:spPr>
          <a:xfrm>
            <a:off x="3515372" y="2176626"/>
            <a:ext cx="34750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46DDA33-E53B-6EB5-835E-5E990D038021}"/>
              </a:ext>
            </a:extLst>
          </p:cNvPr>
          <p:cNvSpPr txBox="1"/>
          <p:nvPr/>
        </p:nvSpPr>
        <p:spPr>
          <a:xfrm>
            <a:off x="803276" y="2153901"/>
            <a:ext cx="20643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>
                <a:latin typeface="VIC Light" pitchFamily="2" charset="77"/>
              </a:rPr>
              <a:t>Key legislative reforms to the </a:t>
            </a:r>
            <a:r>
              <a:rPr lang="en-AU" sz="1600" b="1" i="1">
                <a:latin typeface="VIC Light" pitchFamily="2" charset="77"/>
              </a:rPr>
              <a:t>Early Childhood Legislation Amendment (Child Safety) Act 2025</a:t>
            </a:r>
            <a:r>
              <a:rPr lang="en-AU" sz="1600" b="1">
                <a:latin typeface="VIC Light" pitchFamily="2" charset="77"/>
              </a:rPr>
              <a:t> include: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DD741B-82C1-9E01-BC1C-9B4C3D295612}"/>
              </a:ext>
            </a:extLst>
          </p:cNvPr>
          <p:cNvSpPr txBox="1"/>
          <p:nvPr/>
        </p:nvSpPr>
        <p:spPr>
          <a:xfrm>
            <a:off x="3515372" y="2271430"/>
            <a:ext cx="2064397" cy="954107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en-AU" sz="1400" b="1"/>
              <a:t>Paramountcy principle </a:t>
            </a:r>
          </a:p>
          <a:p>
            <a:r>
              <a:rPr lang="en-AU" sz="1400" b="1">
                <a:latin typeface="VIC Light" pitchFamily="2" charset="77"/>
              </a:rPr>
              <a:t>a new statutory duty to put children first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1F56EA-62AE-D034-2AC4-F9CF4CA26533}"/>
              </a:ext>
            </a:extLst>
          </p:cNvPr>
          <p:cNvSpPr txBox="1"/>
          <p:nvPr/>
        </p:nvSpPr>
        <p:spPr>
          <a:xfrm>
            <a:off x="3515372" y="3633700"/>
            <a:ext cx="2306930" cy="954107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en-AU" sz="1400" b="1">
                <a:latin typeface="VIC Light" pitchFamily="2" charset="77"/>
              </a:rPr>
              <a:t>New powers to take action against a group of </a:t>
            </a:r>
            <a:r>
              <a:rPr lang="en-AU" sz="1400" b="1"/>
              <a:t>related Approved Providers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227558-A399-A7F5-DC0B-1F33DA89203C}"/>
              </a:ext>
            </a:extLst>
          </p:cNvPr>
          <p:cNvSpPr txBox="1"/>
          <p:nvPr/>
        </p:nvSpPr>
        <p:spPr>
          <a:xfrm>
            <a:off x="3515372" y="5341202"/>
            <a:ext cx="2157640" cy="523220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en-AU" sz="1400" b="1">
                <a:latin typeface="VIC Light" pitchFamily="2" charset="77"/>
              </a:rPr>
              <a:t>New tools to enforce </a:t>
            </a:r>
            <a:r>
              <a:rPr lang="en-AU" sz="1400" b="1"/>
              <a:t>worker conduct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B01705-7CB1-8440-3BA0-D999206523A5}"/>
              </a:ext>
            </a:extLst>
          </p:cNvPr>
          <p:cNvSpPr txBox="1"/>
          <p:nvPr/>
        </p:nvSpPr>
        <p:spPr>
          <a:xfrm>
            <a:off x="6289159" y="2271430"/>
            <a:ext cx="2064397" cy="523220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en-AU" sz="1400" b="1"/>
              <a:t>Mandatory child safety training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5D4308C-AAA6-89B8-5939-12984DDFBF76}"/>
              </a:ext>
            </a:extLst>
          </p:cNvPr>
          <p:cNvSpPr txBox="1"/>
          <p:nvPr/>
        </p:nvSpPr>
        <p:spPr>
          <a:xfrm>
            <a:off x="6289159" y="3633700"/>
            <a:ext cx="2064397" cy="523220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en-AU" sz="1400" b="1">
                <a:latin typeface="VIC Light" pitchFamily="2" charset="77"/>
              </a:rPr>
              <a:t>New</a:t>
            </a:r>
            <a:r>
              <a:rPr lang="en-AU" sz="140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AU" sz="1400" b="1"/>
              <a:t>inappropriate conduct offence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CAFC76E-13C4-97CF-AEDC-94C389531137}"/>
              </a:ext>
            </a:extLst>
          </p:cNvPr>
          <p:cNvSpPr txBox="1"/>
          <p:nvPr/>
        </p:nvSpPr>
        <p:spPr>
          <a:xfrm>
            <a:off x="6289159" y="5341202"/>
            <a:ext cx="2064397" cy="523220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en-AU" sz="1400" b="1">
                <a:latin typeface="VIC Light" pitchFamily="2" charset="77"/>
              </a:rPr>
              <a:t>New </a:t>
            </a:r>
            <a:r>
              <a:rPr lang="en-AU" sz="1400" b="1">
                <a:solidFill>
                  <a:schemeClr val="bg2">
                    <a:lumMod val="10000"/>
                  </a:schemeClr>
                </a:solidFill>
              </a:rPr>
              <a:t>information sharing </a:t>
            </a:r>
            <a:r>
              <a:rPr lang="en-AU" sz="1400" b="1">
                <a:latin typeface="VIC Light" pitchFamily="2" charset="77"/>
              </a:rPr>
              <a:t>powers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28EF206-AF64-B2FC-08BF-D5D855CFEE19}"/>
              </a:ext>
            </a:extLst>
          </p:cNvPr>
          <p:cNvSpPr txBox="1"/>
          <p:nvPr/>
        </p:nvSpPr>
        <p:spPr>
          <a:xfrm>
            <a:off x="8676629" y="2271430"/>
            <a:ext cx="2352155" cy="738664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en-AU" sz="1400" b="1">
                <a:latin typeface="VIC Light" pitchFamily="2" charset="77"/>
              </a:rPr>
              <a:t>Expanding and strengthening </a:t>
            </a:r>
            <a:r>
              <a:rPr lang="en-AU" sz="1400" b="1"/>
              <a:t>offences and penalties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D21472D-D1A0-C4EA-AA38-1C9321959B81}"/>
              </a:ext>
            </a:extLst>
          </p:cNvPr>
          <p:cNvSpPr txBox="1"/>
          <p:nvPr/>
        </p:nvSpPr>
        <p:spPr>
          <a:xfrm>
            <a:off x="8676629" y="3633700"/>
            <a:ext cx="2949314" cy="984885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en-AU" sz="1400" b="1"/>
              <a:t>Devices ban </a:t>
            </a:r>
            <a:r>
              <a:rPr lang="en-AU" sz="1400" b="1">
                <a:latin typeface="VIC Light" pitchFamily="2" charset="77"/>
              </a:rPr>
              <a:t>in centre-based services formalising Victoria’s restrictions in place since September 2025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EBA9B33-4AF6-214F-B165-6FD4A80302B3}"/>
              </a:ext>
            </a:extLst>
          </p:cNvPr>
          <p:cNvSpPr txBox="1"/>
          <p:nvPr/>
        </p:nvSpPr>
        <p:spPr>
          <a:xfrm>
            <a:off x="8676629" y="5341202"/>
            <a:ext cx="2064397" cy="738664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en-AU" sz="1400" b="1"/>
              <a:t>National Early Childhood Worker Register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948E83D-33F1-9140-CDD6-42591AF97905}"/>
              </a:ext>
            </a:extLst>
          </p:cNvPr>
          <p:cNvCxnSpPr>
            <a:cxnSpLocks/>
          </p:cNvCxnSpPr>
          <p:nvPr/>
        </p:nvCxnSpPr>
        <p:spPr>
          <a:xfrm>
            <a:off x="6295894" y="2176626"/>
            <a:ext cx="34750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3AAAAAE-35B0-45FA-2ED4-94A5C3AF8732}"/>
              </a:ext>
            </a:extLst>
          </p:cNvPr>
          <p:cNvCxnSpPr>
            <a:cxnSpLocks/>
          </p:cNvCxnSpPr>
          <p:nvPr/>
        </p:nvCxnSpPr>
        <p:spPr>
          <a:xfrm>
            <a:off x="8684531" y="2176626"/>
            <a:ext cx="34750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6A33BD3-0217-146E-4669-8992D7FA85BA}"/>
              </a:ext>
            </a:extLst>
          </p:cNvPr>
          <p:cNvCxnSpPr>
            <a:cxnSpLocks/>
          </p:cNvCxnSpPr>
          <p:nvPr/>
        </p:nvCxnSpPr>
        <p:spPr>
          <a:xfrm>
            <a:off x="3515372" y="3548226"/>
            <a:ext cx="34750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5DAF36D-1BB1-8AAA-6AEE-268A259A4AC5}"/>
              </a:ext>
            </a:extLst>
          </p:cNvPr>
          <p:cNvCxnSpPr>
            <a:cxnSpLocks/>
          </p:cNvCxnSpPr>
          <p:nvPr/>
        </p:nvCxnSpPr>
        <p:spPr>
          <a:xfrm>
            <a:off x="6295894" y="3548226"/>
            <a:ext cx="34750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7DBE819-C4AB-90ED-2AB9-A3010385DF25}"/>
              </a:ext>
            </a:extLst>
          </p:cNvPr>
          <p:cNvCxnSpPr>
            <a:cxnSpLocks/>
          </p:cNvCxnSpPr>
          <p:nvPr/>
        </p:nvCxnSpPr>
        <p:spPr>
          <a:xfrm>
            <a:off x="8684531" y="3548226"/>
            <a:ext cx="34750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E48E5F2-6CE5-1E5F-34C2-F277EDC9E51A}"/>
              </a:ext>
            </a:extLst>
          </p:cNvPr>
          <p:cNvCxnSpPr>
            <a:cxnSpLocks/>
          </p:cNvCxnSpPr>
          <p:nvPr/>
        </p:nvCxnSpPr>
        <p:spPr>
          <a:xfrm>
            <a:off x="3515372" y="5255728"/>
            <a:ext cx="34750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19DE198-A192-9608-B3BD-3557A140AC44}"/>
              </a:ext>
            </a:extLst>
          </p:cNvPr>
          <p:cNvCxnSpPr>
            <a:cxnSpLocks/>
          </p:cNvCxnSpPr>
          <p:nvPr/>
        </p:nvCxnSpPr>
        <p:spPr>
          <a:xfrm>
            <a:off x="6295894" y="5255728"/>
            <a:ext cx="34750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3FECAE7-0748-CC85-47F7-D5873A4E15DE}"/>
              </a:ext>
            </a:extLst>
          </p:cNvPr>
          <p:cNvCxnSpPr>
            <a:cxnSpLocks/>
          </p:cNvCxnSpPr>
          <p:nvPr/>
        </p:nvCxnSpPr>
        <p:spPr>
          <a:xfrm>
            <a:off x="8684531" y="5255728"/>
            <a:ext cx="34750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4524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4F37E8-FEA1-BC81-773E-8FFE636CF7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4BE38B7C-F3BF-5229-6590-2312C3C1EE8C}"/>
              </a:ext>
            </a:extLst>
          </p:cNvPr>
          <p:cNvSpPr/>
          <p:nvPr/>
        </p:nvSpPr>
        <p:spPr>
          <a:xfrm>
            <a:off x="0" y="1243225"/>
            <a:ext cx="12192000" cy="561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AADE25-57C0-6AE1-A139-D6F6382FB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1"/>
            <a:ext cx="11501614" cy="1176214"/>
          </a:xfrm>
        </p:spPr>
        <p:txBody>
          <a:bodyPr>
            <a:normAutofit/>
          </a:bodyPr>
          <a:lstStyle/>
          <a:p>
            <a:r>
              <a:rPr lang="en-AU"/>
              <a:t>Ongoing national non-legislative work is also underway</a:t>
            </a:r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4FDFBC6-D8D4-2F17-39A3-15822E6519B5}"/>
              </a:ext>
            </a:extLst>
          </p:cNvPr>
          <p:cNvCxnSpPr>
            <a:cxnSpLocks/>
          </p:cNvCxnSpPr>
          <p:nvPr/>
        </p:nvCxnSpPr>
        <p:spPr>
          <a:xfrm>
            <a:off x="3515372" y="2176626"/>
            <a:ext cx="34750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2936102-6C32-6F22-5B25-61670BF80429}"/>
              </a:ext>
            </a:extLst>
          </p:cNvPr>
          <p:cNvSpPr txBox="1"/>
          <p:nvPr/>
        </p:nvSpPr>
        <p:spPr>
          <a:xfrm>
            <a:off x="803276" y="2153901"/>
            <a:ext cx="20643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>
                <a:latin typeface="VIC Light" pitchFamily="2" charset="77"/>
              </a:rPr>
              <a:t>Recent national reforms include: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CA9210-C942-10F3-13CD-7ADB4043DBF5}"/>
              </a:ext>
            </a:extLst>
          </p:cNvPr>
          <p:cNvSpPr txBox="1"/>
          <p:nvPr/>
        </p:nvSpPr>
        <p:spPr>
          <a:xfrm>
            <a:off x="3515372" y="2271430"/>
            <a:ext cx="2064397" cy="954107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en-AU" sz="1400" b="1"/>
              <a:t>Rapid assessment of child supervision </a:t>
            </a:r>
            <a:r>
              <a:rPr lang="en-AU" sz="1400" b="1">
                <a:latin typeface="VIC Light" pitchFamily="2" charset="77"/>
              </a:rPr>
              <a:t>practices (“under the roofline”) by ACECQA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351E69-834F-0804-AAF6-65CB6CB1405B}"/>
              </a:ext>
            </a:extLst>
          </p:cNvPr>
          <p:cNvSpPr txBox="1"/>
          <p:nvPr/>
        </p:nvSpPr>
        <p:spPr>
          <a:xfrm>
            <a:off x="3515372" y="3633700"/>
            <a:ext cx="2306930" cy="738664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en-AU" sz="1400" b="1"/>
              <a:t>Improved transparency for parents </a:t>
            </a:r>
            <a:r>
              <a:rPr lang="en-AU" sz="1400" b="1">
                <a:latin typeface="VIC Light" pitchFamily="2" charset="77"/>
              </a:rPr>
              <a:t>on the Starting Blocks website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D278F7-C9DE-EBD9-17F2-9EF749D6ECE2}"/>
              </a:ext>
            </a:extLst>
          </p:cNvPr>
          <p:cNvSpPr txBox="1"/>
          <p:nvPr/>
        </p:nvSpPr>
        <p:spPr>
          <a:xfrm>
            <a:off x="6289159" y="2271430"/>
            <a:ext cx="2064397" cy="954107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en-AU" sz="1400" b="1"/>
              <a:t>National trial of CCTV in childcare services </a:t>
            </a:r>
            <a:r>
              <a:rPr lang="en-AU" sz="1400" b="1">
                <a:latin typeface="VIC Light" pitchFamily="2" charset="77"/>
              </a:rPr>
              <a:t>led by the Commonwealth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92EA9ED-20F0-074D-6A8D-CDF847E9E44C}"/>
              </a:ext>
            </a:extLst>
          </p:cNvPr>
          <p:cNvSpPr txBox="1"/>
          <p:nvPr/>
        </p:nvSpPr>
        <p:spPr>
          <a:xfrm>
            <a:off x="6289159" y="3633700"/>
            <a:ext cx="2064397" cy="1384995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en-AU" sz="1400" b="1">
                <a:latin typeface="VIC Light" pitchFamily="2" charset="77"/>
              </a:rPr>
              <a:t>Additional 1,600 </a:t>
            </a:r>
            <a:r>
              <a:rPr lang="en-AU" sz="1400" b="1"/>
              <a:t>unannounced spot checks </a:t>
            </a:r>
            <a:r>
              <a:rPr lang="en-AU" sz="1400" b="1">
                <a:latin typeface="VIC Light" pitchFamily="2" charset="77"/>
              </a:rPr>
              <a:t>per year by Commonwealth officers (national target)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12021E0-BFD4-17FD-DA37-668CB17B826F}"/>
              </a:ext>
            </a:extLst>
          </p:cNvPr>
          <p:cNvSpPr txBox="1"/>
          <p:nvPr/>
        </p:nvSpPr>
        <p:spPr>
          <a:xfrm>
            <a:off x="8676629" y="2271430"/>
            <a:ext cx="2352155" cy="954107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en-AU" sz="1400" b="1">
                <a:latin typeface="VIC Light" pitchFamily="2" charset="77"/>
              </a:rPr>
              <a:t>More frequent and </a:t>
            </a:r>
            <a:r>
              <a:rPr lang="en-AU" sz="1400" b="1"/>
              <a:t>regular assessment and rating </a:t>
            </a:r>
            <a:r>
              <a:rPr lang="en-AU" sz="1400" b="1">
                <a:latin typeface="VIC Light" pitchFamily="2" charset="77"/>
              </a:rPr>
              <a:t>visits by regulators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00C6426-5255-0AFB-1E85-127D0536044F}"/>
              </a:ext>
            </a:extLst>
          </p:cNvPr>
          <p:cNvCxnSpPr>
            <a:cxnSpLocks/>
          </p:cNvCxnSpPr>
          <p:nvPr/>
        </p:nvCxnSpPr>
        <p:spPr>
          <a:xfrm>
            <a:off x="6295894" y="2176626"/>
            <a:ext cx="34750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2B28E16-D8B4-D7E4-4E26-4AFF3E5AE283}"/>
              </a:ext>
            </a:extLst>
          </p:cNvPr>
          <p:cNvCxnSpPr>
            <a:cxnSpLocks/>
          </p:cNvCxnSpPr>
          <p:nvPr/>
        </p:nvCxnSpPr>
        <p:spPr>
          <a:xfrm>
            <a:off x="8684531" y="2176626"/>
            <a:ext cx="34750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69809CB-1CA2-3C73-6363-5D4140DBA9C8}"/>
              </a:ext>
            </a:extLst>
          </p:cNvPr>
          <p:cNvCxnSpPr>
            <a:cxnSpLocks/>
          </p:cNvCxnSpPr>
          <p:nvPr/>
        </p:nvCxnSpPr>
        <p:spPr>
          <a:xfrm>
            <a:off x="3515372" y="3548226"/>
            <a:ext cx="34750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6BCE474-FEDD-7693-4276-649A22DAD3EA}"/>
              </a:ext>
            </a:extLst>
          </p:cNvPr>
          <p:cNvCxnSpPr>
            <a:cxnSpLocks/>
          </p:cNvCxnSpPr>
          <p:nvPr/>
        </p:nvCxnSpPr>
        <p:spPr>
          <a:xfrm>
            <a:off x="6295894" y="3548226"/>
            <a:ext cx="34750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8423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CF9C08-1883-E479-F703-9342A332C6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1C0C73A4-19D1-968E-3AF1-C0B7FCA2F659}"/>
              </a:ext>
            </a:extLst>
          </p:cNvPr>
          <p:cNvSpPr/>
          <p:nvPr/>
        </p:nvSpPr>
        <p:spPr>
          <a:xfrm>
            <a:off x="0" y="1243226"/>
            <a:ext cx="8378890" cy="41770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475BB8-BA0D-449A-D0B9-1F05F2DD4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1"/>
            <a:ext cx="11501614" cy="1176214"/>
          </a:xfrm>
        </p:spPr>
        <p:txBody>
          <a:bodyPr>
            <a:normAutofit/>
          </a:bodyPr>
          <a:lstStyle/>
          <a:p>
            <a:r>
              <a:rPr lang="en-US"/>
              <a:t>Victoria is urgently progressing a significant </a:t>
            </a:r>
            <a:br>
              <a:rPr lang="en-US"/>
            </a:br>
            <a:r>
              <a:rPr lang="en-US"/>
              <a:t>legislative agenda to strengthen child safety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FAC625-7569-9EF8-411D-B380EC1FACB1}"/>
              </a:ext>
            </a:extLst>
          </p:cNvPr>
          <p:cNvSpPr/>
          <p:nvPr/>
        </p:nvSpPr>
        <p:spPr>
          <a:xfrm>
            <a:off x="0" y="5420241"/>
            <a:ext cx="8378890" cy="1437759"/>
          </a:xfrm>
          <a:prstGeom prst="rect">
            <a:avLst/>
          </a:prstGeom>
          <a:solidFill>
            <a:schemeClr val="accent3">
              <a:lumMod val="20000"/>
              <a:lumOff val="8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4395724D-DDAC-C468-1FBE-673E23EF5DAB}"/>
              </a:ext>
            </a:extLst>
          </p:cNvPr>
          <p:cNvSpPr txBox="1">
            <a:spLocks/>
          </p:cNvSpPr>
          <p:nvPr/>
        </p:nvSpPr>
        <p:spPr>
          <a:xfrm>
            <a:off x="745519" y="1507708"/>
            <a:ext cx="3222625" cy="941893"/>
          </a:xfrm>
          <a:prstGeom prst="rect">
            <a:avLst/>
          </a:prstGeom>
        </p:spPr>
        <p:txBody>
          <a:bodyPr vert="horz" lIns="18288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IC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IC Ligh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VIC Ligh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VIC Ligh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VIC Ligh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AU" sz="1600" b="1" i="1">
                <a:latin typeface="+mj-lt"/>
                <a:ea typeface="+mn-lt"/>
                <a:cs typeface="+mn-lt"/>
              </a:rPr>
              <a:t>Victorian Early Childhood Regulatory Authority Act 2025 </a:t>
            </a:r>
            <a:r>
              <a:rPr lang="en-AU" sz="1600" b="1">
                <a:latin typeface="+mj-lt"/>
                <a:ea typeface="+mn-lt"/>
                <a:cs typeface="+mn-lt"/>
              </a:rPr>
              <a:t>(VECRA Act)</a:t>
            </a:r>
            <a:endParaRPr lang="en-US" sz="1600" b="1">
              <a:latin typeface="+mj-lt"/>
              <a:ea typeface="+mn-lt"/>
              <a:cs typeface="+mn-lt"/>
            </a:endParaRP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1FE34D44-A02B-3A18-5991-56DACF84F04D}"/>
              </a:ext>
            </a:extLst>
          </p:cNvPr>
          <p:cNvSpPr txBox="1">
            <a:spLocks/>
          </p:cNvSpPr>
          <p:nvPr/>
        </p:nvSpPr>
        <p:spPr>
          <a:xfrm>
            <a:off x="9365240" y="2578147"/>
            <a:ext cx="2254084" cy="540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1400" b="1">
                <a:latin typeface="VIC Light" pitchFamily="2" charset="77"/>
              </a:rPr>
              <a:t>Keeping out unsuitable providers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8113148-A858-0ABB-0B35-5DC73B5AC04F}"/>
              </a:ext>
            </a:extLst>
          </p:cNvPr>
          <p:cNvSpPr txBox="1">
            <a:spLocks/>
          </p:cNvSpPr>
          <p:nvPr/>
        </p:nvSpPr>
        <p:spPr>
          <a:xfrm>
            <a:off x="9365240" y="3413001"/>
            <a:ext cx="2254084" cy="540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1400" b="1">
                <a:latin typeface="VIC Light" pitchFamily="2" charset="77"/>
              </a:rPr>
              <a:t>Tougher penalties </a:t>
            </a:r>
            <a:br>
              <a:rPr lang="en-AU" sz="1400" b="1">
                <a:latin typeface="VIC Light" pitchFamily="2" charset="77"/>
              </a:rPr>
            </a:br>
            <a:r>
              <a:rPr lang="en-AU" sz="1400" b="1">
                <a:latin typeface="VIC Light" pitchFamily="2" charset="77"/>
              </a:rPr>
              <a:t>and enforcement</a:t>
            </a:r>
            <a:endParaRPr lang="en-US" sz="1400" b="1">
              <a:latin typeface="VIC Light" pitchFamily="2" charset="77"/>
            </a:endParaRP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E23DBBF5-A855-7E3B-D186-5035CF3E2D9E}"/>
              </a:ext>
            </a:extLst>
          </p:cNvPr>
          <p:cNvSpPr txBox="1">
            <a:spLocks/>
          </p:cNvSpPr>
          <p:nvPr/>
        </p:nvSpPr>
        <p:spPr>
          <a:xfrm>
            <a:off x="4745768" y="1507708"/>
            <a:ext cx="3330000" cy="933268"/>
          </a:xfrm>
          <a:prstGeom prst="rect">
            <a:avLst/>
          </a:prstGeom>
        </p:spPr>
        <p:txBody>
          <a:bodyPr vert="horz" lIns="18288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AU" sz="1600" b="1">
                <a:solidFill>
                  <a:schemeClr val="tx1"/>
                </a:solidFill>
                <a:latin typeface="+mj-lt"/>
                <a:ea typeface="+mn-lt"/>
                <a:cs typeface="+mn-lt"/>
              </a:rPr>
              <a:t>Legislation in Parliament in November 2025 to enhance ECEC worker oversight</a:t>
            </a:r>
            <a:endParaRPr lang="en-US" sz="16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0F550A6C-EC4E-BE1A-DF2A-766715B61BC2}"/>
              </a:ext>
            </a:extLst>
          </p:cNvPr>
          <p:cNvSpPr txBox="1">
            <a:spLocks/>
          </p:cNvSpPr>
          <p:nvPr/>
        </p:nvSpPr>
        <p:spPr>
          <a:xfrm>
            <a:off x="9365240" y="4164591"/>
            <a:ext cx="2574116" cy="540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1400" b="1">
                <a:latin typeface="VIC Light" pitchFamily="2" charset="77"/>
              </a:rPr>
              <a:t>Transparency of compliance information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39EB203F-FD00-7872-28DD-9D7B1FE0E7D7}"/>
              </a:ext>
            </a:extLst>
          </p:cNvPr>
          <p:cNvSpPr txBox="1">
            <a:spLocks/>
          </p:cNvSpPr>
          <p:nvPr/>
        </p:nvSpPr>
        <p:spPr>
          <a:xfrm>
            <a:off x="925391" y="2594423"/>
            <a:ext cx="2862880" cy="396000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/>
              </a:buClr>
              <a:buNone/>
            </a:pPr>
            <a:r>
              <a:rPr lang="en-AU" sz="1200" b="1">
                <a:highlight>
                  <a:srgbClr val="B8EAEC"/>
                </a:highlight>
              </a:rPr>
              <a:t>Recommendation 9: 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AU" sz="1200" b="1">
                <a:latin typeface="VIC Light" pitchFamily="2" charset="77"/>
              </a:rPr>
              <a:t>The VECRA Act was passed on 20 November 2025 to establish the new independent Early Childhood Regulator, which will commence on 1 January 2026</a:t>
            </a:r>
          </a:p>
          <a:p>
            <a:pPr marL="0" indent="0">
              <a:buNone/>
            </a:pPr>
            <a:r>
              <a:rPr lang="en-AU" sz="1400" b="1">
                <a:latin typeface="VIC Light" pitchFamily="2" charset="77"/>
              </a:rPr>
              <a:t> 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4DFE5E69-F8C1-5FC7-C638-97A559D326B2}"/>
              </a:ext>
            </a:extLst>
          </p:cNvPr>
          <p:cNvSpPr txBox="1">
            <a:spLocks/>
          </p:cNvSpPr>
          <p:nvPr/>
        </p:nvSpPr>
        <p:spPr>
          <a:xfrm>
            <a:off x="5128511" y="3932421"/>
            <a:ext cx="2580232" cy="464340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1200" b="1">
                <a:highlight>
                  <a:srgbClr val="B8EAEC"/>
                </a:highlight>
              </a:rPr>
              <a:t>Recommendation 7: </a:t>
            </a:r>
          </a:p>
          <a:p>
            <a:pPr marL="0" indent="0">
              <a:buNone/>
            </a:pPr>
            <a:r>
              <a:rPr lang="en-AU" sz="1200" b="1">
                <a:latin typeface="VIC Light" pitchFamily="2" charset="77"/>
              </a:rPr>
              <a:t>Reportable Conduct Scheme to transfer to the Social Services Regulator to improve information sharing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AU" sz="1400" b="1">
                <a:latin typeface="VIC Light" pitchFamily="2" charset="77"/>
              </a:rPr>
              <a:t> 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999D06E-BCB3-5BF9-81DF-E2BE17D54558}"/>
              </a:ext>
            </a:extLst>
          </p:cNvPr>
          <p:cNvSpPr txBox="1">
            <a:spLocks/>
          </p:cNvSpPr>
          <p:nvPr/>
        </p:nvSpPr>
        <p:spPr>
          <a:xfrm>
            <a:off x="925391" y="4045691"/>
            <a:ext cx="2906682" cy="808628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AU" sz="1200" b="1">
                <a:highlight>
                  <a:srgbClr val="B8EAEC"/>
                </a:highlight>
              </a:rPr>
              <a:t>Recommendation 4: </a:t>
            </a:r>
          </a:p>
          <a:p>
            <a:pPr marL="0" indent="0" fontAlgn="ctr">
              <a:spcBef>
                <a:spcPts val="600"/>
              </a:spcBef>
              <a:spcAft>
                <a:spcPts val="1200"/>
              </a:spcAft>
              <a:buNone/>
            </a:pPr>
            <a:r>
              <a:rPr lang="en-AU" sz="1200" b="1">
                <a:latin typeface="VIC Light" pitchFamily="2" charset="77"/>
              </a:rPr>
              <a:t>The Victorian Early Childhood Worker Register established by the VECRA Bill will be made to be compatible with a national register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8075824-7CB8-3DDF-34CD-0AB4B7FD2962}"/>
              </a:ext>
            </a:extLst>
          </p:cNvPr>
          <p:cNvSpPr txBox="1"/>
          <p:nvPr/>
        </p:nvSpPr>
        <p:spPr>
          <a:xfrm>
            <a:off x="5128511" y="2594423"/>
            <a:ext cx="2472982" cy="116955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fontAlgn="ctr">
              <a:spcAft>
                <a:spcPts val="1200"/>
              </a:spcAft>
            </a:pPr>
            <a:r>
              <a:rPr lang="en-AU" sz="1200" b="1">
                <a:highlight>
                  <a:srgbClr val="B8EAEC"/>
                </a:highlight>
              </a:rPr>
              <a:t>Recommendation 6: </a:t>
            </a:r>
          </a:p>
          <a:p>
            <a:pPr fontAlgn="ctr">
              <a:spcAft>
                <a:spcPts val="1200"/>
              </a:spcAft>
            </a:pPr>
            <a:r>
              <a:rPr lang="en-AU" sz="1200" b="1">
                <a:latin typeface="VIC Light" pitchFamily="2" charset="77"/>
              </a:rPr>
              <a:t>Working with Children Check to transfer to the Social Services Regulator to improve oversight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E55D445E-F7F1-10B6-8119-7334FA31AF5C}"/>
              </a:ext>
            </a:extLst>
          </p:cNvPr>
          <p:cNvSpPr txBox="1">
            <a:spLocks/>
          </p:cNvSpPr>
          <p:nvPr/>
        </p:nvSpPr>
        <p:spPr>
          <a:xfrm>
            <a:off x="8680975" y="1507708"/>
            <a:ext cx="2938349" cy="526435"/>
          </a:xfrm>
          <a:prstGeom prst="rect">
            <a:avLst/>
          </a:prstGeom>
        </p:spPr>
        <p:txBody>
          <a:bodyPr vert="horz" lIns="18288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AU" sz="1600" b="1">
                <a:solidFill>
                  <a:schemeClr val="tx1"/>
                </a:solidFill>
                <a:latin typeface="+mj-lt"/>
                <a:ea typeface="+mn-lt"/>
                <a:cs typeface="+mn-lt"/>
              </a:rPr>
              <a:t>Victorian-specific amendments to the </a:t>
            </a:r>
            <a:r>
              <a:rPr lang="en-AU" sz="1600" b="1" i="1">
                <a:solidFill>
                  <a:schemeClr val="tx1"/>
                </a:solidFill>
                <a:latin typeface="+mj-lt"/>
                <a:ea typeface="+mn-lt"/>
                <a:cs typeface="+mn-lt"/>
              </a:rPr>
              <a:t>Child Safety Bill 2025 </a:t>
            </a:r>
            <a:endParaRPr lang="en-US" sz="1600" b="1" i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7BA81F1-80A1-16E1-FC12-C6AA8947C98D}"/>
              </a:ext>
            </a:extLst>
          </p:cNvPr>
          <p:cNvSpPr txBox="1"/>
          <p:nvPr/>
        </p:nvSpPr>
        <p:spPr>
          <a:xfrm>
            <a:off x="9365240" y="4934723"/>
            <a:ext cx="1920418" cy="4855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AU" sz="1400" b="1">
                <a:latin typeface="VIC Light" pitchFamily="2" charset="77"/>
              </a:rPr>
              <a:t>Stronger directions powers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EF5EBEE-188D-1BBB-98C8-C52831DD772C}"/>
              </a:ext>
            </a:extLst>
          </p:cNvPr>
          <p:cNvSpPr txBox="1"/>
          <p:nvPr/>
        </p:nvSpPr>
        <p:spPr>
          <a:xfrm>
            <a:off x="925391" y="5650190"/>
            <a:ext cx="6381085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 eaLnBrk="1" fontAlgn="ctr" latinLnBrk="0" hangingPunct="1">
              <a:spcAft>
                <a:spcPts val="1200"/>
              </a:spcAft>
            </a:pPr>
            <a:r>
              <a:rPr lang="en-AU" sz="1200" b="1">
                <a:highlight>
                  <a:srgbClr val="B8EAEC"/>
                </a:highlight>
              </a:rPr>
              <a:t>Recommendation 8: </a:t>
            </a:r>
          </a:p>
          <a:p>
            <a:pPr rtl="0" eaLnBrk="1" fontAlgn="ctr" latinLnBrk="0" hangingPunct="1">
              <a:spcAft>
                <a:spcPts val="1200"/>
              </a:spcAft>
            </a:pPr>
            <a:r>
              <a:rPr lang="en-AU" sz="1200" b="1">
                <a:latin typeface="VIC Light" pitchFamily="2" charset="77"/>
              </a:rPr>
              <a:t>Establish a new Shared Intelligence and </a:t>
            </a:r>
            <a:br>
              <a:rPr lang="en-AU" sz="1200" b="1">
                <a:latin typeface="VIC Light" pitchFamily="2" charset="77"/>
              </a:rPr>
            </a:br>
            <a:r>
              <a:rPr lang="en-AU" sz="1200" b="1">
                <a:latin typeface="VIC Light" pitchFamily="2" charset="77"/>
              </a:rPr>
              <a:t>Risk Assessment Capability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AAA87371-44F1-12A6-39D5-451325444782}"/>
              </a:ext>
            </a:extLst>
          </p:cNvPr>
          <p:cNvSpPr/>
          <p:nvPr/>
        </p:nvSpPr>
        <p:spPr>
          <a:xfrm>
            <a:off x="598345" y="-845124"/>
            <a:ext cx="540000" cy="54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3FAD481-1D60-7134-AFD7-DAEA43345DED}"/>
              </a:ext>
            </a:extLst>
          </p:cNvPr>
          <p:cNvSpPr txBox="1"/>
          <p:nvPr/>
        </p:nvSpPr>
        <p:spPr>
          <a:xfrm>
            <a:off x="665115" y="-752620"/>
            <a:ext cx="40354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2000" b="1">
                <a:latin typeface="VIC Light" pitchFamily="2" charset="77"/>
              </a:rPr>
              <a:t>9</a:t>
            </a:r>
            <a:endParaRPr lang="en-US" sz="2000" b="1">
              <a:latin typeface="VIC Light" pitchFamily="2" charset="77"/>
            </a:endParaRP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E7D11E67-1F82-D4CF-320A-07A2A56F054F}"/>
              </a:ext>
            </a:extLst>
          </p:cNvPr>
          <p:cNvGrpSpPr/>
          <p:nvPr/>
        </p:nvGrpSpPr>
        <p:grpSpPr>
          <a:xfrm>
            <a:off x="8818117" y="2549341"/>
            <a:ext cx="486164" cy="486164"/>
            <a:chOff x="8818117" y="2549341"/>
            <a:chExt cx="486164" cy="486164"/>
          </a:xfrm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85E13CC7-520D-9F54-DBAE-BF7E7288615C}"/>
                </a:ext>
              </a:extLst>
            </p:cNvPr>
            <p:cNvSpPr/>
            <p:nvPr/>
          </p:nvSpPr>
          <p:spPr>
            <a:xfrm>
              <a:off x="8818117" y="2549341"/>
              <a:ext cx="486164" cy="486164"/>
            </a:xfrm>
            <a:prstGeom prst="ellipse">
              <a:avLst/>
            </a:prstGeom>
            <a:solidFill>
              <a:schemeClr val="accent2">
                <a:alpha val="64881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5" name="Graphic 74">
              <a:extLst>
                <a:ext uri="{FF2B5EF4-FFF2-40B4-BE49-F238E27FC236}">
                  <a16:creationId xmlns:a16="http://schemas.microsoft.com/office/drawing/2014/main" id="{CA236AD6-1FEF-3E31-6369-BFA77D1FCC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826249" y="2565605"/>
              <a:ext cx="469900" cy="469900"/>
            </a:xfrm>
            <a:prstGeom prst="rect">
              <a:avLst/>
            </a:prstGeom>
          </p:spPr>
        </p:pic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996B53AD-F524-062D-0CBF-011DBFB72C70}"/>
              </a:ext>
            </a:extLst>
          </p:cNvPr>
          <p:cNvGrpSpPr/>
          <p:nvPr/>
        </p:nvGrpSpPr>
        <p:grpSpPr>
          <a:xfrm>
            <a:off x="8818117" y="3406591"/>
            <a:ext cx="486164" cy="486164"/>
            <a:chOff x="8818117" y="2549341"/>
            <a:chExt cx="486164" cy="486164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55715C2A-B435-2A3B-E0F5-71914FD9F1BC}"/>
                </a:ext>
              </a:extLst>
            </p:cNvPr>
            <p:cNvSpPr/>
            <p:nvPr/>
          </p:nvSpPr>
          <p:spPr>
            <a:xfrm>
              <a:off x="8818117" y="2549341"/>
              <a:ext cx="486164" cy="486164"/>
            </a:xfrm>
            <a:prstGeom prst="ellipse">
              <a:avLst/>
            </a:prstGeom>
            <a:solidFill>
              <a:schemeClr val="accent2">
                <a:alpha val="64881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9" name="Graphic 78">
              <a:extLst>
                <a:ext uri="{FF2B5EF4-FFF2-40B4-BE49-F238E27FC236}">
                  <a16:creationId xmlns:a16="http://schemas.microsoft.com/office/drawing/2014/main" id="{3688C5CF-B705-C1A1-A391-7C0C4064CF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826249" y="2565605"/>
              <a:ext cx="469900" cy="469900"/>
            </a:xfrm>
            <a:prstGeom prst="rect">
              <a:avLst/>
            </a:prstGeom>
          </p:spPr>
        </p:pic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7BB99066-D08F-E937-21A6-8E8DA3EFCCBE}"/>
              </a:ext>
            </a:extLst>
          </p:cNvPr>
          <p:cNvGrpSpPr/>
          <p:nvPr/>
        </p:nvGrpSpPr>
        <p:grpSpPr>
          <a:xfrm>
            <a:off x="8818117" y="4149541"/>
            <a:ext cx="486164" cy="486164"/>
            <a:chOff x="8818117" y="2549341"/>
            <a:chExt cx="486164" cy="486164"/>
          </a:xfrm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1C6270ED-AC6C-B564-3856-DE3D5DB1871F}"/>
                </a:ext>
              </a:extLst>
            </p:cNvPr>
            <p:cNvSpPr/>
            <p:nvPr/>
          </p:nvSpPr>
          <p:spPr>
            <a:xfrm>
              <a:off x="8818117" y="2549341"/>
              <a:ext cx="486164" cy="486164"/>
            </a:xfrm>
            <a:prstGeom prst="ellipse">
              <a:avLst/>
            </a:prstGeom>
            <a:solidFill>
              <a:schemeClr val="accent2">
                <a:alpha val="64881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2" name="Graphic 81">
              <a:extLst>
                <a:ext uri="{FF2B5EF4-FFF2-40B4-BE49-F238E27FC236}">
                  <a16:creationId xmlns:a16="http://schemas.microsoft.com/office/drawing/2014/main" id="{666F76CC-9C7B-D574-895E-006F7A1532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826249" y="2565605"/>
              <a:ext cx="469900" cy="469900"/>
            </a:xfrm>
            <a:prstGeom prst="rect">
              <a:avLst/>
            </a:prstGeom>
          </p:spPr>
        </p:pic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B36C0A19-C376-6479-27EE-45E67E59F2F6}"/>
              </a:ext>
            </a:extLst>
          </p:cNvPr>
          <p:cNvGrpSpPr/>
          <p:nvPr/>
        </p:nvGrpSpPr>
        <p:grpSpPr>
          <a:xfrm>
            <a:off x="8818117" y="4965970"/>
            <a:ext cx="486164" cy="486164"/>
            <a:chOff x="8818117" y="2549341"/>
            <a:chExt cx="486164" cy="486164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59DBC99C-64B5-408D-0FB5-9191476C2877}"/>
                </a:ext>
              </a:extLst>
            </p:cNvPr>
            <p:cNvSpPr/>
            <p:nvPr/>
          </p:nvSpPr>
          <p:spPr>
            <a:xfrm>
              <a:off x="8818117" y="2549341"/>
              <a:ext cx="486164" cy="486164"/>
            </a:xfrm>
            <a:prstGeom prst="ellipse">
              <a:avLst/>
            </a:prstGeom>
            <a:solidFill>
              <a:schemeClr val="accent2">
                <a:alpha val="64881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5" name="Graphic 84">
              <a:extLst>
                <a:ext uri="{FF2B5EF4-FFF2-40B4-BE49-F238E27FC236}">
                  <a16:creationId xmlns:a16="http://schemas.microsoft.com/office/drawing/2014/main" id="{6719E201-39AC-4E3C-7CE7-540C7F20C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826249" y="2565605"/>
              <a:ext cx="469900" cy="469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9651998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DE 2024">
      <a:dk1>
        <a:srgbClr val="1F1646"/>
      </a:dk1>
      <a:lt1>
        <a:srgbClr val="FFFFFF"/>
      </a:lt1>
      <a:dk2>
        <a:srgbClr val="B4DFD4"/>
      </a:dk2>
      <a:lt2>
        <a:srgbClr val="FFFFFF"/>
      </a:lt2>
      <a:accent1>
        <a:srgbClr val="1F1545"/>
      </a:accent1>
      <a:accent2>
        <a:srgbClr val="B6E9EA"/>
      </a:accent2>
      <a:accent3>
        <a:srgbClr val="57197D"/>
      </a:accent3>
      <a:accent4>
        <a:srgbClr val="01B03F"/>
      </a:accent4>
      <a:accent5>
        <a:srgbClr val="D00131"/>
      </a:accent5>
      <a:accent6>
        <a:srgbClr val="88DBDF"/>
      </a:accent6>
      <a:hlink>
        <a:srgbClr val="201546"/>
      </a:hlink>
      <a:folHlink>
        <a:srgbClr val="201546"/>
      </a:folHlink>
    </a:clrScheme>
    <a:fontScheme name="Red Hat Display">
      <a:majorFont>
        <a:latin typeface="VIC"/>
        <a:ea typeface=""/>
        <a:cs typeface=""/>
      </a:majorFont>
      <a:minorFont>
        <a:latin typeface="V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4-151 PAEC_EC" id="{E06CA7CA-9CD3-6044-83F8-79E3DF3F1155}" vid="{82395553-3760-634F-9787-4FB6838A71F4}"/>
    </a:ext>
  </a:extLst>
</a:theme>
</file>

<file path=ppt/theme/theme2.xml><?xml version="1.0" encoding="utf-8"?>
<a:theme xmlns:a="http://schemas.openxmlformats.org/drawingml/2006/main" name="1_Custom Design">
  <a:themeElements>
    <a:clrScheme name="DE 2024">
      <a:dk1>
        <a:srgbClr val="1F1646"/>
      </a:dk1>
      <a:lt1>
        <a:srgbClr val="FFFFFF"/>
      </a:lt1>
      <a:dk2>
        <a:srgbClr val="B4DFD4"/>
      </a:dk2>
      <a:lt2>
        <a:srgbClr val="FFFFFF"/>
      </a:lt2>
      <a:accent1>
        <a:srgbClr val="1F1545"/>
      </a:accent1>
      <a:accent2>
        <a:srgbClr val="B6E9EA"/>
      </a:accent2>
      <a:accent3>
        <a:srgbClr val="57197D"/>
      </a:accent3>
      <a:accent4>
        <a:srgbClr val="01B03F"/>
      </a:accent4>
      <a:accent5>
        <a:srgbClr val="D00131"/>
      </a:accent5>
      <a:accent6>
        <a:srgbClr val="88DBDF"/>
      </a:accent6>
      <a:hlink>
        <a:srgbClr val="201546"/>
      </a:hlink>
      <a:folHlink>
        <a:srgbClr val="201546"/>
      </a:folHlink>
    </a:clrScheme>
    <a:fontScheme name="Red Hat Display">
      <a:majorFont>
        <a:latin typeface="VIC"/>
        <a:ea typeface=""/>
        <a:cs typeface=""/>
      </a:majorFont>
      <a:minorFont>
        <a:latin typeface="V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4-151 PAEC_EC" id="{E06CA7CA-9CD3-6044-83F8-79E3DF3F1155}" vid="{D91E4015-35C6-E440-AFAF-A49757B1470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6c61757-ad04-49d5-a16a-4020ae46aeb3">
      <Value>253</Value>
      <Value>3</Value>
      <Value>1</Value>
      <Value>252</Value>
    </TaxCatchAll>
    <Business_x005f_x0020_Identifier xmlns="46c61757-ad04-49d5-a16a-4020ae46aeb3">11733</Business_x005f_x0020_Identifier>
    <MemberTaxHTField0 xmlns="c35bed46-8fc3-45b8-8dd6-aacfd9839516">
      <Terms xmlns="http://schemas.microsoft.com/office/infopath/2007/PartnerControls"/>
    </MemberTaxHTField0>
    <Witness_x005f_x0020_Id xmlns="46c61757-ad04-49d5-a16a-4020ae46aeb3">13379,13381,13385</Witness_x005f_x0020_Id>
    <Committee_x0020_Start_x0020_Date xmlns="46c61757-ad04-49d5-a16a-4020ae46aeb3">2025-07-30T00:00:00+00:00</Committee_x0020_Start_x0020_Date>
    <PublishStatus xmlns="46c61757-ad04-49d5-a16a-4020ae46aeb3">Published</PublishStatus>
    <Committee_x0020_End_x0020_Date xmlns="46c61757-ad04-49d5-a16a-4020ae46aeb3" xsi:nil="true"/>
    <a559cadfb9a242f5b73f63650095a147 xmlns="46c61757-ad04-49d5-a16a-4020ae46aeb3">
      <Terms xmlns="http://schemas.microsoft.com/office/infopath/2007/PartnerControls">
        <TermInfo xmlns="http://schemas.microsoft.com/office/infopath/2007/PartnerControls">
          <TermName xmlns="http://schemas.microsoft.com/office/infopath/2007/PartnerControls">Select</TermName>
          <TermId xmlns="http://schemas.microsoft.com/office/infopath/2007/PartnerControls">40f0a745-7b49-4bd7-9d1f-efe648d87638</TermId>
        </TermInfo>
      </Terms>
    </a559cadfb9a242f5b73f63650095a147>
    <g6a0eebaf0724e87b07e787b0a6687af xmlns="46c61757-ad04-49d5-a16a-4020ae46aeb3">
      <Terms xmlns="http://schemas.microsoft.com/office/infopath/2007/PartnerControls">
        <TermInfo xmlns="http://schemas.microsoft.com/office/infopath/2007/PartnerControls">
          <TermName xmlns="http://schemas.microsoft.com/office/infopath/2007/PartnerControls">Select Committee on the Early Childhood Education and Care Sector in Victoria</TermName>
          <TermId xmlns="http://schemas.microsoft.com/office/infopath/2007/PartnerControls">91d76210-fd78-4c92-bd17-244697745f9b</TermId>
        </TermInfo>
      </Terms>
    </g6a0eebaf0724e87b07e787b0a6687af>
    <m3eeb9610e9c4640880ac1fecc69d01a xmlns="46c61757-ad04-49d5-a16a-4020ae46aeb3">
      <Terms xmlns="http://schemas.microsoft.com/office/infopath/2007/PartnerControls">
        <TermInfo xmlns="http://schemas.microsoft.com/office/infopath/2007/PartnerControls">
          <TermName xmlns="http://schemas.microsoft.com/office/infopath/2007/PartnerControls">Legislative Council</TermName>
          <TermId xmlns="http://schemas.microsoft.com/office/infopath/2007/PartnerControls">6c85d7f4-b2da-4436-92e1-7df20d4cb55e</TermId>
        </TermInfo>
      </Terms>
    </m3eeb9610e9c4640880ac1fecc69d01a>
    <Committee_x0020_Inquiry_x0020_Start_x0020_Date xmlns="46c61757-ad04-49d5-a16a-4020ae46aeb3">2025-07-30T00:00:00+00:00</Committee_x0020_Inquiry_x0020_Start_x0020_Date>
    <Committee_x0020_Inquiry_x0020_End_x0020_Date xmlns="46c61757-ad04-49d5-a16a-4020ae46aeb3" xsi:nil="true"/>
    <pf0be3ffd4e84049b08b651cf27bfd30 xmlns="46c61757-ad04-49d5-a16a-4020ae46aeb3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Inquiry into the Early Childhood Education and Care Sector in Victoria</TermName>
          <TermId xmlns="http://schemas.microsoft.com/office/infopath/2007/PartnerControls">caaaf023-5e96-4629-904a-8ca3b3c6382b</TermId>
        </TermInfo>
      </Terms>
    </pf0be3ffd4e84049b08b651cf27bfd30>
    <DocumentKey xmlns="46c61757-ad04-49d5-a16a-4020ae46aeb3">witness-transcripts</DocumentKey>
    <_dlc_DocId xmlns="c35bed46-8fc3-45b8-8dd6-aacfd9839516">HKNRK37FCK6T-1016873845-7996</_dlc_DocId>
    <_dlc_DocIdUrl xmlns="c35bed46-8fc3-45b8-8dd6-aacfd9839516">
      <Url>https://pims-docs.parliament.vic.gov.au/lcdocs/_layouts/15/DocIdRedir.aspx?ID=HKNRK37FCK6T-1016873845-7996</Url>
      <Description>HKNRK37FCK6T-1016873845-7996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Committee Transcript Document" ma:contentTypeID="0x010100A6113086DC73B842B7D060591F1D1F2D020200C0720D9A5485ED45ADC2FF5EDE309FA7" ma:contentTypeVersion="36" ma:contentTypeDescription="Create a new document." ma:contentTypeScope="" ma:versionID="e52877d7feab36bfeddb7f8cc9f5d553">
  <xsd:schema xmlns:xsd="http://www.w3.org/2001/XMLSchema" xmlns:xs="http://www.w3.org/2001/XMLSchema" xmlns:p="http://schemas.microsoft.com/office/2006/metadata/properties" xmlns:ns2="46c61757-ad04-49d5-a16a-4020ae46aeb3" xmlns:ns3="c35bed46-8fc3-45b8-8dd6-aacfd9839516" targetNamespace="http://schemas.microsoft.com/office/2006/metadata/properties" ma:root="true" ma:fieldsID="5fb501309d8927c6d13cd514116a9ed7" ns2:_="" ns3:_="">
    <xsd:import namespace="46c61757-ad04-49d5-a16a-4020ae46aeb3"/>
    <xsd:import namespace="c35bed46-8fc3-45b8-8dd6-aacfd9839516"/>
    <xsd:element name="properties">
      <xsd:complexType>
        <xsd:sequence>
          <xsd:element name="documentManagement">
            <xsd:complexType>
              <xsd:all>
                <xsd:element ref="ns2:Business_x005f_x0020_Identifier" minOccurs="0"/>
                <xsd:element ref="ns2:m3eeb9610e9c4640880ac1fecc69d01a" minOccurs="0"/>
                <xsd:element ref="ns2:TaxCatchAll" minOccurs="0"/>
                <xsd:element ref="ns2:TaxCatchAllLabel" minOccurs="0"/>
                <xsd:element ref="ns2:Committee_x0020_Start_x0020_Date" minOccurs="0"/>
                <xsd:element ref="ns2:Committee_x0020_End_x0020_Date" minOccurs="0"/>
                <xsd:element ref="ns2:DocumentKey" minOccurs="0"/>
                <xsd:element ref="ns2:PublishStatus" minOccurs="0"/>
                <xsd:element ref="ns2:Committee_x0020_Inquiry_x0020_Start_x0020_Date" minOccurs="0"/>
                <xsd:element ref="ns2:Committee_x0020_Inquiry_x0020_End_x0020_Date" minOccurs="0"/>
                <xsd:element ref="ns3:MemberTaxHTField0" minOccurs="0"/>
                <xsd:element ref="ns2:Witness_x005f_x0020_Id" minOccurs="0"/>
                <xsd:element ref="ns2:g6a0eebaf0724e87b07e787b0a6687af" minOccurs="0"/>
                <xsd:element ref="ns2:a559cadfb9a242f5b73f63650095a147" minOccurs="0"/>
                <xsd:element ref="ns2:pf0be3ffd4e84049b08b651cf27bfd30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c61757-ad04-49d5-a16a-4020ae46aeb3" elementFormDefault="qualified">
    <xsd:import namespace="http://schemas.microsoft.com/office/2006/documentManagement/types"/>
    <xsd:import namespace="http://schemas.microsoft.com/office/infopath/2007/PartnerControls"/>
    <xsd:element name="Business_x005f_x0020_Identifier" ma:index="8" nillable="true" ma:displayName="Business Identifier" ma:indexed="true" ma:internalName="Business_x0020_Identifier" ma:readOnly="false">
      <xsd:simpleType>
        <xsd:restriction base="dms:Text"/>
      </xsd:simpleType>
    </xsd:element>
    <xsd:element name="m3eeb9610e9c4640880ac1fecc69d01a" ma:index="9" nillable="true" ma:taxonomy="true" ma:internalName="m3eeb9610e9c4640880ac1fecc69d01a" ma:taxonomyFieldName="House" ma:displayName="House" ma:indexed="true" ma:fieldId="{63eeb961-0e9c-4640-880a-c1fecc69d01a}" ma:sspId="64323c1c-cbf1-4b15-a593-91e189a21d22" ma:termSetId="57944e1a-04b1-4712-99d3-3d76444853b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84609796-0e07-4ed4-af15-6fdaafe780e0}" ma:internalName="TaxCatchAll" ma:showField="CatchAllData" ma:web="c35bed46-8fc3-45b8-8dd6-aacfd983951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84609796-0e07-4ed4-af15-6fdaafe780e0}" ma:internalName="TaxCatchAllLabel" ma:readOnly="true" ma:showField="CatchAllDataLabel" ma:web="c35bed46-8fc3-45b8-8dd6-aacfd983951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ommittee_x0020_Start_x0020_Date" ma:index="13" nillable="true" ma:displayName="Committee Start Date" ma:format="DateOnly" ma:indexed="true" ma:internalName="Committee_x0020_Start_x0020_Date">
      <xsd:simpleType>
        <xsd:restriction base="dms:DateTime"/>
      </xsd:simpleType>
    </xsd:element>
    <xsd:element name="Committee_x0020_End_x0020_Date" ma:index="14" nillable="true" ma:displayName="Committee End Date" ma:format="DateOnly" ma:indexed="true" ma:internalName="Committee_x0020_End_x0020_Date">
      <xsd:simpleType>
        <xsd:restriction base="dms:DateTime"/>
      </xsd:simpleType>
    </xsd:element>
    <xsd:element name="DocumentKey" ma:index="15" nillable="true" ma:displayName="Document Key" ma:indexed="true" ma:internalName="DocumentKey">
      <xsd:simpleType>
        <xsd:restriction base="dms:Choice">
          <xsd:enumeration value="thumbnail"/>
          <xsd:enumeration value="photo"/>
          <xsd:enumeration value="attachment"/>
          <xsd:enumeration value="inaugural-speech"/>
          <xsd:enumeration value="digests"/>
          <xsd:enumeration value="minute-extracts"/>
          <xsd:enumeration value="introductory-document"/>
          <xsd:enumeration value="resolution-document"/>
          <xsd:enumeration value="terms-of-reference"/>
          <xsd:enumeration value="submissions"/>
          <xsd:enumeration value="transcripts"/>
          <xsd:enumeration value="schedule"/>
          <xsd:enumeration value="witness-transcripts"/>
          <xsd:enumeration value="reports-and-gov-responses"/>
          <xsd:enumeration value="other-documents"/>
          <xsd:enumeration value="attachments"/>
          <xsd:enumeration value="proof"/>
          <xsd:enumeration value="revised"/>
          <xsd:enumeration value="corrected"/>
          <xsd:enumeration value="question"/>
          <xsd:enumeration value="answer"/>
          <xsd:enumeration value="tabled-document"/>
          <xsd:enumeration value="not-tabled-document-la"/>
          <xsd:enumeration value="not-tabled-document-lc"/>
          <xsd:enumeration value="not-tabled-document-dispute"/>
          <xsd:enumeration value="petition-response"/>
        </xsd:restriction>
      </xsd:simpleType>
    </xsd:element>
    <xsd:element name="PublishStatus" ma:index="16" nillable="true" ma:displayName="Publish Status" ma:internalName="PublishStatus">
      <xsd:simpleType>
        <xsd:restriction base="dms:Choice">
          <xsd:enumeration value="Draft"/>
          <xsd:enumeration value="Published"/>
        </xsd:restriction>
      </xsd:simpleType>
    </xsd:element>
    <xsd:element name="Committee_x0020_Inquiry_x0020_Start_x0020_Date" ma:index="17" nillable="true" ma:displayName="Committee Inquiry Start Date" ma:format="DateOnly" ma:indexed="true" ma:internalName="Committee_x0020_Inquiry_x0020_Start_x0020_Date">
      <xsd:simpleType>
        <xsd:restriction base="dms:DateTime"/>
      </xsd:simpleType>
    </xsd:element>
    <xsd:element name="Committee_x0020_Inquiry_x0020_End_x0020_Date" ma:index="18" nillable="true" ma:displayName="Committee Inquiry End Date" ma:format="DateOnly" ma:indexed="true" ma:internalName="Committee_x0020_Inquiry_x0020_End_x0020_Date">
      <xsd:simpleType>
        <xsd:restriction base="dms:DateTime"/>
      </xsd:simpleType>
    </xsd:element>
    <xsd:element name="Witness_x005f_x0020_Id" ma:index="21" nillable="true" ma:displayName="Witness Id" ma:internalName="Witness_x0020_Id">
      <xsd:simpleType>
        <xsd:restriction base="dms:Text"/>
      </xsd:simpleType>
    </xsd:element>
    <xsd:element name="g6a0eebaf0724e87b07e787b0a6687af" ma:index="22" nillable="true" ma:taxonomy="true" ma:internalName="g6a0eebaf0724e87b07e787b0a6687af" ma:taxonomyFieldName="Committee" ma:displayName="Committee" ma:indexed="true" ma:fieldId="{06a0eeba-f072-4e87-b07e-787b0a6687af}" ma:sspId="64323c1c-cbf1-4b15-a593-91e189a21d22" ma:termSetId="b4046d15-f576-48c6-ad5e-8cba09d6eae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559cadfb9a242f5b73f63650095a147" ma:index="24" nillable="true" ma:taxonomy="true" ma:internalName="a559cadfb9a242f5b73f63650095a147" ma:taxonomyFieldName="Committee_x0020_Type" ma:displayName="Committee Type" ma:indexed="true" ma:fieldId="{a559cadf-b9a2-42f5-b73f-63650095a147}" ma:sspId="64323c1c-cbf1-4b15-a593-91e189a21d22" ma:termSetId="09e68001-ef80-4fd0-87ea-36e067212e9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f0be3ffd4e84049b08b651cf27bfd30" ma:index="26" nillable="true" ma:taxonomy="true" ma:internalName="pf0be3ffd4e84049b08b651cf27bfd30" ma:taxonomyFieldName="Committee_x0020_Inquiry" ma:displayName="Committee Inquiry" ma:indexed="true" ma:fieldId="{9f0be3ff-d4e8-4049-b08b-651cf27bfd30}" ma:sspId="64323c1c-cbf1-4b15-a593-91e189a21d22" ma:termSetId="fd240bf8-7a44-4aff-9475-1a702056b2b9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5bed46-8fc3-45b8-8dd6-aacfd9839516" elementFormDefault="qualified">
    <xsd:import namespace="http://schemas.microsoft.com/office/2006/documentManagement/types"/>
    <xsd:import namespace="http://schemas.microsoft.com/office/infopath/2007/PartnerControls"/>
    <xsd:element name="MemberTaxHTField0" ma:index="19" nillable="true" ma:taxonomy="true" ma:internalName="MemberTaxHTField0" ma:taxonomyFieldName="Hansard_x0020_Member" ma:displayName="Member" ma:default="" ma:fieldId="{c9fb69e6-177b-49ec-8627-96a823362ebd}" ma:taxonomyMulti="true" ma:sspId="64323c1c-cbf1-4b15-a593-91e189a21d22" ma:termSetId="5f9a1aad-f9d3-47b9-8812-cebc1c537bd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DocId" ma:index="2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haredContentType xmlns="Microsoft.SharePoint.Taxonomy.ContentTypeSync" SourceId="64323c1c-cbf1-4b15-a593-91e189a21d22" ContentTypeId="0x010100A6113086DC73B842B7D060591F1D1F2D0202" PreviousValue="false"/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CDF8F97B-C217-4030-BE83-8A4791252B0A}">
  <ds:schemaRefs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9ccd73c7-2277-4d8b-88e4-e9902be5748c"/>
    <ds:schemaRef ds:uri="bd3a597b-9a27-4fc5-8809-997bf70245ee"/>
    <ds:schemaRef ds:uri="http://purl.org/dc/dcmitype/"/>
    <ds:schemaRef ds:uri="http://purl.org/dc/terms/"/>
    <ds:schemaRef ds:uri="http://purl.org/dc/elements/1.1/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E914069B-3D55-42B0-8066-073FDAED3DB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E67680F-9998-450A-9CFC-D8C13AA42E65}"/>
</file>

<file path=customXml/itemProps4.xml><?xml version="1.0" encoding="utf-8"?>
<ds:datastoreItem xmlns:ds="http://schemas.openxmlformats.org/officeDocument/2006/customXml" ds:itemID="{202B1DF7-1E8F-4C8A-8C16-67EE8D8AB113}"/>
</file>

<file path=customXml/itemProps5.xml><?xml version="1.0" encoding="utf-8"?>
<ds:datastoreItem xmlns:ds="http://schemas.openxmlformats.org/officeDocument/2006/customXml" ds:itemID="{9C1C61AF-364D-48FE-8681-392A249F7E86}"/>
</file>

<file path=docProps/app.xml><?xml version="1.0" encoding="utf-8"?>
<Properties xmlns="http://schemas.openxmlformats.org/officeDocument/2006/extended-properties" xmlns:vt="http://schemas.openxmlformats.org/officeDocument/2006/docPropsVTypes">
  <Template>Custom Design</Template>
  <TotalTime>0</TotalTime>
  <Words>1767</Words>
  <Application>Microsoft Office PowerPoint</Application>
  <PresentationFormat>Widescreen</PresentationFormat>
  <Paragraphs>202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System Font Regular</vt:lpstr>
      <vt:lpstr>VIC Medium</vt:lpstr>
      <vt:lpstr>Arial</vt:lpstr>
      <vt:lpstr>VIC Light</vt:lpstr>
      <vt:lpstr>Aptos</vt:lpstr>
      <vt:lpstr>VIC</vt:lpstr>
      <vt:lpstr>Custom Design</vt:lpstr>
      <vt:lpstr>1_Custom Design</vt:lpstr>
      <vt:lpstr>Parliamentary Inquiry into the Early Childhood Education  and Care Sector in Victoria</vt:lpstr>
      <vt:lpstr>Victoria is working closely with the Commonwealth and states and territories to strengthen safeguards for children</vt:lpstr>
      <vt:lpstr>Overview of the ECEC sector in Victoria </vt:lpstr>
      <vt:lpstr>The sector has grown in size and complexity,  driven by for-profit long day care services</vt:lpstr>
      <vt:lpstr>ECEC service provision and oversight  are shared responsibilities</vt:lpstr>
      <vt:lpstr>The Victorian Government has committed to implementing  all recommendations of the Rapid Child Safety Review</vt:lpstr>
      <vt:lpstr>Significant national legislative reform is underway</vt:lpstr>
      <vt:lpstr>Ongoing national non-legislative work is also underway</vt:lpstr>
      <vt:lpstr>Victoria is urgently progressing a significant  legislative agenda to strengthen child safety</vt:lpstr>
      <vt:lpstr>Following the Rapid Child Safety Review, Victoria has urgently implemented non-legislative reform</vt:lpstr>
      <vt:lpstr>Nationally, more needs to be done to improve safety in ECEC</vt:lpstr>
      <vt:lpstr>Regulator performance measures – BP3 targets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daga mikolaj</dc:creator>
  <cp:keywords/>
  <dc:description/>
  <cp:lastModifiedBy>Molly Hoffman</cp:lastModifiedBy>
  <cp:revision>1</cp:revision>
  <dcterms:created xsi:type="dcterms:W3CDTF">2025-12-04T23:20:23Z</dcterms:created>
  <dcterms:modified xsi:type="dcterms:W3CDTF">2025-12-05T05:03:21Z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0x010100A6113086DC73B842B7D060591F1D1F2D020200C0720D9A5485ED45ADC2FF5EDE309FA7</vt:lpwstr>
  </property>
  <property fmtid="{D5CDD505-2E9C-101B-9397-08002B2CF9AE}" pid="3" name="MediaServiceImageTags">
    <vt:lpwstr/>
  </property>
  <property fmtid="{D5CDD505-2E9C-101B-9397-08002B2CF9AE}" pid="4" name="Hansard Member">
    <vt:lpwstr/>
  </property>
  <property fmtid="{D5CDD505-2E9C-101B-9397-08002B2CF9AE}" pid="5" name="Committee Inquiry">
    <vt:lpwstr>253;#Inquiry into the Early Childhood Education and Care Sector in Victoria|caaaf023-5e96-4629-904a-8ca3b3c6382b</vt:lpwstr>
  </property>
  <property fmtid="{D5CDD505-2E9C-101B-9397-08002B2CF9AE}" pid="6" name="House">
    <vt:lpwstr>1;#Legislative Council|6c85d7f4-b2da-4436-92e1-7df20d4cb55e</vt:lpwstr>
  </property>
  <property fmtid="{D5CDD505-2E9C-101B-9397-08002B2CF9AE}" pid="7" name="Committee">
    <vt:lpwstr>252;#Select Committee on the Early Childhood Education and Care Sector in Victoria|91d76210-fd78-4c92-bd17-244697745f9b</vt:lpwstr>
  </property>
  <property fmtid="{D5CDD505-2E9C-101B-9397-08002B2CF9AE}" pid="8" name="Committee Type">
    <vt:lpwstr>3;#Select|40f0a745-7b49-4bd7-9d1f-efe648d87638</vt:lpwstr>
  </property>
  <property fmtid="{D5CDD505-2E9C-101B-9397-08002B2CF9AE}" pid="9" name="_dlc_DocIdItemGuid">
    <vt:lpwstr>79a905b2-0096-4049-8f11-3dea68b20fed</vt:lpwstr>
  </property>
</Properties>
</file>