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321" r:id="rId3"/>
    <p:sldId id="329" r:id="rId4"/>
    <p:sldId id="269" r:id="rId5"/>
    <p:sldId id="327" r:id="rId6"/>
    <p:sldId id="333" r:id="rId7"/>
    <p:sldId id="328" r:id="rId8"/>
    <p:sldId id="308" r:id="rId9"/>
    <p:sldId id="330" r:id="rId10"/>
    <p:sldId id="331" r:id="rId11"/>
    <p:sldId id="272" r:id="rId12"/>
    <p:sldId id="332" r:id="rId13"/>
    <p:sldId id="325" r:id="rId14"/>
    <p:sldId id="326" r:id="rId15"/>
  </p:sldIdLst>
  <p:sldSz cx="9144000" cy="6858000" type="screen4x3"/>
  <p:notesSz cx="6807200" cy="9939338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201547"/>
    <a:srgbClr val="4FB136"/>
    <a:srgbClr val="120033"/>
    <a:srgbClr val="3D00AE"/>
    <a:srgbClr val="1293A7"/>
    <a:srgbClr val="121637"/>
    <a:srgbClr val="86189C"/>
    <a:srgbClr val="D50032"/>
    <a:srgbClr val="007B4B"/>
    <a:srgbClr val="DA3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4" autoAdjust="0"/>
    <p:restoredTop sz="90610" autoAdjust="0"/>
  </p:normalViewPr>
  <p:slideViewPr>
    <p:cSldViewPr snapToGrid="0" snapToObjects="1">
      <p:cViewPr>
        <p:scale>
          <a:sx n="125" d="100"/>
          <a:sy n="125" d="100"/>
        </p:scale>
        <p:origin x="-1362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5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171\Group\PSP\SHRB\Public%20Housing%20Renewal%20Inquiry\Public%20Hearings\Dep%20Sec%20appearance%20at%20hearing%20-%20pack\Supporting%20Info%20&amp;%20Earlier%20versions\PHRP%20Yield%20Examp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Public Housing Renewal Scenarios</a:t>
            </a:r>
          </a:p>
          <a:p>
            <a:pPr>
              <a:defRPr/>
            </a:pPr>
            <a:r>
              <a:rPr lang="en-US"/>
              <a:t>$185 Million Funding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41994313938711"/>
          <c:y val="0.2038252595474746"/>
          <c:w val="0.65894545835680685"/>
          <c:h val="0.48261704991794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Number of Homes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6638935108153079E-3"/>
                  <c:y val="9.3676814988290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9.3676814988290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24902419984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Sheet1!$A$4:$A$7</c:f>
              <c:strCache>
                <c:ptCount val="4"/>
                <c:pt idx="0">
                  <c:v>PHRP Model 
(Existing Location)</c:v>
                </c:pt>
                <c:pt idx="1">
                  <c:v>Buy New 
(Different Location)</c:v>
                </c:pt>
                <c:pt idx="2">
                  <c:v>Refurbish 
(Existing Location)</c:v>
                </c:pt>
                <c:pt idx="3">
                  <c:v>Build New 
(Existing Location)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1778</c:v>
                </c:pt>
                <c:pt idx="1">
                  <c:v>370</c:v>
                </c:pt>
                <c:pt idx="2">
                  <c:v>925</c:v>
                </c:pt>
                <c:pt idx="3" formatCode="0">
                  <c:v>616.66666666666663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099648"/>
        <c:axId val="164971264"/>
      </c:barChart>
      <c:scatterChart>
        <c:scatterStyle val="lineMarker"/>
        <c:varyColors val="0"/>
        <c:ser>
          <c:idx val="1"/>
          <c:order val="1"/>
          <c:tx>
            <c:strRef>
              <c:f>Sheet1!$C$3</c:f>
              <c:strCache>
                <c:ptCount val="1"/>
                <c:pt idx="0">
                  <c:v>Average Price Per Unit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744625099899121E-2"/>
                  <c:y val="-0.4249883518658528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744625099899121E-2"/>
                  <c:y val="0.230749353052179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072412121529733E-2"/>
                  <c:y val="-0.153325588399810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080731589083808E-2"/>
                  <c:y val="1.8415239078721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Sheet1!$A$4:$A$7</c:f>
              <c:strCache>
                <c:ptCount val="4"/>
                <c:pt idx="0">
                  <c:v>PHRP Model 
(Existing Location)</c:v>
                </c:pt>
                <c:pt idx="1">
                  <c:v>Buy New 
(Different Location)</c:v>
                </c:pt>
                <c:pt idx="2">
                  <c:v>Refurbish 
(Existing Location)</c:v>
                </c:pt>
                <c:pt idx="3">
                  <c:v>Build New 
(Existing Location)</c:v>
                </c:pt>
              </c:strCache>
            </c:strRef>
          </c:xVal>
          <c:yVal>
            <c:numRef>
              <c:f>Sheet1!$C$4:$C$7</c:f>
              <c:numCache>
                <c:formatCode>"$"#,##0;[Red]"$"#,##0</c:formatCode>
                <c:ptCount val="4"/>
                <c:pt idx="0">
                  <c:v>104000</c:v>
                </c:pt>
                <c:pt idx="1">
                  <c:v>500000</c:v>
                </c:pt>
                <c:pt idx="2">
                  <c:v>200000</c:v>
                </c:pt>
                <c:pt idx="3">
                  <c:v>300000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271424"/>
        <c:axId val="165219712"/>
      </c:scatterChart>
      <c:catAx>
        <c:axId val="107099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4971264"/>
        <c:crosses val="autoZero"/>
        <c:auto val="1"/>
        <c:lblAlgn val="ctr"/>
        <c:lblOffset val="100"/>
        <c:noMultiLvlLbl val="0"/>
      </c:catAx>
      <c:valAx>
        <c:axId val="164971264"/>
        <c:scaling>
          <c:orientation val="minMax"/>
          <c:max val="2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Number of Homes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7099648"/>
        <c:crosses val="autoZero"/>
        <c:crossBetween val="between"/>
        <c:majorUnit val="200"/>
        <c:minorUnit val="40"/>
      </c:valAx>
      <c:valAx>
        <c:axId val="165219712"/>
        <c:scaling>
          <c:orientation val="minMax"/>
        </c:scaling>
        <c:delete val="0"/>
        <c:axPos val="r"/>
        <c:numFmt formatCode="&quot;$&quot;#,##0;[Red]&quot;$&quot;#,##0" sourceLinked="1"/>
        <c:majorTickMark val="out"/>
        <c:minorTickMark val="none"/>
        <c:tickLblPos val="none"/>
        <c:txPr>
          <a:bodyPr/>
          <a:lstStyle/>
          <a:p>
            <a:pPr>
              <a:defRPr sz="1200"/>
            </a:pPr>
            <a:endParaRPr lang="en-US"/>
          </a:p>
        </c:txPr>
        <c:crossAx val="165271424"/>
        <c:crosses val="max"/>
        <c:crossBetween val="midCat"/>
      </c:valAx>
      <c:valAx>
        <c:axId val="165271424"/>
        <c:scaling>
          <c:orientation val="minMax"/>
        </c:scaling>
        <c:delete val="1"/>
        <c:axPos val="b"/>
        <c:majorTickMark val="out"/>
        <c:minorTickMark val="none"/>
        <c:tickLblPos val="nextTo"/>
        <c:crossAx val="165219712"/>
        <c:crosses val="autoZero"/>
        <c:crossBetween val="midCat"/>
      </c:valAx>
      <c:dTable>
        <c:showHorzBorder val="1"/>
        <c:showVertBorder val="1"/>
        <c:showOutline val="1"/>
        <c:showKeys val="1"/>
      </c:dTable>
    </c:plotArea>
    <c:legend>
      <c:legendPos val="r"/>
      <c:legendEntry>
        <c:idx val="1"/>
        <c:txPr>
          <a:bodyPr/>
          <a:lstStyle/>
          <a:p>
            <a:pPr>
              <a:defRPr sz="1200" i="1"/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0.08727</cdr:x>
      <cdr:y>0.84544</cdr:y>
    </cdr:from>
    <cdr:to>
      <cdr:x>0.26322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6068" y="3438552"/>
          <a:ext cx="1343049" cy="628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000" dirty="0"/>
            <a:t>Asset Renewal      </a:t>
          </a:r>
          <a:r>
            <a:rPr lang="en-AU" sz="1000" b="1" dirty="0">
              <a:solidFill>
                <a:srgbClr val="00B050"/>
              </a:solidFill>
              <a:sym typeface="Wingdings"/>
            </a:rPr>
            <a:t></a:t>
          </a:r>
          <a:endParaRPr lang="en-AU" sz="1000" b="1" baseline="0" dirty="0">
            <a:solidFill>
              <a:srgbClr val="00B050"/>
            </a:solidFill>
          </a:endParaRPr>
        </a:p>
        <a:p xmlns:a="http://schemas.openxmlformats.org/drawingml/2006/main">
          <a:r>
            <a:rPr lang="en-AU" sz="1000" baseline="0" dirty="0"/>
            <a:t>Stock Growth        </a:t>
          </a:r>
          <a:r>
            <a:rPr lang="en-AU" sz="1000" b="1" dirty="0">
              <a:solidFill>
                <a:srgbClr val="00B050"/>
              </a:solidFill>
              <a:effectLst/>
              <a:latin typeface="+mn-lt"/>
              <a:ea typeface="+mn-ea"/>
              <a:cs typeface="+mn-cs"/>
              <a:sym typeface="Wingdings"/>
            </a:rPr>
            <a:t></a:t>
          </a:r>
          <a:endParaRPr lang="en-AU" sz="1000" baseline="0" dirty="0">
            <a:solidFill>
              <a:srgbClr val="00B050"/>
            </a:solidFill>
          </a:endParaRPr>
        </a:p>
        <a:p xmlns:a="http://schemas.openxmlformats.org/drawingml/2006/main">
          <a:r>
            <a:rPr lang="en-AU" sz="1000" baseline="0" dirty="0"/>
            <a:t>Retain Location    </a:t>
          </a:r>
          <a:r>
            <a:rPr lang="en-AU" sz="1000" b="1" dirty="0">
              <a:solidFill>
                <a:srgbClr val="00B050"/>
              </a:solidFill>
              <a:effectLst/>
              <a:latin typeface="+mn-lt"/>
              <a:ea typeface="+mn-ea"/>
              <a:cs typeface="+mn-cs"/>
              <a:sym typeface="Wingdings"/>
            </a:rPr>
            <a:t></a:t>
          </a:r>
          <a:endParaRPr lang="en-AU" sz="1000" baseline="0" dirty="0">
            <a:solidFill>
              <a:srgbClr val="00B050"/>
            </a:solidFill>
          </a:endParaRPr>
        </a:p>
        <a:p xmlns:a="http://schemas.openxmlformats.org/drawingml/2006/main">
          <a:endParaRPr lang="en-AU" sz="1050" dirty="0"/>
        </a:p>
      </cdr:txBody>
    </cdr:sp>
  </cdr:relSizeAnchor>
  <cdr:relSizeAnchor xmlns:cdr="http://schemas.openxmlformats.org/drawingml/2006/chartDrawing">
    <cdr:from>
      <cdr:x>0.43171</cdr:x>
      <cdr:y>0.84544</cdr:y>
    </cdr:from>
    <cdr:to>
      <cdr:x>0.60767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295075" y="3438553"/>
          <a:ext cx="1343050" cy="628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00"/>
            <a:t>Asset Renewal      </a:t>
          </a:r>
          <a:r>
            <a:rPr lang="en-AU" sz="1000" b="1">
              <a:solidFill>
                <a:srgbClr val="00B050"/>
              </a:solidFill>
              <a:sym typeface="Wingdings"/>
            </a:rPr>
            <a:t></a:t>
          </a:r>
          <a:endParaRPr lang="en-AU" sz="1000" b="1" baseline="0">
            <a:solidFill>
              <a:srgbClr val="00B050"/>
            </a:solidFill>
          </a:endParaRPr>
        </a:p>
        <a:p xmlns:a="http://schemas.openxmlformats.org/drawingml/2006/main">
          <a:r>
            <a:rPr lang="en-AU" sz="1000" baseline="0"/>
            <a:t>Stock Growth        </a:t>
          </a:r>
          <a:r>
            <a:rPr lang="en-AU" sz="1000" b="1">
              <a:solidFill>
                <a:srgbClr val="FF0000"/>
              </a:solidFill>
              <a:effectLst/>
              <a:latin typeface="+mn-lt"/>
              <a:ea typeface="+mn-ea"/>
              <a:cs typeface="+mn-cs"/>
              <a:sym typeface="Wingdings"/>
            </a:rPr>
            <a:t>X</a:t>
          </a:r>
          <a:endParaRPr lang="en-AU" sz="1000" b="1" baseline="0">
            <a:solidFill>
              <a:srgbClr val="FF0000"/>
            </a:solidFill>
          </a:endParaRPr>
        </a:p>
        <a:p xmlns:a="http://schemas.openxmlformats.org/drawingml/2006/main">
          <a:r>
            <a:rPr lang="en-AU" sz="1000" baseline="0"/>
            <a:t>Retain Location    </a:t>
          </a:r>
          <a:r>
            <a:rPr lang="en-AU" sz="1000" b="1">
              <a:solidFill>
                <a:srgbClr val="00B050"/>
              </a:solidFill>
              <a:effectLst/>
              <a:latin typeface="+mn-lt"/>
              <a:ea typeface="+mn-ea"/>
              <a:cs typeface="+mn-cs"/>
              <a:sym typeface="Wingdings"/>
            </a:rPr>
            <a:t></a:t>
          </a:r>
          <a:endParaRPr lang="en-AU" sz="1000" b="1" baseline="0">
            <a:solidFill>
              <a:srgbClr val="00B050"/>
            </a:solidFill>
          </a:endParaRPr>
        </a:p>
        <a:p xmlns:a="http://schemas.openxmlformats.org/drawingml/2006/main">
          <a:endParaRPr lang="en-AU" sz="1050"/>
        </a:p>
      </cdr:txBody>
    </cdr:sp>
  </cdr:relSizeAnchor>
  <cdr:relSizeAnchor xmlns:cdr="http://schemas.openxmlformats.org/drawingml/2006/chartDrawing">
    <cdr:from>
      <cdr:x>0.60016</cdr:x>
      <cdr:y>0.84544</cdr:y>
    </cdr:from>
    <cdr:to>
      <cdr:x>0.77612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80879" y="3438553"/>
          <a:ext cx="1343050" cy="628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00"/>
            <a:t>Asset Renewal      </a:t>
          </a:r>
          <a:r>
            <a:rPr lang="en-AU" sz="1000" b="1">
              <a:solidFill>
                <a:srgbClr val="00B050"/>
              </a:solidFill>
              <a:sym typeface="Wingdings"/>
            </a:rPr>
            <a:t></a:t>
          </a:r>
          <a:endParaRPr lang="en-AU" sz="1000" b="1" baseline="0">
            <a:solidFill>
              <a:srgbClr val="00B050"/>
            </a:solidFill>
          </a:endParaRPr>
        </a:p>
        <a:p xmlns:a="http://schemas.openxmlformats.org/drawingml/2006/main">
          <a:r>
            <a:rPr lang="en-AU" sz="1000" baseline="0"/>
            <a:t>Stock Growth        </a:t>
          </a:r>
          <a:r>
            <a:rPr lang="en-AU" sz="1000" b="1">
              <a:solidFill>
                <a:srgbClr val="FF0000"/>
              </a:solidFill>
              <a:effectLst/>
              <a:latin typeface="+mn-lt"/>
              <a:ea typeface="+mn-ea"/>
              <a:cs typeface="+mn-cs"/>
              <a:sym typeface="Wingdings"/>
            </a:rPr>
            <a:t>X</a:t>
          </a:r>
          <a:endParaRPr lang="en-AU" sz="1000" b="1" baseline="0">
            <a:solidFill>
              <a:srgbClr val="FF0000"/>
            </a:solidFill>
          </a:endParaRPr>
        </a:p>
        <a:p xmlns:a="http://schemas.openxmlformats.org/drawingml/2006/main">
          <a:r>
            <a:rPr lang="en-AU" sz="1000" baseline="0"/>
            <a:t>Retain Location    </a:t>
          </a:r>
          <a:r>
            <a:rPr lang="en-AU" sz="1000" b="1">
              <a:solidFill>
                <a:srgbClr val="00B050"/>
              </a:solidFill>
              <a:effectLst/>
              <a:latin typeface="+mn-lt"/>
              <a:ea typeface="+mn-ea"/>
              <a:cs typeface="+mn-cs"/>
              <a:sym typeface="Wingdings"/>
            </a:rPr>
            <a:t></a:t>
          </a:r>
          <a:endParaRPr lang="en-AU" sz="1000" b="1" baseline="0">
            <a:solidFill>
              <a:srgbClr val="00B050"/>
            </a:solidFill>
          </a:endParaRPr>
        </a:p>
        <a:p xmlns:a="http://schemas.openxmlformats.org/drawingml/2006/main">
          <a:endParaRPr lang="en-AU" sz="1050"/>
        </a:p>
      </cdr:txBody>
    </cdr:sp>
  </cdr:relSizeAnchor>
  <cdr:relSizeAnchor xmlns:cdr="http://schemas.openxmlformats.org/drawingml/2006/chartDrawing">
    <cdr:from>
      <cdr:x>0.26322</cdr:x>
      <cdr:y>0.84543</cdr:y>
    </cdr:from>
    <cdr:to>
      <cdr:x>0.43918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09117" y="3438512"/>
          <a:ext cx="1343050" cy="628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00" dirty="0"/>
            <a:t>Asset Renewal      </a:t>
          </a:r>
          <a:r>
            <a:rPr lang="en-AU" sz="1000" b="1" dirty="0">
              <a:solidFill>
                <a:srgbClr val="FF0000"/>
              </a:solidFill>
              <a:sym typeface="Wingdings"/>
            </a:rPr>
            <a:t>X</a:t>
          </a:r>
          <a:endParaRPr lang="en-AU" sz="1000" b="1" baseline="0" dirty="0">
            <a:solidFill>
              <a:srgbClr val="FF0000"/>
            </a:solidFill>
          </a:endParaRPr>
        </a:p>
        <a:p xmlns:a="http://schemas.openxmlformats.org/drawingml/2006/main">
          <a:r>
            <a:rPr lang="en-AU" sz="1000" baseline="0" dirty="0"/>
            <a:t>Stock Growth        </a:t>
          </a:r>
          <a:r>
            <a:rPr lang="en-AU" sz="1000" b="1" dirty="0">
              <a:solidFill>
                <a:srgbClr val="00B050"/>
              </a:solidFill>
              <a:effectLst/>
              <a:latin typeface="+mn-lt"/>
              <a:ea typeface="+mn-ea"/>
              <a:cs typeface="+mn-cs"/>
              <a:sym typeface="Wingdings"/>
            </a:rPr>
            <a:t></a:t>
          </a:r>
          <a:endParaRPr lang="en-AU" sz="1000" b="1" baseline="0" dirty="0">
            <a:solidFill>
              <a:srgbClr val="00B050"/>
            </a:solidFill>
          </a:endParaRPr>
        </a:p>
        <a:p xmlns:a="http://schemas.openxmlformats.org/drawingml/2006/main">
          <a:r>
            <a:rPr lang="en-AU" sz="1000" baseline="0" dirty="0"/>
            <a:t>Retain Location    </a:t>
          </a:r>
          <a:r>
            <a:rPr lang="en-AU" sz="1000" b="1" dirty="0">
              <a:solidFill>
                <a:srgbClr val="00B050"/>
              </a:solidFill>
              <a:effectLst/>
              <a:latin typeface="+mn-lt"/>
              <a:ea typeface="+mn-ea"/>
              <a:cs typeface="+mn-cs"/>
              <a:sym typeface="Wingdings"/>
            </a:rPr>
            <a:t></a:t>
          </a:r>
          <a:endParaRPr lang="en-AU" sz="1000" b="1" baseline="0" dirty="0">
            <a:solidFill>
              <a:srgbClr val="00B050"/>
            </a:solidFill>
          </a:endParaRPr>
        </a:p>
        <a:p xmlns:a="http://schemas.openxmlformats.org/drawingml/2006/main">
          <a:endParaRPr lang="en-AU" sz="105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6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5E7DCCA-7B5F-40B3-AB93-4317E849C081}" type="datetimeFigureOut">
              <a:rPr lang="en-AU" smtClean="0"/>
              <a:pPr/>
              <a:t>16/02/2018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647"/>
            <a:ext cx="2949786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263076D8-8EA9-4BDF-BE59-1D017108856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647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6" cy="49869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2"/>
            <a:ext cx="2949786" cy="49869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060645-E0C5-45D8-BCDA-8038EE826FBB}" type="datetimeFigureOut">
              <a:rPr lang="en-AU"/>
              <a:pPr>
                <a:defRPr/>
              </a:pPr>
              <a:t>16/02/2018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5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8692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F1D5E1-AAA3-4BE5-856F-1FEACC32598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9998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28586" lvl="1" indent="-171432" eaLnBrk="1" hangingPunct="1">
              <a:spcBef>
                <a:spcPct val="0"/>
              </a:spcBef>
              <a:buFont typeface="Arial"/>
              <a:buChar char="•"/>
            </a:pPr>
            <a:endParaRPr lang="en-US" altLang="en-US" baseline="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766" indent="-286064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255" indent="-2288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957" indent="-2288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9660" indent="-2288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7362" indent="-228850" defTabSz="45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5064" indent="-228850" defTabSz="45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2766" indent="-228850" defTabSz="45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0468" indent="-228850" defTabSz="45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F8891D4-BF84-48C0-ABFE-A695366C1DBB}" type="slidenum">
              <a:rPr lang="en-AU" altLang="en-US"/>
              <a:pPr/>
              <a:t>1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/>
              <a:buChar char="•"/>
            </a:pPr>
            <a:endParaRPr lang="en-AU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D5E1-AAA3-4BE5-856F-1FEACC325988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44178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anose="020B0604020202020204" pitchFamily="34" charset="0"/>
              <a:buChar char="•"/>
            </a:pPr>
            <a:endParaRPr lang="en-AU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D5E1-AAA3-4BE5-856F-1FEACC325988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71312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39" indent="-171639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D5E1-AAA3-4BE5-856F-1FEACC325988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6346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D5E1-AAA3-4BE5-856F-1FEACC325988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82441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D5E1-AAA3-4BE5-856F-1FEACC325988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672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586" lvl="1" indent="-171432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7DC7-ECB6-480E-9C33-718870FC30D2}" type="slidenum">
              <a:rPr lang="en-AU" altLang="en-US" smtClean="0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586" lvl="1" indent="-171432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7DC7-ECB6-480E-9C33-718870FC30D2}" type="slidenum">
              <a:rPr lang="en-AU" altLang="en-US" smtClean="0">
                <a:solidFill>
                  <a:prstClr val="black"/>
                </a:solidFill>
              </a:rPr>
              <a:pPr/>
              <a:t>3</a:t>
            </a:fld>
            <a:endParaRPr lang="en-A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586" lvl="1" indent="-171432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7DC7-ECB6-480E-9C33-718870FC30D2}" type="slidenum">
              <a:rPr lang="en-AU" altLang="en-US" smtClean="0">
                <a:solidFill>
                  <a:prstClr val="black"/>
                </a:solidFill>
              </a:rPr>
              <a:pPr/>
              <a:t>4</a:t>
            </a:fld>
            <a:endParaRPr lang="en-A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D5E1-AAA3-4BE5-856F-1FEACC325988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2333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D5E1-AAA3-4BE5-856F-1FEACC325988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8779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D5E1-AAA3-4BE5-856F-1FEACC325988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87648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586" lvl="1" indent="-171432">
              <a:buFont typeface="Arial" panose="020B0604020202020204" pitchFamily="34" charset="0"/>
              <a:buChar char="•"/>
            </a:pPr>
            <a:endParaRPr lang="en-AU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D5E1-AAA3-4BE5-856F-1FEACC325988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4417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anose="020B0604020202020204" pitchFamily="34" charset="0"/>
              <a:buChar char="•"/>
            </a:pPr>
            <a:endParaRPr lang="en-AU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D5E1-AAA3-4BE5-856F-1FEACC325988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7131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8093"/>
            <a:ext cx="6513072" cy="1577163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291907"/>
            <a:ext cx="7171440" cy="3153320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750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8243888" cy="4854797"/>
          </a:xfrm>
        </p:spPr>
        <p:txBody>
          <a:bodyPr/>
          <a:lstStyle>
            <a:lvl1pPr marL="0" indent="0">
              <a:lnSpc>
                <a:spcPct val="110000"/>
              </a:lnSpc>
              <a:defRPr baseline="0"/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F898-D871-49E0-9067-0D54FC3FC018}" type="datetime4">
              <a:rPr lang="en-AU" smtClean="0"/>
              <a:pPr>
                <a:defRPr/>
              </a:pPr>
              <a:t>16 February 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6480175"/>
            <a:ext cx="539750" cy="374650"/>
          </a:xfrm>
        </p:spPr>
        <p:txBody>
          <a:bodyPr/>
          <a:lstStyle>
            <a:lvl1pPr>
              <a:defRPr/>
            </a:lvl1pPr>
          </a:lstStyle>
          <a:p>
            <a:fld id="{A0634069-0B75-4FD8-A206-255558D4AC37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67900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269875"/>
            <a:ext cx="71993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619250"/>
            <a:ext cx="824388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3" y="6480175"/>
            <a:ext cx="180022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854491-D21F-44ED-BFD6-F3A2139B0DA4}" type="datetime4">
              <a:rPr lang="en-AU" smtClean="0"/>
              <a:pPr>
                <a:defRPr/>
              </a:pPr>
              <a:t>16 February 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0" y="6480175"/>
            <a:ext cx="540067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6486525"/>
            <a:ext cx="539750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7B283521-0478-464A-BB28-64B476A6C634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hhsba.vic.gov.au/housing-and-infrastructure/public-housing-renewal-program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539750" y="247650"/>
            <a:ext cx="7477977" cy="1577975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PUBLIC HOUSING </a:t>
            </a:r>
            <a:b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RENEWAL PROGRAM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9750" y="2292350"/>
            <a:ext cx="7172325" cy="3152775"/>
          </a:xfrm>
        </p:spPr>
        <p:txBody>
          <a:bodyPr/>
          <a:lstStyle/>
          <a:p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spcAft>
                <a:spcPts val="0"/>
              </a:spcAft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Legal and Social Issues Committee Inquiry</a:t>
            </a:r>
          </a:p>
          <a:p>
            <a:pPr>
              <a:spcAft>
                <a:spcPts val="0"/>
              </a:spcAft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Public Hearing</a:t>
            </a:r>
          </a:p>
          <a:p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15 February 2018</a:t>
            </a:r>
          </a:p>
          <a:p>
            <a:endParaRPr lang="en-US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Program </a:t>
            </a:r>
            <a:r>
              <a:rPr lang="en-AU" sz="3200" dirty="0" smtClean="0"/>
              <a:t>Objectives</a:t>
            </a:r>
            <a:endParaRPr lang="en-AU" sz="3200" dirty="0">
              <a:latin typeface="+mj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56624" y="5674767"/>
            <a:ext cx="2314574" cy="1068202"/>
          </a:xfrm>
        </p:spPr>
        <p:txBody>
          <a:bodyPr/>
          <a:lstStyle/>
          <a:p>
            <a:pPr lvl="1" algn="ctr">
              <a:buNone/>
            </a:pPr>
            <a:r>
              <a:rPr lang="en-AU" altLang="en-US" sz="1600" b="1" dirty="0" smtClean="0">
                <a:ea typeface="ＭＳ Ｐゴシック" pitchFamily="34" charset="-128"/>
              </a:rPr>
              <a:t>Leverage government land and capital to attract development partners</a:t>
            </a:r>
          </a:p>
        </p:txBody>
      </p:sp>
      <p:pic>
        <p:nvPicPr>
          <p:cNvPr id="5" name="Picture 4" descr="Screen Shot 2017-02-26 at 2.17.0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24" y="4399816"/>
            <a:ext cx="1184775" cy="1180371"/>
          </a:xfrm>
          <a:prstGeom prst="rect">
            <a:avLst/>
          </a:prstGeom>
        </p:spPr>
      </p:pic>
      <p:pic>
        <p:nvPicPr>
          <p:cNvPr id="1026" name="Picture 2" descr="C:\Users\hoco1808\Downloads\old-man-wal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99" y="4188231"/>
            <a:ext cx="1276071" cy="127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co1808\Downloads\coi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6777" y="2008135"/>
            <a:ext cx="974271" cy="97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co1808\Downloads\train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42" y="1906270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oco1808\Downloads\hand-gestur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6" y="1825351"/>
            <a:ext cx="1295314" cy="129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internal.vic.gov.au\DHHS\Homedirs2\hoco1808\Desktop\community-garden-1294837_960_72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57" y="1970708"/>
            <a:ext cx="1558554" cy="10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2467" y="3176630"/>
            <a:ext cx="2609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AU" altLang="en-US" sz="1600" b="1" dirty="0"/>
              <a:t>A</a:t>
            </a:r>
            <a:r>
              <a:rPr lang="en-AU" altLang="en-US" sz="1600" b="1" dirty="0" smtClean="0"/>
              <a:t>dditional </a:t>
            </a:r>
            <a:r>
              <a:rPr lang="en-AU" altLang="en-US" sz="1600" b="1" dirty="0"/>
              <a:t>affordability and community benefits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1466" y="3176630"/>
            <a:ext cx="2095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AU" altLang="en-US" sz="1600" b="1" dirty="0" smtClean="0"/>
              <a:t>Well </a:t>
            </a:r>
            <a:r>
              <a:rPr lang="en-AU" altLang="en-US" sz="1600" b="1" dirty="0"/>
              <a:t>located </a:t>
            </a:r>
            <a:r>
              <a:rPr lang="en-AU" altLang="en-US" sz="1600" b="1" dirty="0" smtClean="0"/>
              <a:t>homes</a:t>
            </a:r>
            <a:endParaRPr lang="en-AU" alt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-484822" y="3176630"/>
            <a:ext cx="2687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AU" altLang="en-US" sz="1600" b="1" dirty="0" smtClean="0"/>
              <a:t>Retain, replace </a:t>
            </a:r>
            <a:r>
              <a:rPr lang="en-AU" altLang="en-US" sz="1600" b="1" dirty="0"/>
              <a:t>and grow social housing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7337" y="5700768"/>
            <a:ext cx="1909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AU" altLang="en-US" sz="1600" b="1" dirty="0" smtClean="0"/>
              <a:t>Tenure blind housing</a:t>
            </a:r>
            <a:endParaRPr lang="en-AU" alt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-484822" y="5494465"/>
            <a:ext cx="2946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AU" altLang="en-US" sz="1600" b="1" dirty="0"/>
              <a:t>High</a:t>
            </a:r>
            <a:r>
              <a:rPr lang="en-AU" altLang="en-US" sz="1600" dirty="0"/>
              <a:t> </a:t>
            </a:r>
            <a:r>
              <a:rPr lang="en-AU" altLang="en-US" sz="1600" b="1" dirty="0"/>
              <a:t>quality </a:t>
            </a:r>
            <a:r>
              <a:rPr lang="en-AU" altLang="en-US" sz="1600" b="1" dirty="0" smtClean="0"/>
              <a:t>design </a:t>
            </a:r>
            <a:r>
              <a:rPr lang="en-AU" altLang="en-US" sz="1600" b="1" dirty="0"/>
              <a:t>including accessible dwellings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75080" y="3178612"/>
            <a:ext cx="2206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AU" altLang="en-US" sz="1600" b="1" dirty="0"/>
              <a:t>Reduce tenants’ living costs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52559" y="5664255"/>
            <a:ext cx="2131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AU" altLang="en-US" sz="1600" b="1" dirty="0"/>
              <a:t>Align overall housing profile </a:t>
            </a:r>
          </a:p>
        </p:txBody>
      </p:sp>
      <p:pic>
        <p:nvPicPr>
          <p:cNvPr id="1034" name="Picture 10" descr="\\internal.vic.gov.au\DHHS\Homedirs2\hoco1808\Desktop\disabled-02-51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2" y="4007929"/>
            <a:ext cx="1469019" cy="146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hoco1808\Downloads\apartment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73" y="4265293"/>
            <a:ext cx="1314894" cy="13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Dwelling Numbers</a:t>
            </a:r>
            <a:endParaRPr lang="en-AU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BA97-AC90-4549-AC0F-B49F6CCDA957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91294"/>
            <a:ext cx="7704138" cy="3113953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0" dirty="0" smtClean="0"/>
              <a:t>More homes = more households assisted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0" dirty="0"/>
              <a:t>D</a:t>
            </a:r>
            <a:r>
              <a:rPr lang="en-AU" sz="2400" b="0" dirty="0" smtClean="0"/>
              <a:t>emand for smaller households – 80% of applicants  and majority of existing estate residents are eligible for one or two bedroom homes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0" dirty="0" smtClean="0"/>
              <a:t>Large-scale opportunity to realign public housing with known demand and reduce average age of stock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0" dirty="0" smtClean="0"/>
              <a:t>Includes options to allow larger households to return</a:t>
            </a:r>
            <a:endParaRPr lang="en-AU" sz="2400" b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180" y="4705247"/>
            <a:ext cx="3369600" cy="19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861" y="4705247"/>
            <a:ext cx="3476557" cy="19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2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6" y="269875"/>
            <a:ext cx="7719572" cy="1079500"/>
          </a:xfrm>
        </p:spPr>
        <p:txBody>
          <a:bodyPr/>
          <a:lstStyle/>
          <a:p>
            <a:r>
              <a:rPr lang="en-AU" sz="3000" dirty="0" smtClean="0"/>
              <a:t>Tenant Engagement and </a:t>
            </a:r>
            <a:r>
              <a:rPr lang="en-AU" sz="3000" dirty="0"/>
              <a:t>R</a:t>
            </a:r>
            <a:r>
              <a:rPr lang="en-AU" sz="3000" dirty="0" smtClean="0"/>
              <a:t>elocation </a:t>
            </a:r>
            <a:r>
              <a:rPr lang="en-AU" sz="3000" dirty="0"/>
              <a:t>Process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333" y="2621570"/>
            <a:ext cx="3714014" cy="1930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9436" y="472433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65006" y="5742904"/>
            <a:ext cx="164882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b="1" dirty="0" smtClean="0">
                <a:solidFill>
                  <a:srgbClr val="53565A"/>
                </a:solidFill>
              </a:rPr>
              <a:t>Town planning consultation process to understand community </a:t>
            </a:r>
            <a:r>
              <a:rPr lang="en-AU" sz="1050" b="1" dirty="0">
                <a:solidFill>
                  <a:srgbClr val="53565A"/>
                </a:solidFill>
              </a:rPr>
              <a:t> </a:t>
            </a:r>
            <a:r>
              <a:rPr lang="en-AU" sz="1050" b="1" dirty="0" smtClean="0">
                <a:solidFill>
                  <a:srgbClr val="53565A"/>
                </a:solidFill>
              </a:rPr>
              <a:t>and feedback on plans 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414978" y="5373490"/>
            <a:ext cx="8765883" cy="189506"/>
          </a:xfrm>
          <a:prstGeom prst="leftRightArrow">
            <a:avLst/>
          </a:prstGeom>
          <a:solidFill>
            <a:srgbClr val="201547"/>
          </a:solidFill>
          <a:ln>
            <a:solidFill>
              <a:srgbClr val="201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318346" y="5248814"/>
            <a:ext cx="438150" cy="438857"/>
          </a:xfrm>
          <a:prstGeom prst="ellipse">
            <a:avLst/>
          </a:prstGeom>
          <a:solidFill>
            <a:schemeClr val="bg1"/>
          </a:solidFill>
          <a:ln w="57150">
            <a:solidFill>
              <a:srgbClr val="201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2041409" y="5232608"/>
            <a:ext cx="438150" cy="438857"/>
          </a:xfrm>
          <a:prstGeom prst="ellipse">
            <a:avLst/>
          </a:prstGeom>
          <a:solidFill>
            <a:schemeClr val="bg1"/>
          </a:solidFill>
          <a:ln w="57150">
            <a:solidFill>
              <a:srgbClr val="201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3826549" y="5242997"/>
            <a:ext cx="438150" cy="438857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201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3341988" y="5822268"/>
            <a:ext cx="140417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50" b="1" dirty="0" smtClean="0">
                <a:solidFill>
                  <a:srgbClr val="53565A"/>
                </a:solidFill>
              </a:rPr>
              <a:t>Mail out &amp; </a:t>
            </a:r>
          </a:p>
          <a:p>
            <a:pPr algn="ctr"/>
            <a:r>
              <a:rPr lang="en-AU" sz="1050" b="1" dirty="0" smtClean="0">
                <a:solidFill>
                  <a:srgbClr val="53565A"/>
                </a:solidFill>
              </a:rPr>
              <a:t>door knocks</a:t>
            </a:r>
            <a:endParaRPr lang="en-AU" sz="1050" b="1" dirty="0">
              <a:solidFill>
                <a:srgbClr val="53565A"/>
              </a:solidFill>
            </a:endParaRPr>
          </a:p>
          <a:p>
            <a:pPr algn="ctr"/>
            <a:endParaRPr lang="en-AU" sz="1050" b="1" dirty="0" smtClean="0">
              <a:solidFill>
                <a:srgbClr val="53565A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67397" y="5707250"/>
            <a:ext cx="161479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50" b="1" dirty="0" smtClean="0">
                <a:solidFill>
                  <a:srgbClr val="53565A"/>
                </a:solidFill>
              </a:rPr>
              <a:t>30+ </a:t>
            </a:r>
          </a:p>
          <a:p>
            <a:pPr algn="ctr"/>
            <a:r>
              <a:rPr lang="en-AU" sz="1050" b="1" dirty="0" smtClean="0">
                <a:solidFill>
                  <a:srgbClr val="53565A"/>
                </a:solidFill>
              </a:rPr>
              <a:t>Tenant relocation Information sessions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7214" y="4908995"/>
            <a:ext cx="4647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solidFill>
                  <a:srgbClr val="C00000"/>
                </a:solidFill>
                <a:sym typeface="Wingdings"/>
              </a:rPr>
              <a:t>Commenced  and ongoing </a:t>
            </a:r>
            <a:endParaRPr lang="en-AU" sz="12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97919" y="5809130"/>
            <a:ext cx="1404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50" b="1" dirty="0" smtClean="0">
                <a:solidFill>
                  <a:srgbClr val="53565A"/>
                </a:solidFill>
              </a:rPr>
              <a:t>1 on 1 interviews</a:t>
            </a:r>
          </a:p>
          <a:p>
            <a:pPr algn="ctr"/>
            <a:r>
              <a:rPr lang="en-AU" sz="1050" b="1" dirty="0">
                <a:solidFill>
                  <a:srgbClr val="53565A"/>
                </a:solidFill>
              </a:rPr>
              <a:t>t</a:t>
            </a:r>
            <a:r>
              <a:rPr lang="en-AU" sz="1050" b="1" dirty="0" smtClean="0">
                <a:solidFill>
                  <a:srgbClr val="53565A"/>
                </a:solidFill>
              </a:rPr>
              <a:t>o find suitable homes</a:t>
            </a:r>
            <a:endParaRPr lang="en-AU" sz="1050" b="1" dirty="0">
              <a:solidFill>
                <a:srgbClr val="53565A"/>
              </a:solidFill>
            </a:endParaRPr>
          </a:p>
          <a:p>
            <a:pPr algn="ctr"/>
            <a:endParaRPr lang="en-AU" sz="1050" b="1" dirty="0" smtClean="0">
              <a:solidFill>
                <a:srgbClr val="53565A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80931" y="5214742"/>
            <a:ext cx="438150" cy="438857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201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/>
          <p:cNvSpPr/>
          <p:nvPr/>
        </p:nvSpPr>
        <p:spPr>
          <a:xfrm>
            <a:off x="6605736" y="5249503"/>
            <a:ext cx="438150" cy="438857"/>
          </a:xfrm>
          <a:prstGeom prst="ellipse">
            <a:avLst/>
          </a:prstGeom>
          <a:solidFill>
            <a:schemeClr val="bg1"/>
          </a:solidFill>
          <a:ln w="57150">
            <a:solidFill>
              <a:srgbClr val="201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297391" y="5214742"/>
            <a:ext cx="80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AU" sz="28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6182" y="5200816"/>
            <a:ext cx="80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AU" sz="28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693" y="4908994"/>
            <a:ext cx="1581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solidFill>
                  <a:srgbClr val="C00000"/>
                </a:solidFill>
                <a:sym typeface="Wingdings"/>
              </a:rPr>
              <a:t>Completed</a:t>
            </a:r>
            <a:endParaRPr lang="en-AU" sz="1200" b="1" dirty="0">
              <a:solidFill>
                <a:srgbClr val="C0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1868" y="2600072"/>
            <a:ext cx="3714014" cy="195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202094" y="5822361"/>
            <a:ext cx="12572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50" b="1" dirty="0" smtClean="0">
                <a:solidFill>
                  <a:srgbClr val="53565A"/>
                </a:solidFill>
              </a:rPr>
              <a:t>Offers of suitable home</a:t>
            </a:r>
            <a:endParaRPr lang="en-AU" sz="1050" b="1" dirty="0">
              <a:solidFill>
                <a:srgbClr val="53565A"/>
              </a:solidFill>
            </a:endParaRPr>
          </a:p>
          <a:p>
            <a:pPr algn="ctr"/>
            <a:endParaRPr lang="en-AU" sz="1050" b="1" dirty="0" smtClean="0">
              <a:solidFill>
                <a:srgbClr val="53565A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0530" y="1657280"/>
            <a:ext cx="8502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Minister for Housing’s Pledge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: All existing tenants have the right of return; will have no reduction in security of tenure; and, will have their rent capped at 25% of their household income.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96374" y="5249503"/>
            <a:ext cx="438150" cy="438857"/>
          </a:xfrm>
          <a:prstGeom prst="ellipse">
            <a:avLst/>
          </a:prstGeom>
          <a:solidFill>
            <a:schemeClr val="bg1"/>
          </a:solidFill>
          <a:ln w="57150">
            <a:solidFill>
              <a:srgbClr val="201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7449975" y="5914693"/>
            <a:ext cx="125722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50" b="1" dirty="0" smtClean="0">
                <a:solidFill>
                  <a:srgbClr val="53565A"/>
                </a:solidFill>
              </a:rPr>
              <a:t>DHHS pays relocation costs and provides support after tenant moves</a:t>
            </a:r>
            <a:endParaRPr lang="en-AU" sz="1050" b="1" dirty="0">
              <a:solidFill>
                <a:srgbClr val="53565A"/>
              </a:solidFill>
            </a:endParaRPr>
          </a:p>
          <a:p>
            <a:pPr algn="ctr"/>
            <a:endParaRPr lang="en-AU" sz="1050" b="1" dirty="0" smtClean="0">
              <a:solidFill>
                <a:srgbClr val="53565A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066725" y="5047493"/>
            <a:ext cx="2396018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605736" y="5236608"/>
            <a:ext cx="438150" cy="438857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201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/>
          <p:cNvSpPr/>
          <p:nvPr/>
        </p:nvSpPr>
        <p:spPr>
          <a:xfrm>
            <a:off x="7881497" y="5242996"/>
            <a:ext cx="438150" cy="438857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201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3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Community Housing</a:t>
            </a:r>
            <a:endParaRPr lang="en-A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1882" y="1570148"/>
            <a:ext cx="63132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dirty="0" smtClean="0"/>
              <a:t>Community housing sector growth is a key objective under </a:t>
            </a:r>
            <a:r>
              <a:rPr lang="en-AU" sz="2200" i="1" dirty="0" smtClean="0"/>
              <a:t>Homes for Victorians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dirty="0" smtClean="0"/>
              <a:t>The PHRP is a separate initiative, but is seeking innovation. Developers </a:t>
            </a:r>
            <a:r>
              <a:rPr lang="en-AU" sz="2200" i="1" dirty="0" smtClean="0"/>
              <a:t>may</a:t>
            </a:r>
            <a:r>
              <a:rPr lang="en-AU" sz="2200" dirty="0" smtClean="0"/>
              <a:t> include community housing in their bids, which will be assessed on their merits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200" dirty="0" smtClean="0"/>
              <a:t>If any of the redeveloped properties are ultimately managed by community housing, the Minister’s pledge guarantees returning tenants will:</a:t>
            </a:r>
          </a:p>
          <a:p>
            <a:pPr marL="631825" lvl="1" indent="-269875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2200" dirty="0" smtClean="0"/>
              <a:t>have the choice to return </a:t>
            </a:r>
          </a:p>
          <a:p>
            <a:pPr marL="628650" lvl="1" indent="-2667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2200" dirty="0" smtClean="0"/>
              <a:t>continue to pay no more than 25% of their income on rent</a:t>
            </a:r>
          </a:p>
          <a:p>
            <a:pPr marL="628650" lvl="1" indent="-2667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2200" dirty="0" smtClean="0"/>
              <a:t>have no reduction in their security of tenure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4069-0B75-4FD8-A206-255558D4AC37}" type="slidenum">
              <a:rPr lang="en-AU" altLang="en-US" smtClean="0"/>
              <a:pPr/>
              <a:t>13</a:t>
            </a:fld>
            <a:endParaRPr lang="en-AU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742" y="1609526"/>
            <a:ext cx="2415751" cy="14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570" y="3316906"/>
            <a:ext cx="2415600" cy="136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9570" y="4803138"/>
            <a:ext cx="2415600" cy="143573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71936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People</a:t>
            </a:r>
            <a:endParaRPr lang="en-A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26" y="1988490"/>
            <a:ext cx="3955286" cy="312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46" y="1989090"/>
            <a:ext cx="41338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260" y="5890161"/>
            <a:ext cx="844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To view </a:t>
            </a:r>
            <a:r>
              <a:rPr lang="en-AU" dirty="0"/>
              <a:t>their stories: </a:t>
            </a:r>
            <a:r>
              <a:rPr lang="en-AU" dirty="0">
                <a:hlinkClick r:id="rId5"/>
              </a:rPr>
              <a:t>https://</a:t>
            </a:r>
            <a:r>
              <a:rPr lang="en-AU" dirty="0" smtClean="0">
                <a:hlinkClick r:id="rId5"/>
              </a:rPr>
              <a:t>vhhsba.vic.gov.au/housing-and-infrastructure/public-housing-renewal-program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528825" y="5301593"/>
            <a:ext cx="135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 smtClean="0"/>
              <a:t>Mervat</a:t>
            </a:r>
            <a:endParaRPr lang="en-AU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4069-0B75-4FD8-A206-255558D4AC37}" type="slidenum">
              <a:rPr lang="en-AU" altLang="en-US" smtClean="0"/>
              <a:pPr/>
              <a:t>14</a:t>
            </a:fld>
            <a:endParaRPr lang="en-AU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5556" y="5281563"/>
            <a:ext cx="135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Kerry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09037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Agenda</a:t>
            </a:r>
            <a:endParaRPr lang="en-AU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BA97-AC90-4549-AC0F-B49F6CCDA957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7613" y="1594715"/>
            <a:ext cx="6539451" cy="507921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sz="2000" b="0" dirty="0" smtClean="0"/>
              <a:t>Context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b="0" dirty="0" smtClean="0"/>
              <a:t>Public Housing 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b="0" dirty="0" smtClean="0"/>
              <a:t>Dwelling </a:t>
            </a:r>
            <a:r>
              <a:rPr lang="en-AU" sz="2000" b="0" dirty="0"/>
              <a:t>numbers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b="0" dirty="0" smtClean="0"/>
              <a:t>How we are engaging with estate tenants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b="0" dirty="0" smtClean="0"/>
              <a:t>Development process / model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b="0" dirty="0" smtClean="0"/>
              <a:t>Program Objectives 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b="0" dirty="0" smtClean="0"/>
              <a:t>Community housing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b="0" dirty="0" smtClean="0"/>
              <a:t>What it means for people</a:t>
            </a:r>
          </a:p>
          <a:p>
            <a:pPr marL="342900" indent="-342900">
              <a:buFont typeface="+mj-lt"/>
              <a:buAutoNum type="arabicPeriod"/>
            </a:pPr>
            <a:endParaRPr lang="en-AU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742" y="1609526"/>
            <a:ext cx="2415751" cy="14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570" y="3316906"/>
            <a:ext cx="2415600" cy="136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9570" y="4803138"/>
            <a:ext cx="2415600" cy="143573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608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jsut1003\AppData\Local\Temp\notesF8CF11\~034757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5371" y="3344916"/>
            <a:ext cx="2188267" cy="160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08" y="269875"/>
            <a:ext cx="7556500" cy="1079500"/>
          </a:xfrm>
        </p:spPr>
        <p:txBody>
          <a:bodyPr/>
          <a:lstStyle/>
          <a:p>
            <a:r>
              <a:rPr lang="en-AU" sz="3200" dirty="0" smtClean="0"/>
              <a:t>Social Housing &amp; Homelessness Demand</a:t>
            </a:r>
            <a:endParaRPr lang="en-A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60068"/>
            <a:ext cx="9144000" cy="707886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2000" i="1" dirty="0" smtClean="0">
                <a:solidFill>
                  <a:schemeClr val="bg1"/>
                </a:solidFill>
                <a:latin typeface="Arial"/>
                <a:cs typeface="Calibri" panose="020F0502020204030204" pitchFamily="34" charset="0"/>
              </a:rPr>
              <a:t>“Housing </a:t>
            </a:r>
            <a:r>
              <a:rPr lang="en-AU" sz="2000" i="1" dirty="0">
                <a:solidFill>
                  <a:schemeClr val="bg1"/>
                </a:solidFill>
                <a:latin typeface="Arial"/>
                <a:cs typeface="Calibri" panose="020F0502020204030204" pitchFamily="34" charset="0"/>
              </a:rPr>
              <a:t>is the foundation for financial, social and emotional security, and for better health and </a:t>
            </a:r>
            <a:r>
              <a:rPr lang="en-AU" sz="2000" i="1" dirty="0" smtClean="0">
                <a:solidFill>
                  <a:schemeClr val="bg1"/>
                </a:solidFill>
                <a:latin typeface="Arial"/>
                <a:cs typeface="Calibri" panose="020F0502020204030204" pitchFamily="34" charset="0"/>
              </a:rPr>
              <a:t>wellbeing”</a:t>
            </a:r>
            <a:endParaRPr lang="en-AU" sz="2000" i="1" dirty="0">
              <a:solidFill>
                <a:schemeClr val="bg1"/>
              </a:solidFill>
              <a:latin typeface="Arial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123" y="5467223"/>
            <a:ext cx="3254707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200" b="1" dirty="0" smtClean="0">
                <a:solidFill>
                  <a:srgbClr val="201547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36,013</a:t>
            </a:r>
            <a:r>
              <a:rPr lang="en-AU" sz="1200" dirty="0" smtClean="0">
                <a:solidFill>
                  <a:srgbClr val="201547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(Dec. 2017) new applicants on </a:t>
            </a:r>
            <a:r>
              <a:rPr lang="en-AU" sz="1200" dirty="0">
                <a:solidFill>
                  <a:srgbClr val="201547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AU" sz="1200" b="1" dirty="0">
                <a:solidFill>
                  <a:srgbClr val="201547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Victorian Housing Register</a:t>
            </a:r>
            <a:r>
              <a:rPr lang="en-AU" sz="1200" dirty="0">
                <a:solidFill>
                  <a:srgbClr val="201547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 </a:t>
            </a:r>
            <a:endParaRPr lang="en-AU" sz="1200" dirty="0" smtClean="0">
              <a:solidFill>
                <a:srgbClr val="201547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defRPr/>
            </a:pPr>
            <a:r>
              <a:rPr lang="en-AU" sz="1200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~17,194 </a:t>
            </a:r>
            <a:r>
              <a:rPr lang="en-AU" sz="1200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are in </a:t>
            </a:r>
            <a:r>
              <a:rPr lang="en-AU" sz="1200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urgent </a:t>
            </a:r>
            <a:r>
              <a:rPr lang="en-AU" sz="1200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need of </a:t>
            </a:r>
            <a:r>
              <a:rPr lang="en-AU" sz="1200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housing</a:t>
            </a:r>
          </a:p>
          <a:p>
            <a:pPr>
              <a:defRPr/>
            </a:pPr>
            <a:endParaRPr lang="en-AU" sz="1200" dirty="0">
              <a:solidFill>
                <a:srgbClr val="FF0000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defRPr/>
            </a:pPr>
            <a:endParaRPr lang="en-AU" sz="1200" dirty="0">
              <a:solidFill>
                <a:srgbClr val="201547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983" y="3202195"/>
            <a:ext cx="3400847" cy="20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BA97-AC90-4549-AC0F-B49F6CCDA957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3716240" y="3022676"/>
            <a:ext cx="2359743" cy="2197606"/>
          </a:xfrm>
          <a:prstGeom prst="rightArrow">
            <a:avLst>
              <a:gd name="adj1" fmla="val 50000"/>
              <a:gd name="adj2" fmla="val 42934"/>
            </a:avLst>
          </a:prstGeom>
          <a:solidFill>
            <a:srgbClr val="1293A7"/>
          </a:solidFill>
          <a:ln>
            <a:solidFill>
              <a:srgbClr val="12003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AU" sz="1400" b="1" dirty="0" smtClean="0">
                <a:latin typeface="Calibri Light" panose="020F0302020204030204" pitchFamily="34" charset="0"/>
              </a:rPr>
              <a:t>2015-16</a:t>
            </a:r>
          </a:p>
          <a:p>
            <a:pPr algn="ctr"/>
            <a:r>
              <a:rPr lang="en-AU" dirty="0" smtClean="0">
                <a:latin typeface="Calibri Light" panose="020F0302020204030204" pitchFamily="34" charset="0"/>
              </a:rPr>
              <a:t>105,287 people</a:t>
            </a:r>
            <a:endParaRPr lang="en-AU" dirty="0">
              <a:latin typeface="Calibri Light" panose="020F03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4426661" y="3733097"/>
            <a:ext cx="938901" cy="2197606"/>
          </a:xfrm>
          <a:prstGeom prst="rightArrow">
            <a:avLst/>
          </a:prstGeom>
          <a:solidFill>
            <a:srgbClr val="1293A7"/>
          </a:solidFill>
          <a:ln>
            <a:solidFill>
              <a:srgbClr val="12003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AU" sz="1400" b="1" dirty="0" smtClean="0">
                <a:latin typeface="Calibri Light" panose="020F0302020204030204" pitchFamily="34" charset="0"/>
              </a:rPr>
              <a:t>2011-12</a:t>
            </a:r>
            <a:endParaRPr lang="en-AU" b="1" dirty="0" smtClean="0">
              <a:latin typeface="Calibri Light" panose="020F0302020204030204" pitchFamily="34" charset="0"/>
            </a:endParaRPr>
          </a:p>
          <a:p>
            <a:pPr algn="ctr"/>
            <a:r>
              <a:rPr lang="en-AU" dirty="0" smtClean="0">
                <a:latin typeface="Calibri Light" panose="020F0302020204030204" pitchFamily="34" charset="0"/>
              </a:rPr>
              <a:t>86,150 people</a:t>
            </a:r>
            <a:endParaRPr lang="en-AU" dirty="0"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7221" y="5619623"/>
            <a:ext cx="27745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200" b="1" dirty="0" smtClean="0">
                <a:solidFill>
                  <a:srgbClr val="201547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Over 100,000 </a:t>
            </a:r>
            <a:r>
              <a:rPr lang="en-AU" sz="1200" dirty="0" smtClean="0">
                <a:solidFill>
                  <a:srgbClr val="201547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people presented for homelessness services in 2015-16</a:t>
            </a:r>
            <a:endParaRPr lang="en-AU" sz="1200" dirty="0">
              <a:solidFill>
                <a:srgbClr val="201547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1457" y="5467223"/>
            <a:ext cx="270254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200" b="1" dirty="0" smtClean="0">
                <a:solidFill>
                  <a:srgbClr val="201547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Family violence </a:t>
            </a:r>
            <a:r>
              <a:rPr lang="en-AU" sz="1200" dirty="0" smtClean="0">
                <a:solidFill>
                  <a:srgbClr val="201547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 a reason cited by </a:t>
            </a:r>
            <a:r>
              <a:rPr lang="en-AU" sz="1200" b="1" dirty="0" smtClean="0">
                <a:solidFill>
                  <a:srgbClr val="4FB136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39% </a:t>
            </a:r>
            <a:r>
              <a:rPr lang="en-AU" sz="1200" dirty="0" smtClean="0">
                <a:solidFill>
                  <a:srgbClr val="201547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people who access homelessness services</a:t>
            </a:r>
            <a:endParaRPr lang="en-AU" sz="1200" dirty="0">
              <a:solidFill>
                <a:srgbClr val="201547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20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1" y="2889250"/>
            <a:ext cx="3152775" cy="37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08" y="269875"/>
            <a:ext cx="7556500" cy="1079500"/>
          </a:xfrm>
        </p:spPr>
        <p:txBody>
          <a:bodyPr/>
          <a:lstStyle/>
          <a:p>
            <a:r>
              <a:rPr lang="en-AU" sz="3600" dirty="0" smtClean="0"/>
              <a:t>Homes for Victorians</a:t>
            </a:r>
            <a:endParaRPr lang="en-AU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BA97-AC90-4549-AC0F-B49F6CCDA957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72208" y="1549567"/>
            <a:ext cx="865804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The Public Housing Renewal Program is just one part of the </a:t>
            </a:r>
            <a:r>
              <a:rPr lang="en-AU" sz="2400" i="1" dirty="0" smtClean="0"/>
              <a:t>Homes </a:t>
            </a:r>
            <a:r>
              <a:rPr lang="en-AU" sz="2400" i="1" dirty="0"/>
              <a:t>for Victorians</a:t>
            </a:r>
            <a:r>
              <a:rPr lang="en-AU" sz="2400" dirty="0" smtClean="0"/>
              <a:t> strategy to respond to housing affordability, homelessness and demand for social housing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0537" y="2873375"/>
            <a:ext cx="501250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$1b 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Social Housing Growth Fund</a:t>
            </a:r>
            <a:endParaRPr lang="en-A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$1.1b 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Financial Support 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Social Housing Sector</a:t>
            </a:r>
            <a:endParaRPr lang="en-A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FF0000"/>
                </a:solidFill>
              </a:rPr>
              <a:t>$185m Public Housing Renewal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$152m Family Violence Housing Blitz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/>
              <a:t>$120m Social Housing Pipeline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/>
              <a:t>$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132m 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Homelessness Support 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AU" sz="1600" dirty="0" err="1" smtClean="0">
                <a:solidFill>
                  <a:schemeClr val="tx2">
                    <a:lumMod val="50000"/>
                  </a:schemeClr>
                </a:solidFill>
              </a:rPr>
              <a:t>incl</a:t>
            </a:r>
            <a:r>
              <a:rPr lang="en-AU" sz="1600" smtClean="0">
                <a:solidFill>
                  <a:schemeClr val="tx2">
                    <a:lumMod val="50000"/>
                  </a:schemeClr>
                </a:solidFill>
              </a:rPr>
              <a:t> $45m </a:t>
            </a:r>
            <a:r>
              <a:rPr lang="en-AU" sz="1600" smtClean="0">
                <a:solidFill>
                  <a:schemeClr val="tx2">
                    <a:lumMod val="50000"/>
                  </a:schemeClr>
                </a:solidFill>
              </a:rPr>
              <a:t>Homelessness 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&amp; Rough Sleeping Action Plan)</a:t>
            </a:r>
            <a:endParaRPr lang="en-A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$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33m Private Rental Assistance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~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6,000 new social housing dwellings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~2,500 ageing public housing dwellings renewed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Assist 19,000 people who are homeless or at risk of homelessness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20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Public Housing</a:t>
            </a:r>
            <a:endParaRPr lang="en-AU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2102" y="1752743"/>
            <a:ext cx="5640497" cy="449367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sz="2000" dirty="0" smtClean="0">
                <a:solidFill>
                  <a:schemeClr val="tx2">
                    <a:lumMod val="50000"/>
                  </a:schemeClr>
                </a:solidFill>
              </a:rPr>
              <a:t>Supply </a:t>
            </a:r>
            <a:r>
              <a:rPr lang="en-AU" sz="2000" dirty="0" err="1" smtClean="0">
                <a:solidFill>
                  <a:schemeClr val="tx2">
                    <a:lumMod val="50000"/>
                  </a:schemeClr>
                </a:solidFill>
              </a:rPr>
              <a:t>vs</a:t>
            </a:r>
            <a:r>
              <a:rPr lang="en-AU" sz="2000" dirty="0" smtClean="0">
                <a:solidFill>
                  <a:schemeClr val="tx2">
                    <a:lumMod val="50000"/>
                  </a:schemeClr>
                </a:solidFill>
              </a:rPr>
              <a:t> Demand</a:t>
            </a:r>
            <a:endParaRPr lang="en-A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 smtClean="0"/>
              <a:t>~83,600 social housing dwellings, comprised of:</a:t>
            </a:r>
          </a:p>
          <a:p>
            <a:pPr marL="537750" lvl="2" indent="-285750">
              <a:lnSpc>
                <a:spcPct val="100000"/>
              </a:lnSpc>
              <a:spcAft>
                <a:spcPts val="600"/>
              </a:spcAft>
            </a:pPr>
            <a:r>
              <a:rPr lang="en-AU" sz="1600" b="0" dirty="0" smtClean="0">
                <a:solidFill>
                  <a:srgbClr val="201547"/>
                </a:solidFill>
              </a:rPr>
              <a:t>~64,600 public housing</a:t>
            </a:r>
          </a:p>
          <a:p>
            <a:pPr marL="537750" lvl="2" indent="-285750">
              <a:lnSpc>
                <a:spcPct val="100000"/>
              </a:lnSpc>
              <a:spcAft>
                <a:spcPts val="600"/>
              </a:spcAft>
            </a:pPr>
            <a:r>
              <a:rPr lang="en-AU" sz="1600" dirty="0" smtClean="0">
                <a:solidFill>
                  <a:srgbClr val="201547"/>
                </a:solidFill>
              </a:rPr>
              <a:t>~19,000 community housing</a:t>
            </a:r>
          </a:p>
          <a:p>
            <a:pPr marL="28575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201547"/>
                </a:solidFill>
              </a:rPr>
              <a:t>36,000 applicants on Victorian Housing Register</a:t>
            </a:r>
          </a:p>
          <a:p>
            <a:pPr marL="28575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201547"/>
                </a:solidFill>
              </a:rPr>
              <a:t>Plus over 7,000 current tenants on the transfer list</a:t>
            </a:r>
          </a:p>
          <a:p>
            <a:pPr marL="28575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201547"/>
                </a:solidFill>
              </a:rPr>
              <a:t>Increasing demand from priority cohorts, including people with disabilities and the aged</a:t>
            </a:r>
          </a:p>
          <a:p>
            <a:pPr>
              <a:spcAft>
                <a:spcPts val="600"/>
              </a:spcAft>
            </a:pPr>
            <a:r>
              <a:rPr lang="en-AU" sz="2000" dirty="0" smtClean="0"/>
              <a:t>Ageing &amp; Inappropriate Housing</a:t>
            </a:r>
            <a:endParaRPr lang="en-AU" sz="200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 smtClean="0"/>
              <a:t>Estates built </a:t>
            </a:r>
            <a:r>
              <a:rPr lang="en-AU" sz="1800" b="0" dirty="0"/>
              <a:t>in the 1950s and </a:t>
            </a:r>
            <a:r>
              <a:rPr lang="en-AU" sz="1800" b="0" dirty="0" smtClean="0"/>
              <a:t>1960s</a:t>
            </a:r>
            <a:endParaRPr lang="en-AU" sz="1600" dirty="0"/>
          </a:p>
          <a:p>
            <a:pPr marL="537750" lvl="2" indent="-285750">
              <a:lnSpc>
                <a:spcPct val="100000"/>
              </a:lnSpc>
              <a:spcAft>
                <a:spcPts val="600"/>
              </a:spcAft>
            </a:pPr>
            <a:r>
              <a:rPr lang="en-AU" sz="1600" dirty="0" smtClean="0">
                <a:solidFill>
                  <a:srgbClr val="201547"/>
                </a:solidFill>
              </a:rPr>
              <a:t>Walk-ups are inappropriate for aged/disability access</a:t>
            </a:r>
          </a:p>
          <a:p>
            <a:pPr marL="537750" lvl="2" indent="-285750">
              <a:lnSpc>
                <a:spcPct val="100000"/>
              </a:lnSpc>
              <a:spcAft>
                <a:spcPts val="600"/>
              </a:spcAft>
            </a:pPr>
            <a:r>
              <a:rPr lang="en-AU" sz="1600" dirty="0" smtClean="0">
                <a:solidFill>
                  <a:srgbClr val="201547"/>
                </a:solidFill>
              </a:rPr>
              <a:t>Outdated design (external laundries, dark/unsafe areas)</a:t>
            </a:r>
          </a:p>
          <a:p>
            <a:pPr marL="537750" lvl="2" indent="-285750">
              <a:lnSpc>
                <a:spcPct val="100000"/>
              </a:lnSpc>
              <a:spcAft>
                <a:spcPts val="600"/>
              </a:spcAft>
            </a:pPr>
            <a:r>
              <a:rPr lang="en-AU" sz="1600" dirty="0" smtClean="0">
                <a:solidFill>
                  <a:srgbClr val="201547"/>
                </a:solidFill>
              </a:rPr>
              <a:t>Expensive to maintain due to age</a:t>
            </a:r>
          </a:p>
          <a:p>
            <a:pPr marL="537750" lvl="2" indent="-285750">
              <a:lnSpc>
                <a:spcPct val="100000"/>
              </a:lnSpc>
              <a:spcAft>
                <a:spcPts val="600"/>
              </a:spcAft>
            </a:pPr>
            <a:r>
              <a:rPr lang="en-AU" sz="1600" dirty="0" smtClean="0">
                <a:solidFill>
                  <a:srgbClr val="201547"/>
                </a:solidFill>
              </a:rPr>
              <a:t>Poor energy &amp; water efficiency – expensive for tenants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BA97-AC90-4549-AC0F-B49F6CCDA957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8" name="Picture 2" descr="C:\Users\aisi0306\AppData\Local\Temp\notes9049C0\Ape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249" y="1959593"/>
            <a:ext cx="2915425" cy="201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:\Program, Strategy &amp; Policy\SHRB\Public Housing Renewal Inquiry\DHHS Submission\Photos\brighton-72bright - Walk Up Stair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694" y="4249126"/>
            <a:ext cx="2994980" cy="1997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Current housing</a:t>
            </a:r>
            <a:endParaRPr lang="en-AU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4069-0B75-4FD8-A206-255558D4AC37}" type="slidenum">
              <a:rPr lang="en-AU" altLang="en-US" smtClean="0"/>
              <a:pPr/>
              <a:t>6</a:t>
            </a:fld>
            <a:endParaRPr lang="en-AU" altLang="en-US" dirty="0"/>
          </a:p>
        </p:txBody>
      </p:sp>
      <p:pic>
        <p:nvPicPr>
          <p:cNvPr id="5" name="Picture 4" descr="F:\Program, Strategy &amp; Policy\SHRB\Public Housing Renewal Inquiry\DHHS Submission\Photos\brighton-72bright - Walk Up Stair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53" y="1635700"/>
            <a:ext cx="3293553" cy="2196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5" descr="F:\Program, Strategy &amp; Policy\SHRB\Public Housing Renewal Inquiry\DHHS Submission\Photos\HeidlebergC-44 shared laundry.jpg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119" y="4067176"/>
            <a:ext cx="3300203" cy="2196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F:\Program, Strategy &amp; Policy\SHRB\Public Housing Renewal Inquiry\DHHS Submission\Photos\flemington-39flem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602" y="4067175"/>
            <a:ext cx="1464538" cy="2196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F:\Program, Strategy &amp; Policy\SHRB\Public Housing Renewal Inquiry\DHHS Submission\Photos\ascot-22bright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714" y="1635700"/>
            <a:ext cx="1463426" cy="2196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F:\Program, Strategy &amp; Policy\SHRB\Public Housing Renewal Inquiry\DHHS Submission\Photos\brighton-58bright internal stairs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035" y="1635700"/>
            <a:ext cx="1464287" cy="2196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F:\Program, Strategy &amp; Policy\SHRB\Public Housing Renewal Inquiry\DHHS Submission\Photos\NthMelb-9.ti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99" y="4067176"/>
            <a:ext cx="3293356" cy="2196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F:\PSP\SHRB\Public Housing Renewal Inquiry\DHHS Submission\Photos\HeidlebergC-59 external stairs entry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119" y="1635700"/>
            <a:ext cx="1464079" cy="2196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2353" y="3831700"/>
            <a:ext cx="1100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i="1" dirty="0" smtClean="0"/>
              <a:t>Brighton</a:t>
            </a:r>
            <a:endParaRPr lang="en-AU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3688068" y="3831699"/>
            <a:ext cx="1255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i="1" dirty="0" smtClean="0"/>
              <a:t>Heidelberg</a:t>
            </a:r>
            <a:endParaRPr lang="en-AU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3688069" y="6287910"/>
            <a:ext cx="1255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i="1" dirty="0" smtClean="0"/>
              <a:t>Heidelberg</a:t>
            </a:r>
            <a:endParaRPr lang="en-AU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230799" y="6287910"/>
            <a:ext cx="1255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i="1" dirty="0" smtClean="0"/>
              <a:t>North Melbourne</a:t>
            </a:r>
            <a:endParaRPr lang="en-AU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5543035" y="3831700"/>
            <a:ext cx="1255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i="1" dirty="0" smtClean="0"/>
              <a:t>Brighton</a:t>
            </a:r>
            <a:endParaRPr lang="en-AU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7183601" y="3831700"/>
            <a:ext cx="1255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i="1" dirty="0" smtClean="0"/>
              <a:t>Ascot Vale</a:t>
            </a:r>
            <a:endParaRPr lang="en-AU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7183602" y="6287909"/>
            <a:ext cx="1255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i="1" dirty="0" smtClean="0"/>
              <a:t>Flemington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90733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Auditor General Report</a:t>
            </a:r>
            <a:endParaRPr lang="en-AU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6170" y="1752744"/>
            <a:ext cx="8527468" cy="4400406"/>
          </a:xfrm>
        </p:spPr>
        <p:txBody>
          <a:bodyPr/>
          <a:lstStyle/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800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Misalignment: 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Supply, configuration &amp; location of housing is not aligned to current and future demand (80% demand for 1 or 2 bed dwellings)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800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Ageing </a:t>
            </a:r>
            <a:r>
              <a:rPr lang="en-AU" sz="1800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stock: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60% of stock is over 30 years old </a:t>
            </a:r>
            <a:endParaRPr lang="en-AU" sz="1800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800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Financial sustainability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: postponing renewal is an unsustainable strategy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US" sz="1800" i="1" dirty="0"/>
              <a:t>The Public Housing Renewal Program is an important, necessary and substantial response to </a:t>
            </a:r>
            <a:r>
              <a:rPr lang="en-US" sz="1800" i="1" dirty="0" smtClean="0"/>
              <a:t>these </a:t>
            </a:r>
            <a:r>
              <a:rPr lang="en-US" sz="1800" i="1" dirty="0"/>
              <a:t>issues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endParaRPr lang="en-AU" sz="1800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BA97-AC90-4549-AC0F-B49F6CCDA957}" type="slidenum">
              <a:rPr lang="en-AU" smtClean="0"/>
              <a:pPr/>
              <a:t>7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95290"/>
            <a:ext cx="3541130" cy="237375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683" y="3995290"/>
            <a:ext cx="3121205" cy="23737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1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6" y="269875"/>
            <a:ext cx="7405688" cy="1079500"/>
          </a:xfrm>
        </p:spPr>
        <p:txBody>
          <a:bodyPr/>
          <a:lstStyle/>
          <a:p>
            <a:r>
              <a:rPr lang="en-AU" sz="3200" dirty="0" smtClean="0"/>
              <a:t>Proposed Development </a:t>
            </a:r>
            <a:r>
              <a:rPr lang="en-AU" sz="3200" dirty="0"/>
              <a:t>P</a:t>
            </a:r>
            <a:r>
              <a:rPr lang="en-AU" sz="3200" dirty="0" smtClean="0"/>
              <a:t>rocess / </a:t>
            </a:r>
            <a:r>
              <a:rPr lang="en-AU" sz="3200" dirty="0"/>
              <a:t>M</a:t>
            </a:r>
            <a:r>
              <a:rPr lang="en-AU" sz="3200" dirty="0" smtClean="0"/>
              <a:t>odel</a:t>
            </a:r>
            <a:endParaRPr lang="en-AU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BA97-AC90-4549-AC0F-B49F6CCDA957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587246"/>
            <a:ext cx="8267700" cy="4854797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0" dirty="0" smtClean="0"/>
              <a:t>DHHS provides land, some funding and clear objectives and outcomes to be delivered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0" dirty="0" smtClean="0"/>
              <a:t>State receives new public housing + growth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0" dirty="0" smtClean="0"/>
              <a:t>DHHS is </a:t>
            </a:r>
            <a:r>
              <a:rPr lang="en-AU" sz="2400" b="0" dirty="0"/>
              <a:t>seeking </a:t>
            </a:r>
            <a:r>
              <a:rPr lang="en-AU" sz="2400" b="0" dirty="0" smtClean="0"/>
              <a:t>innovative solutions to deliver more public housing sooner, which may include variations of development models</a:t>
            </a:r>
            <a:endParaRPr lang="en-AU" sz="2400" b="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0" dirty="0" smtClean="0"/>
              <a:t>Proposals considered on their merits against objectives</a:t>
            </a:r>
          </a:p>
          <a:p>
            <a:endParaRPr lang="en-A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12" y="4664075"/>
            <a:ext cx="6732302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9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Value for Money</a:t>
            </a:r>
            <a:endParaRPr lang="en-AU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BA97-AC90-4549-AC0F-B49F6CCDA957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05570"/>
            <a:ext cx="8032750" cy="1361456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dirty="0" smtClean="0"/>
              <a:t>We anticipate </a:t>
            </a:r>
            <a:r>
              <a:rPr lang="en-AU" sz="2000" b="0" dirty="0"/>
              <a:t>d</a:t>
            </a:r>
            <a:r>
              <a:rPr lang="en-AU" sz="2000" b="0" dirty="0" smtClean="0"/>
              <a:t>elivering at least 1,778 new public homes with $185M funding, which is significantly more than the alternatives, delivering renewal, growth and</a:t>
            </a:r>
            <a:r>
              <a:rPr lang="en-AU" sz="2000" b="0" i="1" dirty="0" smtClean="0"/>
              <a:t> </a:t>
            </a:r>
            <a:r>
              <a:rPr lang="en-AU" sz="2000" b="0" dirty="0" smtClean="0"/>
              <a:t>retains existing locations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400861"/>
              </p:ext>
            </p:extLst>
          </p:nvPr>
        </p:nvGraphicFramePr>
        <p:xfrm>
          <a:off x="714693" y="2649220"/>
          <a:ext cx="76327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34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HS Presentation 01 Navy 2765 for Office 2007 and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DHHS Presentation 01 Navy 2765 for Office 2007 and 2010.pot [Compatibility Mode]" id="{D5121DB1-E685-4E0A-BE04-A28AE0AB56D0}" vid="{0FB19249-19EB-4D02-8733-253847134B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C0720D9A5485ED45ADC2FF5EDE309FA7" ma:contentTypeVersion="36" ma:contentTypeDescription="Create a new document." ma:contentTypeScope="" ma:versionID="e52877d7feab36bfeddb7f8cc9f5d553">
  <xsd:schema xmlns:xsd="http://www.w3.org/2001/XMLSchema" xmlns:xs="http://www.w3.org/2001/XMLSchema" xmlns:p="http://schemas.microsoft.com/office/2006/metadata/properties" xmlns:ns2="46c61757-ad04-49d5-a16a-4020ae46aeb3" xmlns:ns3="c35bed46-8fc3-45b8-8dd6-aacfd9839516" targetNamespace="http://schemas.microsoft.com/office/2006/metadata/properties" ma:root="true" ma:fieldsID="5fb501309d8927c6d13cd514116a9ed7" ns2:_="" ns3:_="">
    <xsd:import namespace="46c61757-ad04-49d5-a16a-4020ae46aeb3"/>
    <xsd:import namespace="c35bed46-8fc3-45b8-8dd6-aacfd9839516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4609796-0e07-4ed4-af15-6fdaafe780e0}" ma:internalName="TaxCatchAll" ma:showField="CatchAllData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4609796-0e07-4ed4-af15-6fdaafe780e0}" ma:internalName="TaxCatchAllLabel" ma:readOnly="true" ma:showField="CatchAllDataLabel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bed46-8fc3-45b8-8dd6-aacfd9839516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5f_x0020_Identifier xmlns="46c61757-ad04-49d5-a16a-4020ae46aeb3">4164</Business_x005f_x0020_Identifier>
    <MemberTaxHTField0 xmlns="c35bed46-8fc3-45b8-8dd6-aacfd9839516">
      <Terms xmlns="http://schemas.microsoft.com/office/infopath/2007/PartnerControls"/>
    </MemberTaxHTField0>
    <Witness_x005f_x0020_Id xmlns="46c61757-ad04-49d5-a16a-4020ae46aeb3">5578</Witness_x005f_x0020_Id>
    <Committee_x0020_Start_x0020_Date xmlns="46c61757-ad04-49d5-a16a-4020ae46aeb3">2011-02-08T00:00:00+00:00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Standing</TermName>
          <TermId xmlns="http://schemas.microsoft.com/office/infopath/2007/PartnerControls">c6eac104-10be-430c-9143-8ced1c7c473c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 Legal and Social Issues Committee</TermName>
          <TermId xmlns="http://schemas.microsoft.com/office/infopath/2007/PartnerControls">6dfd0079-43dc-4beb-a803-c5397f518775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</TermName>
          <TermId xmlns="http://schemas.microsoft.com/office/infopath/2007/PartnerControls">6c85d7f4-b2da-4436-92e1-7df20d4cb55e</TermId>
        </TermInfo>
      </Terms>
    </m3eeb9610e9c4640880ac1fecc69d01a>
    <Committee_x0020_Inquiry_x0020_Start_x0020_Date xmlns="46c61757-ad04-49d5-a16a-4020ae46aeb3">2017-07-09T00:00:00+00:00</Committee_x0020_Inquiry_x0020_Start_x0020_Date>
    <Committee_x0020_Inquiry_x0020_End_x0020_Date xmlns="46c61757-ad04-49d5-a16a-4020ae46aeb3" xsi:nil="true"/>
    <TaxCatchAll xmlns="46c61757-ad04-49d5-a16a-4020ae46aeb3">
      <Value>181</Value>
      <Value>82</Value>
      <Value>60</Value>
      <Value>1</Value>
    </TaxCatchAll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the Public Housing Renewal Program</TermName>
          <TermId xmlns="http://schemas.microsoft.com/office/infopath/2007/PartnerControls">45fe79ed-b3bf-4a4a-9bd7-1eb261f356bf</TermId>
        </TermInfo>
      </Terms>
    </pf0be3ffd4e84049b08b651cf27bfd30>
    <DocumentKey xmlns="46c61757-ad04-49d5-a16a-4020ae46aeb3">witness-transcripts</DocumentKey>
    <_dlc_DocId xmlns="c35bed46-8fc3-45b8-8dd6-aacfd9839516">HKNRK37FCK6T-1016873845-1080</_dlc_DocId>
    <_dlc_DocIdUrl xmlns="c35bed46-8fc3-45b8-8dd6-aacfd9839516">
      <Url>https://pims-docs.parliament.vic.gov.au/lcdocs/_layouts/15/DocIdRedir.aspx?ID=HKNRK37FCK6T-1016873845-1080</Url>
      <Description>HKNRK37FCK6T-1016873845-1080</Description>
    </_dlc_DocIdUrl>
  </documentManagement>
</p:properties>
</file>

<file path=customXml/itemProps1.xml><?xml version="1.0" encoding="utf-8"?>
<ds:datastoreItem xmlns:ds="http://schemas.openxmlformats.org/officeDocument/2006/customXml" ds:itemID="{5ADA065C-76D6-4512-A58E-30E47ABF8F0C}"/>
</file>

<file path=customXml/itemProps2.xml><?xml version="1.0" encoding="utf-8"?>
<ds:datastoreItem xmlns:ds="http://schemas.openxmlformats.org/officeDocument/2006/customXml" ds:itemID="{8DC695CF-6C93-47A3-B768-8733770181D1}"/>
</file>

<file path=customXml/itemProps3.xml><?xml version="1.0" encoding="utf-8"?>
<ds:datastoreItem xmlns:ds="http://schemas.openxmlformats.org/officeDocument/2006/customXml" ds:itemID="{A5F92341-A02D-4E20-AA06-1057DEFF231F}"/>
</file>

<file path=customXml/itemProps4.xml><?xml version="1.0" encoding="utf-8"?>
<ds:datastoreItem xmlns:ds="http://schemas.openxmlformats.org/officeDocument/2006/customXml" ds:itemID="{1581F9DD-22ED-481E-AE33-14F92442F653}"/>
</file>

<file path=customXml/itemProps5.xml><?xml version="1.0" encoding="utf-8"?>
<ds:datastoreItem xmlns:ds="http://schemas.openxmlformats.org/officeDocument/2006/customXml" ds:itemID="{AC1EDC33-C402-4314-AD6C-7BBB5011AA6D}"/>
</file>

<file path=docProps/app.xml><?xml version="1.0" encoding="utf-8"?>
<Properties xmlns="http://schemas.openxmlformats.org/officeDocument/2006/extended-properties" xmlns:vt="http://schemas.openxmlformats.org/officeDocument/2006/docPropsVTypes">
  <Template>DHHS Presentation 01 Navy 2765 for Office 2007 and 2010</Template>
  <TotalTime>9519</TotalTime>
  <Words>851</Words>
  <Application>Microsoft Office PowerPoint</Application>
  <PresentationFormat>On-screen Show (4:3)</PresentationFormat>
  <Paragraphs>161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DHHS Presentation 01 Navy 2765 for Office 2007 and 2010</vt:lpstr>
      <vt:lpstr>PUBLIC HOUSING  RENEWAL PROGRAM</vt:lpstr>
      <vt:lpstr>Agenda</vt:lpstr>
      <vt:lpstr>Social Housing &amp; Homelessness Demand</vt:lpstr>
      <vt:lpstr>Homes for Victorians</vt:lpstr>
      <vt:lpstr>Public Housing</vt:lpstr>
      <vt:lpstr>Current housing</vt:lpstr>
      <vt:lpstr>Auditor General Report</vt:lpstr>
      <vt:lpstr>Proposed Development Process / Model</vt:lpstr>
      <vt:lpstr>Value for Money</vt:lpstr>
      <vt:lpstr>Program Objectives</vt:lpstr>
      <vt:lpstr>Dwelling Numbers</vt:lpstr>
      <vt:lpstr>Tenant Engagement and Relocation Process</vt:lpstr>
      <vt:lpstr>Community Housing</vt:lpstr>
      <vt:lpstr>People</vt:lpstr>
    </vt:vector>
  </TitlesOfParts>
  <Company>Victorian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(32pt)</dc:title>
  <dc:creator>Julian Wright (DHHS)</dc:creator>
  <cp:lastModifiedBy>Julian Wright (DHHS)</cp:lastModifiedBy>
  <cp:revision>238</cp:revision>
  <cp:lastPrinted>2018-02-16T02:04:37Z</cp:lastPrinted>
  <dcterms:created xsi:type="dcterms:W3CDTF">2018-02-07T10:29:26Z</dcterms:created>
  <dcterms:modified xsi:type="dcterms:W3CDTF">2018-02-18T21:40:11Z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0x010100A6113086DC73B842B7D060591F1D1F2D020200C0720D9A5485ED45ADC2FF5EDE309FA7</vt:lpwstr>
  </property>
  <property fmtid="{D5CDD505-2E9C-101B-9397-08002B2CF9AE}" pid="4" name="Hansard Member">
    <vt:lpwstr/>
  </property>
  <property fmtid="{D5CDD505-2E9C-101B-9397-08002B2CF9AE}" pid="5" name="Committee Inquiry">
    <vt:lpwstr>181;#Inquiry into the Public Housing Renewal Program|45fe79ed-b3bf-4a4a-9bd7-1eb261f356bf</vt:lpwstr>
  </property>
  <property fmtid="{D5CDD505-2E9C-101B-9397-08002B2CF9AE}" pid="6" name="House">
    <vt:lpwstr>1;#Legislative Council|6c85d7f4-b2da-4436-92e1-7df20d4cb55e</vt:lpwstr>
  </property>
  <property fmtid="{D5CDD505-2E9C-101B-9397-08002B2CF9AE}" pid="7" name="Committee">
    <vt:lpwstr>60;#Legislative Council Legal and Social Issues Committee|6dfd0079-43dc-4beb-a803-c5397f518775</vt:lpwstr>
  </property>
  <property fmtid="{D5CDD505-2E9C-101B-9397-08002B2CF9AE}" pid="8" name="Committee Type">
    <vt:lpwstr>82;#Standing|c6eac104-10be-430c-9143-8ced1c7c473c</vt:lpwstr>
  </property>
  <property fmtid="{D5CDD505-2E9C-101B-9397-08002B2CF9AE}" pid="9" name="_dlc_DocIdItemGuid">
    <vt:lpwstr>a7493f8c-8359-42cb-8a7d-ca8ee729b566</vt:lpwstr>
  </property>
</Properties>
</file>