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96" r:id="rId5"/>
    <p:sldId id="446" r:id="rId6"/>
    <p:sldId id="420" r:id="rId7"/>
    <p:sldId id="398" r:id="rId8"/>
    <p:sldId id="445" r:id="rId9"/>
    <p:sldId id="447" r:id="rId10"/>
    <p:sldId id="375" r:id="rId11"/>
    <p:sldId id="416" r:id="rId12"/>
    <p:sldId id="376" r:id="rId13"/>
    <p:sldId id="4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laws are made" id="{7EACA527-1C1C-4841-A4B8-330F7341B951}">
          <p14:sldIdLst>
            <p14:sldId id="396"/>
            <p14:sldId id="446"/>
            <p14:sldId id="420"/>
            <p14:sldId id="398"/>
            <p14:sldId id="445"/>
            <p14:sldId id="447"/>
            <p14:sldId id="375"/>
            <p14:sldId id="416"/>
            <p14:sldId id="376"/>
            <p14:sldId id="4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F6875-AA19-4A87-9906-EFB230122CEF}" v="7" dt="2021-12-10T00:27:15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592" autoAdjust="0"/>
  </p:normalViewPr>
  <p:slideViewPr>
    <p:cSldViewPr snapToGrid="0">
      <p:cViewPr varScale="1">
        <p:scale>
          <a:sx n="58" d="100"/>
          <a:sy n="58" d="100"/>
        </p:scale>
        <p:origin x="1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488B1-0F41-42A3-9B91-F2639F1795DB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C1DB3B2-C91B-4F49-8246-FC36A62EDCC0}">
      <dgm:prSet phldrT="[Text]" custT="1"/>
      <dgm:spPr>
        <a:solidFill>
          <a:srgbClr val="DE7C44">
            <a:alpha val="80499"/>
          </a:srgbClr>
        </a:solidFill>
      </dgm:spPr>
      <dgm:t>
        <a:bodyPr/>
        <a:lstStyle/>
        <a:p>
          <a:r>
            <a:rPr lang="en-AU" sz="1400" baseline="0">
              <a:latin typeface="Work Sans" pitchFamily="2" charset="77"/>
            </a:rPr>
            <a:t>People have ideas for a new law</a:t>
          </a:r>
        </a:p>
      </dgm:t>
    </dgm:pt>
    <dgm:pt modelId="{E6944789-20F4-4123-BA89-4C6CE92A2890}" type="parTrans" cxnId="{02286BF6-1EC3-44D6-9C99-791D33311BC4}">
      <dgm:prSet/>
      <dgm:spPr/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B8040A18-46A1-4C9E-ACCC-B5FBB1CF7F3F}" type="sibTrans" cxnId="{02286BF6-1EC3-44D6-9C99-791D33311BC4}">
      <dgm:prSet custT="1"/>
      <dgm:spPr>
        <a:solidFill>
          <a:srgbClr val="1A325D"/>
        </a:solidFill>
      </dgm:spPr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9576A61A-5580-4C5F-9D5C-6FB5AB7AC4B2}">
      <dgm:prSet phldrT="[Text]" custT="1"/>
      <dgm:spPr>
        <a:solidFill>
          <a:srgbClr val="DE7C44">
            <a:alpha val="80499"/>
          </a:srgbClr>
        </a:solidFill>
      </dgm:spPr>
      <dgm:t>
        <a:bodyPr/>
        <a:lstStyle/>
        <a:p>
          <a:r>
            <a:rPr lang="en-AU" sz="1400" baseline="0">
              <a:latin typeface="Work Sans" pitchFamily="2" charset="77"/>
            </a:rPr>
            <a:t>The idea is written into a draft law called a bill</a:t>
          </a:r>
        </a:p>
      </dgm:t>
    </dgm:pt>
    <dgm:pt modelId="{C3CB58D2-B15B-4B59-8B00-D99B4EA76FD3}" type="parTrans" cxnId="{1DE16881-48D7-4767-A386-9B732DA68A6E}">
      <dgm:prSet/>
      <dgm:spPr/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E8803AA8-95A6-4948-9CDF-779040D9BCEF}" type="sibTrans" cxnId="{1DE16881-48D7-4767-A386-9B732DA68A6E}">
      <dgm:prSet custT="1"/>
      <dgm:spPr>
        <a:solidFill>
          <a:srgbClr val="1A325D"/>
        </a:solidFill>
      </dgm:spPr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DF57BD87-908C-42ED-8B11-A3E3D35356E7}">
      <dgm:prSet phldrT="[Text]" custT="1"/>
      <dgm:spPr>
        <a:solidFill>
          <a:srgbClr val="DE7C44">
            <a:alpha val="80499"/>
          </a:srgbClr>
        </a:solidFill>
      </dgm:spPr>
      <dgm:t>
        <a:bodyPr/>
        <a:lstStyle/>
        <a:p>
          <a:r>
            <a:rPr lang="en-AU" sz="1400" baseline="0">
              <a:latin typeface="Work Sans" pitchFamily="2" charset="77"/>
            </a:rPr>
            <a:t>The bill is presented to one of the Houses of Parliament and has its First Reading, when the title of the Bill is announced</a:t>
          </a:r>
        </a:p>
      </dgm:t>
    </dgm:pt>
    <dgm:pt modelId="{F5B7F282-C317-4059-8179-FEE38A1CD29E}" type="parTrans" cxnId="{AE19811F-3A83-43FC-910F-3939A4852F8E}">
      <dgm:prSet/>
      <dgm:spPr/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677349C2-9AE9-45FD-86C9-40ADD8C9FD79}" type="sibTrans" cxnId="{AE19811F-3A83-43FC-910F-3939A4852F8E}">
      <dgm:prSet custT="1"/>
      <dgm:spPr>
        <a:solidFill>
          <a:srgbClr val="1A325D"/>
        </a:solidFill>
      </dgm:spPr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BF19C57E-2BAC-45F1-9ED4-B426174D0F49}">
      <dgm:prSet phldrT="[Text]" custT="1"/>
      <dgm:spPr>
        <a:solidFill>
          <a:srgbClr val="DE7C44">
            <a:alpha val="80499"/>
          </a:srgbClr>
        </a:solidFill>
      </dgm:spPr>
      <dgm:t>
        <a:bodyPr/>
        <a:lstStyle/>
        <a:p>
          <a:r>
            <a:rPr lang="en-AU" sz="1400" baseline="0">
              <a:latin typeface="Work Sans" pitchFamily="2" charset="77"/>
            </a:rPr>
            <a:t>All MPs get a copy of the bill and can debate it. This is called the Second Reading</a:t>
          </a:r>
        </a:p>
      </dgm:t>
    </dgm:pt>
    <dgm:pt modelId="{E8CD5B83-6AD3-489D-89CC-C77402BC7808}" type="parTrans" cxnId="{44E63AB1-1934-4FC7-A2A6-BCC4ACE5FCF0}">
      <dgm:prSet/>
      <dgm:spPr/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5717B805-E700-4ACD-AD36-130F7E394D5E}" type="sibTrans" cxnId="{44E63AB1-1934-4FC7-A2A6-BCC4ACE5FCF0}">
      <dgm:prSet custT="1"/>
      <dgm:spPr>
        <a:solidFill>
          <a:srgbClr val="1A325D"/>
        </a:solidFill>
      </dgm:spPr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713DDA6F-155E-4E6D-9A85-0D9571EF3F9C}">
      <dgm:prSet phldrT="[Text]" custT="1"/>
      <dgm:spPr>
        <a:solidFill>
          <a:srgbClr val="DE7C44">
            <a:alpha val="80499"/>
          </a:srgbClr>
        </a:solidFill>
      </dgm:spPr>
      <dgm:t>
        <a:bodyPr/>
        <a:lstStyle/>
        <a:p>
          <a:r>
            <a:rPr lang="en-AU" sz="1400" baseline="0">
              <a:latin typeface="Work Sans" pitchFamily="2" charset="77"/>
            </a:rPr>
            <a:t>The Third Reading is when the bill is voted on. If the majority of MPs vote yes, the bill passes and it goes to the other house</a:t>
          </a:r>
        </a:p>
      </dgm:t>
    </dgm:pt>
    <dgm:pt modelId="{B183BBE8-6233-4D85-A718-E67F299B80AC}" type="parTrans" cxnId="{7876712B-577F-4582-9A30-378CB32BE940}">
      <dgm:prSet/>
      <dgm:spPr/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4E667D30-B2B3-4C69-84C3-CC5DC778A89C}" type="sibTrans" cxnId="{7876712B-577F-4582-9A30-378CB32BE940}">
      <dgm:prSet/>
      <dgm:spPr/>
      <dgm:t>
        <a:bodyPr/>
        <a:lstStyle/>
        <a:p>
          <a:endParaRPr lang="en-AU" sz="1400">
            <a:latin typeface="Work Sans" pitchFamily="2" charset="77"/>
          </a:endParaRPr>
        </a:p>
      </dgm:t>
    </dgm:pt>
    <dgm:pt modelId="{5A154950-05A8-B940-869C-C0B5D09341AF}" type="pres">
      <dgm:prSet presAssocID="{8FB488B1-0F41-42A3-9B91-F2639F1795DB}" presName="Name0" presStyleCnt="0">
        <dgm:presLayoutVars>
          <dgm:dir/>
          <dgm:resizeHandles val="exact"/>
        </dgm:presLayoutVars>
      </dgm:prSet>
      <dgm:spPr/>
    </dgm:pt>
    <dgm:pt modelId="{3ACC8E78-F890-3744-BCA7-B8801DBF3AA4}" type="pres">
      <dgm:prSet presAssocID="{1C1DB3B2-C91B-4F49-8246-FC36A62EDCC0}" presName="node" presStyleLbl="node1" presStyleIdx="0" presStyleCnt="5">
        <dgm:presLayoutVars>
          <dgm:bulletEnabled val="1"/>
        </dgm:presLayoutVars>
      </dgm:prSet>
      <dgm:spPr/>
    </dgm:pt>
    <dgm:pt modelId="{5C1C1961-E3EE-7E45-91B0-695AE3F931F7}" type="pres">
      <dgm:prSet presAssocID="{B8040A18-46A1-4C9E-ACCC-B5FBB1CF7F3F}" presName="sibTrans" presStyleLbl="sibTrans2D1" presStyleIdx="0" presStyleCnt="4"/>
      <dgm:spPr/>
    </dgm:pt>
    <dgm:pt modelId="{F65E0BCB-7F20-FA43-B877-92C6FE87273A}" type="pres">
      <dgm:prSet presAssocID="{B8040A18-46A1-4C9E-ACCC-B5FBB1CF7F3F}" presName="connectorText" presStyleLbl="sibTrans2D1" presStyleIdx="0" presStyleCnt="4"/>
      <dgm:spPr/>
    </dgm:pt>
    <dgm:pt modelId="{C6EEA653-C698-B646-92EC-A265F9544483}" type="pres">
      <dgm:prSet presAssocID="{9576A61A-5580-4C5F-9D5C-6FB5AB7AC4B2}" presName="node" presStyleLbl="node1" presStyleIdx="1" presStyleCnt="5">
        <dgm:presLayoutVars>
          <dgm:bulletEnabled val="1"/>
        </dgm:presLayoutVars>
      </dgm:prSet>
      <dgm:spPr/>
    </dgm:pt>
    <dgm:pt modelId="{BE946E80-B8A5-F442-8617-D4DD6E1799A6}" type="pres">
      <dgm:prSet presAssocID="{E8803AA8-95A6-4948-9CDF-779040D9BCEF}" presName="sibTrans" presStyleLbl="sibTrans2D1" presStyleIdx="1" presStyleCnt="4"/>
      <dgm:spPr/>
    </dgm:pt>
    <dgm:pt modelId="{6A423983-3DBE-D84C-9CFD-C0207953D216}" type="pres">
      <dgm:prSet presAssocID="{E8803AA8-95A6-4948-9CDF-779040D9BCEF}" presName="connectorText" presStyleLbl="sibTrans2D1" presStyleIdx="1" presStyleCnt="4"/>
      <dgm:spPr/>
    </dgm:pt>
    <dgm:pt modelId="{DBA6CB1E-439B-8E44-BEAA-A02EB44D2AAF}" type="pres">
      <dgm:prSet presAssocID="{DF57BD87-908C-42ED-8B11-A3E3D35356E7}" presName="node" presStyleLbl="node1" presStyleIdx="2" presStyleCnt="5">
        <dgm:presLayoutVars>
          <dgm:bulletEnabled val="1"/>
        </dgm:presLayoutVars>
      </dgm:prSet>
      <dgm:spPr/>
    </dgm:pt>
    <dgm:pt modelId="{2CCAA742-D3B2-2A47-B189-29FDA3460D1C}" type="pres">
      <dgm:prSet presAssocID="{677349C2-9AE9-45FD-86C9-40ADD8C9FD79}" presName="sibTrans" presStyleLbl="sibTrans2D1" presStyleIdx="2" presStyleCnt="4"/>
      <dgm:spPr/>
    </dgm:pt>
    <dgm:pt modelId="{29C52636-3392-5D40-ADAE-0763BA0A61DA}" type="pres">
      <dgm:prSet presAssocID="{677349C2-9AE9-45FD-86C9-40ADD8C9FD79}" presName="connectorText" presStyleLbl="sibTrans2D1" presStyleIdx="2" presStyleCnt="4"/>
      <dgm:spPr/>
    </dgm:pt>
    <dgm:pt modelId="{96D5D763-B307-8840-A72B-BBB10342D325}" type="pres">
      <dgm:prSet presAssocID="{BF19C57E-2BAC-45F1-9ED4-B426174D0F49}" presName="node" presStyleLbl="node1" presStyleIdx="3" presStyleCnt="5">
        <dgm:presLayoutVars>
          <dgm:bulletEnabled val="1"/>
        </dgm:presLayoutVars>
      </dgm:prSet>
      <dgm:spPr/>
    </dgm:pt>
    <dgm:pt modelId="{95565F35-5587-654C-AD55-95A6444270FF}" type="pres">
      <dgm:prSet presAssocID="{5717B805-E700-4ACD-AD36-130F7E394D5E}" presName="sibTrans" presStyleLbl="sibTrans2D1" presStyleIdx="3" presStyleCnt="4"/>
      <dgm:spPr/>
    </dgm:pt>
    <dgm:pt modelId="{26B1E3C6-5C95-A643-892B-9DFE3C17497B}" type="pres">
      <dgm:prSet presAssocID="{5717B805-E700-4ACD-AD36-130F7E394D5E}" presName="connectorText" presStyleLbl="sibTrans2D1" presStyleIdx="3" presStyleCnt="4"/>
      <dgm:spPr/>
    </dgm:pt>
    <dgm:pt modelId="{46FA90D7-4092-9E42-AC91-CD124DF0291A}" type="pres">
      <dgm:prSet presAssocID="{713DDA6F-155E-4E6D-9A85-0D9571EF3F9C}" presName="node" presStyleLbl="node1" presStyleIdx="4" presStyleCnt="5">
        <dgm:presLayoutVars>
          <dgm:bulletEnabled val="1"/>
        </dgm:presLayoutVars>
      </dgm:prSet>
      <dgm:spPr/>
    </dgm:pt>
  </dgm:ptLst>
  <dgm:cxnLst>
    <dgm:cxn modelId="{61F78B03-1474-5144-B126-4B55F338FAAE}" type="presOf" srcId="{BF19C57E-2BAC-45F1-9ED4-B426174D0F49}" destId="{96D5D763-B307-8840-A72B-BBB10342D325}" srcOrd="0" destOrd="0" presId="urn:microsoft.com/office/officeart/2005/8/layout/process1"/>
    <dgm:cxn modelId="{AE19811F-3A83-43FC-910F-3939A4852F8E}" srcId="{8FB488B1-0F41-42A3-9B91-F2639F1795DB}" destId="{DF57BD87-908C-42ED-8B11-A3E3D35356E7}" srcOrd="2" destOrd="0" parTransId="{F5B7F282-C317-4059-8179-FEE38A1CD29E}" sibTransId="{677349C2-9AE9-45FD-86C9-40ADD8C9FD79}"/>
    <dgm:cxn modelId="{7876712B-577F-4582-9A30-378CB32BE940}" srcId="{8FB488B1-0F41-42A3-9B91-F2639F1795DB}" destId="{713DDA6F-155E-4E6D-9A85-0D9571EF3F9C}" srcOrd="4" destOrd="0" parTransId="{B183BBE8-6233-4D85-A718-E67F299B80AC}" sibTransId="{4E667D30-B2B3-4C69-84C3-CC5DC778A89C}"/>
    <dgm:cxn modelId="{640C1039-DC78-4C42-92AF-2FDDBE77834C}" type="presOf" srcId="{B8040A18-46A1-4C9E-ACCC-B5FBB1CF7F3F}" destId="{5C1C1961-E3EE-7E45-91B0-695AE3F931F7}" srcOrd="0" destOrd="0" presId="urn:microsoft.com/office/officeart/2005/8/layout/process1"/>
    <dgm:cxn modelId="{C0BE203A-EB3A-C548-BB85-F4B55266705E}" type="presOf" srcId="{9576A61A-5580-4C5F-9D5C-6FB5AB7AC4B2}" destId="{C6EEA653-C698-B646-92EC-A265F9544483}" srcOrd="0" destOrd="0" presId="urn:microsoft.com/office/officeart/2005/8/layout/process1"/>
    <dgm:cxn modelId="{B2543E3E-0FB4-9049-AA99-1F61F7A32DD2}" type="presOf" srcId="{5717B805-E700-4ACD-AD36-130F7E394D5E}" destId="{95565F35-5587-654C-AD55-95A6444270FF}" srcOrd="0" destOrd="0" presId="urn:microsoft.com/office/officeart/2005/8/layout/process1"/>
    <dgm:cxn modelId="{48E07A78-E348-F04B-900B-AEDE2E660816}" type="presOf" srcId="{8FB488B1-0F41-42A3-9B91-F2639F1795DB}" destId="{5A154950-05A8-B940-869C-C0B5D09341AF}" srcOrd="0" destOrd="0" presId="urn:microsoft.com/office/officeart/2005/8/layout/process1"/>
    <dgm:cxn modelId="{42D0B87D-1EDD-7B4A-BFF9-23FC04BB698D}" type="presOf" srcId="{E8803AA8-95A6-4948-9CDF-779040D9BCEF}" destId="{BE946E80-B8A5-F442-8617-D4DD6E1799A6}" srcOrd="0" destOrd="0" presId="urn:microsoft.com/office/officeart/2005/8/layout/process1"/>
    <dgm:cxn modelId="{3948127F-042A-5D42-8C1B-00151879F8AD}" type="presOf" srcId="{677349C2-9AE9-45FD-86C9-40ADD8C9FD79}" destId="{2CCAA742-D3B2-2A47-B189-29FDA3460D1C}" srcOrd="0" destOrd="0" presId="urn:microsoft.com/office/officeart/2005/8/layout/process1"/>
    <dgm:cxn modelId="{1DE16881-48D7-4767-A386-9B732DA68A6E}" srcId="{8FB488B1-0F41-42A3-9B91-F2639F1795DB}" destId="{9576A61A-5580-4C5F-9D5C-6FB5AB7AC4B2}" srcOrd="1" destOrd="0" parTransId="{C3CB58D2-B15B-4B59-8B00-D99B4EA76FD3}" sibTransId="{E8803AA8-95A6-4948-9CDF-779040D9BCEF}"/>
    <dgm:cxn modelId="{3AACA492-72A3-0A4D-8CA3-95AB30EF5F28}" type="presOf" srcId="{1C1DB3B2-C91B-4F49-8246-FC36A62EDCC0}" destId="{3ACC8E78-F890-3744-BCA7-B8801DBF3AA4}" srcOrd="0" destOrd="0" presId="urn:microsoft.com/office/officeart/2005/8/layout/process1"/>
    <dgm:cxn modelId="{3D2CDC9C-408E-B64E-A290-63D202BA83D7}" type="presOf" srcId="{677349C2-9AE9-45FD-86C9-40ADD8C9FD79}" destId="{29C52636-3392-5D40-ADAE-0763BA0A61DA}" srcOrd="1" destOrd="0" presId="urn:microsoft.com/office/officeart/2005/8/layout/process1"/>
    <dgm:cxn modelId="{3252A8A8-F9E6-0C49-AEE7-EAB4E0B3EE0D}" type="presOf" srcId="{DF57BD87-908C-42ED-8B11-A3E3D35356E7}" destId="{DBA6CB1E-439B-8E44-BEAA-A02EB44D2AAF}" srcOrd="0" destOrd="0" presId="urn:microsoft.com/office/officeart/2005/8/layout/process1"/>
    <dgm:cxn modelId="{44E63AB1-1934-4FC7-A2A6-BCC4ACE5FCF0}" srcId="{8FB488B1-0F41-42A3-9B91-F2639F1795DB}" destId="{BF19C57E-2BAC-45F1-9ED4-B426174D0F49}" srcOrd="3" destOrd="0" parTransId="{E8CD5B83-6AD3-489D-89CC-C77402BC7808}" sibTransId="{5717B805-E700-4ACD-AD36-130F7E394D5E}"/>
    <dgm:cxn modelId="{91EE38D6-31C4-F743-9C6E-382FA1F4F329}" type="presOf" srcId="{E8803AA8-95A6-4948-9CDF-779040D9BCEF}" destId="{6A423983-3DBE-D84C-9CFD-C0207953D216}" srcOrd="1" destOrd="0" presId="urn:microsoft.com/office/officeart/2005/8/layout/process1"/>
    <dgm:cxn modelId="{D52B4ED6-BED5-CC4B-870A-178F83F565ED}" type="presOf" srcId="{713DDA6F-155E-4E6D-9A85-0D9571EF3F9C}" destId="{46FA90D7-4092-9E42-AC91-CD124DF0291A}" srcOrd="0" destOrd="0" presId="urn:microsoft.com/office/officeart/2005/8/layout/process1"/>
    <dgm:cxn modelId="{89373FEF-CE5B-2F4F-9ED0-9948D9372D58}" type="presOf" srcId="{B8040A18-46A1-4C9E-ACCC-B5FBB1CF7F3F}" destId="{F65E0BCB-7F20-FA43-B877-92C6FE87273A}" srcOrd="1" destOrd="0" presId="urn:microsoft.com/office/officeart/2005/8/layout/process1"/>
    <dgm:cxn modelId="{02286BF6-1EC3-44D6-9C99-791D33311BC4}" srcId="{8FB488B1-0F41-42A3-9B91-F2639F1795DB}" destId="{1C1DB3B2-C91B-4F49-8246-FC36A62EDCC0}" srcOrd="0" destOrd="0" parTransId="{E6944789-20F4-4123-BA89-4C6CE92A2890}" sibTransId="{B8040A18-46A1-4C9E-ACCC-B5FBB1CF7F3F}"/>
    <dgm:cxn modelId="{81AC27FC-CEE6-A347-805C-05C91FB0B60D}" type="presOf" srcId="{5717B805-E700-4ACD-AD36-130F7E394D5E}" destId="{26B1E3C6-5C95-A643-892B-9DFE3C17497B}" srcOrd="1" destOrd="0" presId="urn:microsoft.com/office/officeart/2005/8/layout/process1"/>
    <dgm:cxn modelId="{6CAEB7A8-4E0B-1B4A-A8A7-F12C28A0575B}" type="presParOf" srcId="{5A154950-05A8-B940-869C-C0B5D09341AF}" destId="{3ACC8E78-F890-3744-BCA7-B8801DBF3AA4}" srcOrd="0" destOrd="0" presId="urn:microsoft.com/office/officeart/2005/8/layout/process1"/>
    <dgm:cxn modelId="{236E83DE-F6BC-CD48-9C86-FCC3E2AEB28D}" type="presParOf" srcId="{5A154950-05A8-B940-869C-C0B5D09341AF}" destId="{5C1C1961-E3EE-7E45-91B0-695AE3F931F7}" srcOrd="1" destOrd="0" presId="urn:microsoft.com/office/officeart/2005/8/layout/process1"/>
    <dgm:cxn modelId="{D7ABFBB0-3A5F-0E4C-8003-11BFF26117AB}" type="presParOf" srcId="{5C1C1961-E3EE-7E45-91B0-695AE3F931F7}" destId="{F65E0BCB-7F20-FA43-B877-92C6FE87273A}" srcOrd="0" destOrd="0" presId="urn:microsoft.com/office/officeart/2005/8/layout/process1"/>
    <dgm:cxn modelId="{6B069E66-F420-7144-9838-BD96276C8202}" type="presParOf" srcId="{5A154950-05A8-B940-869C-C0B5D09341AF}" destId="{C6EEA653-C698-B646-92EC-A265F9544483}" srcOrd="2" destOrd="0" presId="urn:microsoft.com/office/officeart/2005/8/layout/process1"/>
    <dgm:cxn modelId="{94E2DCBA-757E-BF4B-953D-3F02289B7D38}" type="presParOf" srcId="{5A154950-05A8-B940-869C-C0B5D09341AF}" destId="{BE946E80-B8A5-F442-8617-D4DD6E1799A6}" srcOrd="3" destOrd="0" presId="urn:microsoft.com/office/officeart/2005/8/layout/process1"/>
    <dgm:cxn modelId="{B23D0B85-C1E9-BA4C-A3A7-F26ADDE33426}" type="presParOf" srcId="{BE946E80-B8A5-F442-8617-D4DD6E1799A6}" destId="{6A423983-3DBE-D84C-9CFD-C0207953D216}" srcOrd="0" destOrd="0" presId="urn:microsoft.com/office/officeart/2005/8/layout/process1"/>
    <dgm:cxn modelId="{C17E878A-799E-C44D-A70A-90CBFBA2679E}" type="presParOf" srcId="{5A154950-05A8-B940-869C-C0B5D09341AF}" destId="{DBA6CB1E-439B-8E44-BEAA-A02EB44D2AAF}" srcOrd="4" destOrd="0" presId="urn:microsoft.com/office/officeart/2005/8/layout/process1"/>
    <dgm:cxn modelId="{E4CBA11D-D4A9-9F41-8638-359FEA70E04D}" type="presParOf" srcId="{5A154950-05A8-B940-869C-C0B5D09341AF}" destId="{2CCAA742-D3B2-2A47-B189-29FDA3460D1C}" srcOrd="5" destOrd="0" presId="urn:microsoft.com/office/officeart/2005/8/layout/process1"/>
    <dgm:cxn modelId="{924CA8CC-6E09-6047-B716-448E627E5D31}" type="presParOf" srcId="{2CCAA742-D3B2-2A47-B189-29FDA3460D1C}" destId="{29C52636-3392-5D40-ADAE-0763BA0A61DA}" srcOrd="0" destOrd="0" presId="urn:microsoft.com/office/officeart/2005/8/layout/process1"/>
    <dgm:cxn modelId="{AEE1A1C8-8BFD-A44B-AC4C-44503808932F}" type="presParOf" srcId="{5A154950-05A8-B940-869C-C0B5D09341AF}" destId="{96D5D763-B307-8840-A72B-BBB10342D325}" srcOrd="6" destOrd="0" presId="urn:microsoft.com/office/officeart/2005/8/layout/process1"/>
    <dgm:cxn modelId="{5D287922-0FE0-B040-984F-3B9AC58BDC50}" type="presParOf" srcId="{5A154950-05A8-B940-869C-C0B5D09341AF}" destId="{95565F35-5587-654C-AD55-95A6444270FF}" srcOrd="7" destOrd="0" presId="urn:microsoft.com/office/officeart/2005/8/layout/process1"/>
    <dgm:cxn modelId="{CA19EE7F-27B9-2E4D-9DD5-55FF6C63AE2C}" type="presParOf" srcId="{95565F35-5587-654C-AD55-95A6444270FF}" destId="{26B1E3C6-5C95-A643-892B-9DFE3C17497B}" srcOrd="0" destOrd="0" presId="urn:microsoft.com/office/officeart/2005/8/layout/process1"/>
    <dgm:cxn modelId="{8949D962-85D1-EF4B-AA86-DDCF50E8B9F5}" type="presParOf" srcId="{5A154950-05A8-B940-869C-C0B5D09341AF}" destId="{46FA90D7-4092-9E42-AC91-CD124DF0291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B488B1-0F41-42A3-9B91-F2639F1795DB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C1DB3B2-C91B-4F49-8246-FC36A62EDCC0}">
      <dgm:prSet phldrT="[Text]" custT="1"/>
      <dgm:spPr>
        <a:solidFill>
          <a:srgbClr val="DE7C44">
            <a:alpha val="80000"/>
          </a:srgbClr>
        </a:solidFill>
      </dgm:spPr>
      <dgm:t>
        <a:bodyPr/>
        <a:lstStyle/>
        <a:p>
          <a:r>
            <a:rPr lang="en-AU" sz="1600"/>
            <a:t>The three readings take place in the other house</a:t>
          </a:r>
          <a:endParaRPr lang="en-AU" sz="1600" baseline="0">
            <a:latin typeface="Work Sans" pitchFamily="2" charset="77"/>
          </a:endParaRPr>
        </a:p>
      </dgm:t>
    </dgm:pt>
    <dgm:pt modelId="{E6944789-20F4-4123-BA89-4C6CE92A2890}" type="parTrans" cxnId="{02286BF6-1EC3-44D6-9C99-791D33311BC4}">
      <dgm:prSet/>
      <dgm:spPr/>
      <dgm:t>
        <a:bodyPr/>
        <a:lstStyle/>
        <a:p>
          <a:endParaRPr lang="en-AU" sz="1600"/>
        </a:p>
      </dgm:t>
    </dgm:pt>
    <dgm:pt modelId="{B8040A18-46A1-4C9E-ACCC-B5FBB1CF7F3F}" type="sibTrans" cxnId="{02286BF6-1EC3-44D6-9C99-791D33311BC4}">
      <dgm:prSet custT="1"/>
      <dgm:spPr>
        <a:solidFill>
          <a:srgbClr val="1A325D"/>
        </a:solidFill>
      </dgm:spPr>
      <dgm:t>
        <a:bodyPr/>
        <a:lstStyle/>
        <a:p>
          <a:endParaRPr lang="en-AU" sz="1600"/>
        </a:p>
      </dgm:t>
    </dgm:pt>
    <dgm:pt modelId="{2B505246-D069-9F42-BB32-A581AF620666}">
      <dgm:prSet phldrT="[Text]"/>
      <dgm:spPr>
        <a:solidFill>
          <a:srgbClr val="DE7C44">
            <a:alpha val="80000"/>
          </a:srgbClr>
        </a:solidFill>
      </dgm:spPr>
      <dgm:t>
        <a:bodyPr/>
        <a:lstStyle/>
        <a:p>
          <a:r>
            <a:rPr lang="en-AU"/>
            <a:t>If the bill is passed by a majority of MPs in the second house, it becomes an Act and goes to the Governor</a:t>
          </a:r>
        </a:p>
      </dgm:t>
    </dgm:pt>
    <dgm:pt modelId="{A6C67890-4E2F-6F45-AC17-F96C9DE80293}" type="parTrans" cxnId="{8D58163B-3DEB-8444-84F0-FA27CB9E12BB}">
      <dgm:prSet/>
      <dgm:spPr/>
      <dgm:t>
        <a:bodyPr/>
        <a:lstStyle/>
        <a:p>
          <a:endParaRPr lang="en-GB"/>
        </a:p>
      </dgm:t>
    </dgm:pt>
    <dgm:pt modelId="{D9183D43-A4EC-E643-B3D8-6FB99D3E952D}" type="sibTrans" cxnId="{8D58163B-3DEB-8444-84F0-FA27CB9E12BB}">
      <dgm:prSet/>
      <dgm:spPr>
        <a:solidFill>
          <a:srgbClr val="1A325D"/>
        </a:solidFill>
      </dgm:spPr>
      <dgm:t>
        <a:bodyPr/>
        <a:lstStyle/>
        <a:p>
          <a:endParaRPr lang="en-GB"/>
        </a:p>
      </dgm:t>
    </dgm:pt>
    <dgm:pt modelId="{A8337E53-1C57-A14A-B512-5A4C64105BCC}">
      <dgm:prSet phldrT="[Text]"/>
      <dgm:spPr>
        <a:solidFill>
          <a:srgbClr val="DE7C44">
            <a:alpha val="80000"/>
          </a:srgbClr>
        </a:solidFill>
      </dgm:spPr>
      <dgm:t>
        <a:bodyPr/>
        <a:lstStyle/>
        <a:p>
          <a:r>
            <a:rPr lang="en-AU"/>
            <a:t>The Governor, as a representative of the Queen, gives Royal Assent as final approval of the Act (law)</a:t>
          </a:r>
        </a:p>
      </dgm:t>
    </dgm:pt>
    <dgm:pt modelId="{66097AE9-9B98-9D46-B84A-F641B3E17130}" type="parTrans" cxnId="{C39A35E4-73D2-734C-A486-8E7E930C8B62}">
      <dgm:prSet/>
      <dgm:spPr/>
      <dgm:t>
        <a:bodyPr/>
        <a:lstStyle/>
        <a:p>
          <a:endParaRPr lang="en-GB"/>
        </a:p>
      </dgm:t>
    </dgm:pt>
    <dgm:pt modelId="{8EF32B4E-5BEA-5D4A-9792-AA9BCF955ABF}" type="sibTrans" cxnId="{C39A35E4-73D2-734C-A486-8E7E930C8B62}">
      <dgm:prSet/>
      <dgm:spPr>
        <a:solidFill>
          <a:srgbClr val="1A325D"/>
        </a:solidFill>
      </dgm:spPr>
      <dgm:t>
        <a:bodyPr/>
        <a:lstStyle/>
        <a:p>
          <a:endParaRPr lang="en-GB"/>
        </a:p>
      </dgm:t>
    </dgm:pt>
    <dgm:pt modelId="{34D5DD08-E58A-7642-BFE4-DE8A852E2CB4}">
      <dgm:prSet phldrT="[Text]"/>
      <dgm:spPr>
        <a:solidFill>
          <a:srgbClr val="DE7C44">
            <a:alpha val="80000"/>
          </a:srgbClr>
        </a:solidFill>
      </dgm:spPr>
      <dgm:t>
        <a:bodyPr/>
        <a:lstStyle/>
        <a:p>
          <a:r>
            <a:rPr lang="en-AU"/>
            <a:t>The Act becomes a law from the date of commencement (start date).</a:t>
          </a:r>
        </a:p>
      </dgm:t>
    </dgm:pt>
    <dgm:pt modelId="{70361C23-B0C5-E247-90DA-5BA5A56CC83E}" type="parTrans" cxnId="{C05C8F9A-5556-9747-AB7A-C9F190308B23}">
      <dgm:prSet/>
      <dgm:spPr/>
      <dgm:t>
        <a:bodyPr/>
        <a:lstStyle/>
        <a:p>
          <a:endParaRPr lang="en-GB"/>
        </a:p>
      </dgm:t>
    </dgm:pt>
    <dgm:pt modelId="{E20B4ACC-7682-6342-9489-673A665A8939}" type="sibTrans" cxnId="{C05C8F9A-5556-9747-AB7A-C9F190308B23}">
      <dgm:prSet/>
      <dgm:spPr/>
      <dgm:t>
        <a:bodyPr/>
        <a:lstStyle/>
        <a:p>
          <a:endParaRPr lang="en-GB"/>
        </a:p>
      </dgm:t>
    </dgm:pt>
    <dgm:pt modelId="{5A154950-05A8-B940-869C-C0B5D09341AF}" type="pres">
      <dgm:prSet presAssocID="{8FB488B1-0F41-42A3-9B91-F2639F1795DB}" presName="Name0" presStyleCnt="0">
        <dgm:presLayoutVars>
          <dgm:dir/>
          <dgm:resizeHandles val="exact"/>
        </dgm:presLayoutVars>
      </dgm:prSet>
      <dgm:spPr/>
    </dgm:pt>
    <dgm:pt modelId="{3ACC8E78-F890-3744-BCA7-B8801DBF3AA4}" type="pres">
      <dgm:prSet presAssocID="{1C1DB3B2-C91B-4F49-8246-FC36A62EDCC0}" presName="node" presStyleLbl="node1" presStyleIdx="0" presStyleCnt="4" custScaleY="132224">
        <dgm:presLayoutVars>
          <dgm:bulletEnabled val="1"/>
        </dgm:presLayoutVars>
      </dgm:prSet>
      <dgm:spPr/>
    </dgm:pt>
    <dgm:pt modelId="{5C1C1961-E3EE-7E45-91B0-695AE3F931F7}" type="pres">
      <dgm:prSet presAssocID="{B8040A18-46A1-4C9E-ACCC-B5FBB1CF7F3F}" presName="sibTrans" presStyleLbl="sibTrans2D1" presStyleIdx="0" presStyleCnt="3"/>
      <dgm:spPr/>
    </dgm:pt>
    <dgm:pt modelId="{F65E0BCB-7F20-FA43-B877-92C6FE87273A}" type="pres">
      <dgm:prSet presAssocID="{B8040A18-46A1-4C9E-ACCC-B5FBB1CF7F3F}" presName="connectorText" presStyleLbl="sibTrans2D1" presStyleIdx="0" presStyleCnt="3"/>
      <dgm:spPr/>
    </dgm:pt>
    <dgm:pt modelId="{B38A6E30-72B7-3D41-8AB1-1E7BAB54E065}" type="pres">
      <dgm:prSet presAssocID="{2B505246-D069-9F42-BB32-A581AF620666}" presName="node" presStyleLbl="node1" presStyleIdx="1" presStyleCnt="4" custScaleY="133181">
        <dgm:presLayoutVars>
          <dgm:bulletEnabled val="1"/>
        </dgm:presLayoutVars>
      </dgm:prSet>
      <dgm:spPr/>
    </dgm:pt>
    <dgm:pt modelId="{4D7678DA-6151-AB4F-98C5-FD34BFB0281A}" type="pres">
      <dgm:prSet presAssocID="{D9183D43-A4EC-E643-B3D8-6FB99D3E952D}" presName="sibTrans" presStyleLbl="sibTrans2D1" presStyleIdx="1" presStyleCnt="3"/>
      <dgm:spPr/>
    </dgm:pt>
    <dgm:pt modelId="{1474822E-8EFE-E843-82B0-47CDF1F45D8B}" type="pres">
      <dgm:prSet presAssocID="{D9183D43-A4EC-E643-B3D8-6FB99D3E952D}" presName="connectorText" presStyleLbl="sibTrans2D1" presStyleIdx="1" presStyleCnt="3"/>
      <dgm:spPr/>
    </dgm:pt>
    <dgm:pt modelId="{F3AC2655-1CDD-8A4B-9339-7B2327764B21}" type="pres">
      <dgm:prSet presAssocID="{A8337E53-1C57-A14A-B512-5A4C64105BCC}" presName="node" presStyleLbl="node1" presStyleIdx="2" presStyleCnt="4" custScaleY="134137">
        <dgm:presLayoutVars>
          <dgm:bulletEnabled val="1"/>
        </dgm:presLayoutVars>
      </dgm:prSet>
      <dgm:spPr/>
    </dgm:pt>
    <dgm:pt modelId="{48350C95-6C8C-984E-A255-D7D23EEA867D}" type="pres">
      <dgm:prSet presAssocID="{8EF32B4E-5BEA-5D4A-9792-AA9BCF955ABF}" presName="sibTrans" presStyleLbl="sibTrans2D1" presStyleIdx="2" presStyleCnt="3"/>
      <dgm:spPr/>
    </dgm:pt>
    <dgm:pt modelId="{32B66541-1065-B64A-B42E-95D3AB0A1853}" type="pres">
      <dgm:prSet presAssocID="{8EF32B4E-5BEA-5D4A-9792-AA9BCF955ABF}" presName="connectorText" presStyleLbl="sibTrans2D1" presStyleIdx="2" presStyleCnt="3"/>
      <dgm:spPr/>
    </dgm:pt>
    <dgm:pt modelId="{E7561A62-8E6B-8748-AA97-9022FCFBAEA4}" type="pres">
      <dgm:prSet presAssocID="{34D5DD08-E58A-7642-BFE4-DE8A852E2CB4}" presName="node" presStyleLbl="node1" presStyleIdx="3" presStyleCnt="4" custScaleY="132224">
        <dgm:presLayoutVars>
          <dgm:bulletEnabled val="1"/>
        </dgm:presLayoutVars>
      </dgm:prSet>
      <dgm:spPr/>
    </dgm:pt>
  </dgm:ptLst>
  <dgm:cxnLst>
    <dgm:cxn modelId="{BD5BAB0D-E504-6D42-86DA-E2263AF0A606}" type="presOf" srcId="{2B505246-D069-9F42-BB32-A581AF620666}" destId="{B38A6E30-72B7-3D41-8AB1-1E7BAB54E065}" srcOrd="0" destOrd="0" presId="urn:microsoft.com/office/officeart/2005/8/layout/process1"/>
    <dgm:cxn modelId="{D51AB311-1E6A-DF4F-8814-681441E74FE2}" type="presOf" srcId="{D9183D43-A4EC-E643-B3D8-6FB99D3E952D}" destId="{4D7678DA-6151-AB4F-98C5-FD34BFB0281A}" srcOrd="0" destOrd="0" presId="urn:microsoft.com/office/officeart/2005/8/layout/process1"/>
    <dgm:cxn modelId="{8926E718-4431-A949-9F2D-D208CB78B992}" type="presOf" srcId="{8EF32B4E-5BEA-5D4A-9792-AA9BCF955ABF}" destId="{32B66541-1065-B64A-B42E-95D3AB0A1853}" srcOrd="1" destOrd="0" presId="urn:microsoft.com/office/officeart/2005/8/layout/process1"/>
    <dgm:cxn modelId="{379E6730-BADF-264D-9AF6-A78CD5F019F2}" type="presOf" srcId="{D9183D43-A4EC-E643-B3D8-6FB99D3E952D}" destId="{1474822E-8EFE-E843-82B0-47CDF1F45D8B}" srcOrd="1" destOrd="0" presId="urn:microsoft.com/office/officeart/2005/8/layout/process1"/>
    <dgm:cxn modelId="{640C1039-DC78-4C42-92AF-2FDDBE77834C}" type="presOf" srcId="{B8040A18-46A1-4C9E-ACCC-B5FBB1CF7F3F}" destId="{5C1C1961-E3EE-7E45-91B0-695AE3F931F7}" srcOrd="0" destOrd="0" presId="urn:microsoft.com/office/officeart/2005/8/layout/process1"/>
    <dgm:cxn modelId="{8D58163B-3DEB-8444-84F0-FA27CB9E12BB}" srcId="{8FB488B1-0F41-42A3-9B91-F2639F1795DB}" destId="{2B505246-D069-9F42-BB32-A581AF620666}" srcOrd="1" destOrd="0" parTransId="{A6C67890-4E2F-6F45-AC17-F96C9DE80293}" sibTransId="{D9183D43-A4EC-E643-B3D8-6FB99D3E952D}"/>
    <dgm:cxn modelId="{D1BB626E-1C53-6A44-BA9B-60E2904810AA}" type="presOf" srcId="{8EF32B4E-5BEA-5D4A-9792-AA9BCF955ABF}" destId="{48350C95-6C8C-984E-A255-D7D23EEA867D}" srcOrd="0" destOrd="0" presId="urn:microsoft.com/office/officeart/2005/8/layout/process1"/>
    <dgm:cxn modelId="{48E07A78-E348-F04B-900B-AEDE2E660816}" type="presOf" srcId="{8FB488B1-0F41-42A3-9B91-F2639F1795DB}" destId="{5A154950-05A8-B940-869C-C0B5D09341AF}" srcOrd="0" destOrd="0" presId="urn:microsoft.com/office/officeart/2005/8/layout/process1"/>
    <dgm:cxn modelId="{3AACA492-72A3-0A4D-8CA3-95AB30EF5F28}" type="presOf" srcId="{1C1DB3B2-C91B-4F49-8246-FC36A62EDCC0}" destId="{3ACC8E78-F890-3744-BCA7-B8801DBF3AA4}" srcOrd="0" destOrd="0" presId="urn:microsoft.com/office/officeart/2005/8/layout/process1"/>
    <dgm:cxn modelId="{C05C8F9A-5556-9747-AB7A-C9F190308B23}" srcId="{8FB488B1-0F41-42A3-9B91-F2639F1795DB}" destId="{34D5DD08-E58A-7642-BFE4-DE8A852E2CB4}" srcOrd="3" destOrd="0" parTransId="{70361C23-B0C5-E247-90DA-5BA5A56CC83E}" sibTransId="{E20B4ACC-7682-6342-9489-673A665A8939}"/>
    <dgm:cxn modelId="{9FD4AD9D-18BE-E94E-A61E-1A6F26040239}" type="presOf" srcId="{A8337E53-1C57-A14A-B512-5A4C64105BCC}" destId="{F3AC2655-1CDD-8A4B-9339-7B2327764B21}" srcOrd="0" destOrd="0" presId="urn:microsoft.com/office/officeart/2005/8/layout/process1"/>
    <dgm:cxn modelId="{C8FD9DD0-5605-ED47-8A56-8BD9D88E0E8A}" type="presOf" srcId="{34D5DD08-E58A-7642-BFE4-DE8A852E2CB4}" destId="{E7561A62-8E6B-8748-AA97-9022FCFBAEA4}" srcOrd="0" destOrd="0" presId="urn:microsoft.com/office/officeart/2005/8/layout/process1"/>
    <dgm:cxn modelId="{C39A35E4-73D2-734C-A486-8E7E930C8B62}" srcId="{8FB488B1-0F41-42A3-9B91-F2639F1795DB}" destId="{A8337E53-1C57-A14A-B512-5A4C64105BCC}" srcOrd="2" destOrd="0" parTransId="{66097AE9-9B98-9D46-B84A-F641B3E17130}" sibTransId="{8EF32B4E-5BEA-5D4A-9792-AA9BCF955ABF}"/>
    <dgm:cxn modelId="{89373FEF-CE5B-2F4F-9ED0-9948D9372D58}" type="presOf" srcId="{B8040A18-46A1-4C9E-ACCC-B5FBB1CF7F3F}" destId="{F65E0BCB-7F20-FA43-B877-92C6FE87273A}" srcOrd="1" destOrd="0" presId="urn:microsoft.com/office/officeart/2005/8/layout/process1"/>
    <dgm:cxn modelId="{02286BF6-1EC3-44D6-9C99-791D33311BC4}" srcId="{8FB488B1-0F41-42A3-9B91-F2639F1795DB}" destId="{1C1DB3B2-C91B-4F49-8246-FC36A62EDCC0}" srcOrd="0" destOrd="0" parTransId="{E6944789-20F4-4123-BA89-4C6CE92A2890}" sibTransId="{B8040A18-46A1-4C9E-ACCC-B5FBB1CF7F3F}"/>
    <dgm:cxn modelId="{6CAEB7A8-4E0B-1B4A-A8A7-F12C28A0575B}" type="presParOf" srcId="{5A154950-05A8-B940-869C-C0B5D09341AF}" destId="{3ACC8E78-F890-3744-BCA7-B8801DBF3AA4}" srcOrd="0" destOrd="0" presId="urn:microsoft.com/office/officeart/2005/8/layout/process1"/>
    <dgm:cxn modelId="{236E83DE-F6BC-CD48-9C86-FCC3E2AEB28D}" type="presParOf" srcId="{5A154950-05A8-B940-869C-C0B5D09341AF}" destId="{5C1C1961-E3EE-7E45-91B0-695AE3F931F7}" srcOrd="1" destOrd="0" presId="urn:microsoft.com/office/officeart/2005/8/layout/process1"/>
    <dgm:cxn modelId="{D7ABFBB0-3A5F-0E4C-8003-11BFF26117AB}" type="presParOf" srcId="{5C1C1961-E3EE-7E45-91B0-695AE3F931F7}" destId="{F65E0BCB-7F20-FA43-B877-92C6FE87273A}" srcOrd="0" destOrd="0" presId="urn:microsoft.com/office/officeart/2005/8/layout/process1"/>
    <dgm:cxn modelId="{D78B19AB-1D82-B549-A896-551B25A201E5}" type="presParOf" srcId="{5A154950-05A8-B940-869C-C0B5D09341AF}" destId="{B38A6E30-72B7-3D41-8AB1-1E7BAB54E065}" srcOrd="2" destOrd="0" presId="urn:microsoft.com/office/officeart/2005/8/layout/process1"/>
    <dgm:cxn modelId="{ACD9D31B-3A42-BA4F-AFDD-D7885A5F010F}" type="presParOf" srcId="{5A154950-05A8-B940-869C-C0B5D09341AF}" destId="{4D7678DA-6151-AB4F-98C5-FD34BFB0281A}" srcOrd="3" destOrd="0" presId="urn:microsoft.com/office/officeart/2005/8/layout/process1"/>
    <dgm:cxn modelId="{BA999EC8-6E8F-144A-A22C-8B61CBCD641D}" type="presParOf" srcId="{4D7678DA-6151-AB4F-98C5-FD34BFB0281A}" destId="{1474822E-8EFE-E843-82B0-47CDF1F45D8B}" srcOrd="0" destOrd="0" presId="urn:microsoft.com/office/officeart/2005/8/layout/process1"/>
    <dgm:cxn modelId="{147EE590-03E5-954B-B154-C26C73FCA008}" type="presParOf" srcId="{5A154950-05A8-B940-869C-C0B5D09341AF}" destId="{F3AC2655-1CDD-8A4B-9339-7B2327764B21}" srcOrd="4" destOrd="0" presId="urn:microsoft.com/office/officeart/2005/8/layout/process1"/>
    <dgm:cxn modelId="{201B169B-6588-E346-94B0-0F8351F03766}" type="presParOf" srcId="{5A154950-05A8-B940-869C-C0B5D09341AF}" destId="{48350C95-6C8C-984E-A255-D7D23EEA867D}" srcOrd="5" destOrd="0" presId="urn:microsoft.com/office/officeart/2005/8/layout/process1"/>
    <dgm:cxn modelId="{FCEE2183-EFDE-0547-B0E1-FD3A5F952BB5}" type="presParOf" srcId="{48350C95-6C8C-984E-A255-D7D23EEA867D}" destId="{32B66541-1065-B64A-B42E-95D3AB0A1853}" srcOrd="0" destOrd="0" presId="urn:microsoft.com/office/officeart/2005/8/layout/process1"/>
    <dgm:cxn modelId="{87B79DCE-47AD-804B-B9CD-3571F92D8CC9}" type="presParOf" srcId="{5A154950-05A8-B940-869C-C0B5D09341AF}" destId="{E7561A62-8E6B-8748-AA97-9022FCFBAEA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8E78-F890-3744-BCA7-B8801DBF3AA4}">
      <dsp:nvSpPr>
        <dsp:cNvPr id="0" name=""/>
        <dsp:cNvSpPr/>
      </dsp:nvSpPr>
      <dsp:spPr>
        <a:xfrm>
          <a:off x="4974" y="672622"/>
          <a:ext cx="1542145" cy="2096353"/>
        </a:xfrm>
        <a:prstGeom prst="roundRect">
          <a:avLst>
            <a:gd name="adj" fmla="val 10000"/>
          </a:avLst>
        </a:prstGeom>
        <a:solidFill>
          <a:srgbClr val="DE7C44">
            <a:alpha val="8049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baseline="0">
              <a:latin typeface="Work Sans" pitchFamily="2" charset="77"/>
            </a:rPr>
            <a:t>People have ideas for a new law</a:t>
          </a:r>
        </a:p>
      </dsp:txBody>
      <dsp:txXfrm>
        <a:off x="50142" y="717790"/>
        <a:ext cx="1451809" cy="2006017"/>
      </dsp:txXfrm>
    </dsp:sp>
    <dsp:sp modelId="{5C1C1961-E3EE-7E45-91B0-695AE3F931F7}">
      <dsp:nvSpPr>
        <dsp:cNvPr id="0" name=""/>
        <dsp:cNvSpPr/>
      </dsp:nvSpPr>
      <dsp:spPr>
        <a:xfrm>
          <a:off x="1701334" y="1529573"/>
          <a:ext cx="326934" cy="382451"/>
        </a:xfrm>
        <a:prstGeom prst="rightArrow">
          <a:avLst>
            <a:gd name="adj1" fmla="val 60000"/>
            <a:gd name="adj2" fmla="val 50000"/>
          </a:avLst>
        </a:prstGeom>
        <a:solidFill>
          <a:srgbClr val="1A32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>
            <a:latin typeface="Work Sans" pitchFamily="2" charset="77"/>
          </a:endParaRPr>
        </a:p>
      </dsp:txBody>
      <dsp:txXfrm>
        <a:off x="1701334" y="1606063"/>
        <a:ext cx="228854" cy="229471"/>
      </dsp:txXfrm>
    </dsp:sp>
    <dsp:sp modelId="{C6EEA653-C698-B646-92EC-A265F9544483}">
      <dsp:nvSpPr>
        <dsp:cNvPr id="0" name=""/>
        <dsp:cNvSpPr/>
      </dsp:nvSpPr>
      <dsp:spPr>
        <a:xfrm>
          <a:off x="2163977" y="672622"/>
          <a:ext cx="1542145" cy="2096353"/>
        </a:xfrm>
        <a:prstGeom prst="roundRect">
          <a:avLst>
            <a:gd name="adj" fmla="val 10000"/>
          </a:avLst>
        </a:prstGeom>
        <a:solidFill>
          <a:srgbClr val="DE7C44">
            <a:alpha val="8049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baseline="0">
              <a:latin typeface="Work Sans" pitchFamily="2" charset="77"/>
            </a:rPr>
            <a:t>The idea is written into a draft law called a bill</a:t>
          </a:r>
        </a:p>
      </dsp:txBody>
      <dsp:txXfrm>
        <a:off x="2209145" y="717790"/>
        <a:ext cx="1451809" cy="2006017"/>
      </dsp:txXfrm>
    </dsp:sp>
    <dsp:sp modelId="{BE946E80-B8A5-F442-8617-D4DD6E1799A6}">
      <dsp:nvSpPr>
        <dsp:cNvPr id="0" name=""/>
        <dsp:cNvSpPr/>
      </dsp:nvSpPr>
      <dsp:spPr>
        <a:xfrm>
          <a:off x="3860337" y="1529573"/>
          <a:ext cx="326934" cy="382451"/>
        </a:xfrm>
        <a:prstGeom prst="rightArrow">
          <a:avLst>
            <a:gd name="adj1" fmla="val 60000"/>
            <a:gd name="adj2" fmla="val 50000"/>
          </a:avLst>
        </a:prstGeom>
        <a:solidFill>
          <a:srgbClr val="1A32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>
            <a:latin typeface="Work Sans" pitchFamily="2" charset="77"/>
          </a:endParaRPr>
        </a:p>
      </dsp:txBody>
      <dsp:txXfrm>
        <a:off x="3860337" y="1606063"/>
        <a:ext cx="228854" cy="229471"/>
      </dsp:txXfrm>
    </dsp:sp>
    <dsp:sp modelId="{DBA6CB1E-439B-8E44-BEAA-A02EB44D2AAF}">
      <dsp:nvSpPr>
        <dsp:cNvPr id="0" name=""/>
        <dsp:cNvSpPr/>
      </dsp:nvSpPr>
      <dsp:spPr>
        <a:xfrm>
          <a:off x="4322980" y="672622"/>
          <a:ext cx="1542145" cy="2096353"/>
        </a:xfrm>
        <a:prstGeom prst="roundRect">
          <a:avLst>
            <a:gd name="adj" fmla="val 10000"/>
          </a:avLst>
        </a:prstGeom>
        <a:solidFill>
          <a:srgbClr val="DE7C44">
            <a:alpha val="8049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baseline="0">
              <a:latin typeface="Work Sans" pitchFamily="2" charset="77"/>
            </a:rPr>
            <a:t>The bill is presented to one of the Houses of Parliament and has its First Reading, when the title of the Bill is announced</a:t>
          </a:r>
        </a:p>
      </dsp:txBody>
      <dsp:txXfrm>
        <a:off x="4368148" y="717790"/>
        <a:ext cx="1451809" cy="2006017"/>
      </dsp:txXfrm>
    </dsp:sp>
    <dsp:sp modelId="{2CCAA742-D3B2-2A47-B189-29FDA3460D1C}">
      <dsp:nvSpPr>
        <dsp:cNvPr id="0" name=""/>
        <dsp:cNvSpPr/>
      </dsp:nvSpPr>
      <dsp:spPr>
        <a:xfrm>
          <a:off x="6019340" y="1529573"/>
          <a:ext cx="326934" cy="382451"/>
        </a:xfrm>
        <a:prstGeom prst="rightArrow">
          <a:avLst>
            <a:gd name="adj1" fmla="val 60000"/>
            <a:gd name="adj2" fmla="val 50000"/>
          </a:avLst>
        </a:prstGeom>
        <a:solidFill>
          <a:srgbClr val="1A32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>
            <a:latin typeface="Work Sans" pitchFamily="2" charset="77"/>
          </a:endParaRPr>
        </a:p>
      </dsp:txBody>
      <dsp:txXfrm>
        <a:off x="6019340" y="1606063"/>
        <a:ext cx="228854" cy="229471"/>
      </dsp:txXfrm>
    </dsp:sp>
    <dsp:sp modelId="{96D5D763-B307-8840-A72B-BBB10342D325}">
      <dsp:nvSpPr>
        <dsp:cNvPr id="0" name=""/>
        <dsp:cNvSpPr/>
      </dsp:nvSpPr>
      <dsp:spPr>
        <a:xfrm>
          <a:off x="6481984" y="672622"/>
          <a:ext cx="1542145" cy="2096353"/>
        </a:xfrm>
        <a:prstGeom prst="roundRect">
          <a:avLst>
            <a:gd name="adj" fmla="val 10000"/>
          </a:avLst>
        </a:prstGeom>
        <a:solidFill>
          <a:srgbClr val="DE7C44">
            <a:alpha val="8049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baseline="0">
              <a:latin typeface="Work Sans" pitchFamily="2" charset="77"/>
            </a:rPr>
            <a:t>All MPs get a copy of the bill and can debate it. This is called the Second Reading</a:t>
          </a:r>
        </a:p>
      </dsp:txBody>
      <dsp:txXfrm>
        <a:off x="6527152" y="717790"/>
        <a:ext cx="1451809" cy="2006017"/>
      </dsp:txXfrm>
    </dsp:sp>
    <dsp:sp modelId="{95565F35-5587-654C-AD55-95A6444270FF}">
      <dsp:nvSpPr>
        <dsp:cNvPr id="0" name=""/>
        <dsp:cNvSpPr/>
      </dsp:nvSpPr>
      <dsp:spPr>
        <a:xfrm>
          <a:off x="8178343" y="1529573"/>
          <a:ext cx="326934" cy="382451"/>
        </a:xfrm>
        <a:prstGeom prst="rightArrow">
          <a:avLst>
            <a:gd name="adj1" fmla="val 60000"/>
            <a:gd name="adj2" fmla="val 50000"/>
          </a:avLst>
        </a:prstGeom>
        <a:solidFill>
          <a:srgbClr val="1A32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>
            <a:latin typeface="Work Sans" pitchFamily="2" charset="77"/>
          </a:endParaRPr>
        </a:p>
      </dsp:txBody>
      <dsp:txXfrm>
        <a:off x="8178343" y="1606063"/>
        <a:ext cx="228854" cy="229471"/>
      </dsp:txXfrm>
    </dsp:sp>
    <dsp:sp modelId="{46FA90D7-4092-9E42-AC91-CD124DF0291A}">
      <dsp:nvSpPr>
        <dsp:cNvPr id="0" name=""/>
        <dsp:cNvSpPr/>
      </dsp:nvSpPr>
      <dsp:spPr>
        <a:xfrm>
          <a:off x="8640987" y="672622"/>
          <a:ext cx="1542145" cy="2096353"/>
        </a:xfrm>
        <a:prstGeom prst="roundRect">
          <a:avLst>
            <a:gd name="adj" fmla="val 10000"/>
          </a:avLst>
        </a:prstGeom>
        <a:solidFill>
          <a:srgbClr val="DE7C44">
            <a:alpha val="8049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baseline="0">
              <a:latin typeface="Work Sans" pitchFamily="2" charset="77"/>
            </a:rPr>
            <a:t>The Third Reading is when the bill is voted on. If the majority of MPs vote yes, the bill passes and it goes to the other house</a:t>
          </a:r>
        </a:p>
      </dsp:txBody>
      <dsp:txXfrm>
        <a:off x="8686155" y="717790"/>
        <a:ext cx="1451809" cy="2006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8E78-F890-3744-BCA7-B8801DBF3AA4}">
      <dsp:nvSpPr>
        <dsp:cNvPr id="0" name=""/>
        <dsp:cNvSpPr/>
      </dsp:nvSpPr>
      <dsp:spPr>
        <a:xfrm>
          <a:off x="3529" y="422232"/>
          <a:ext cx="1543223" cy="2124603"/>
        </a:xfrm>
        <a:prstGeom prst="roundRect">
          <a:avLst>
            <a:gd name="adj" fmla="val 10000"/>
          </a:avLst>
        </a:prstGeom>
        <a:solidFill>
          <a:srgbClr val="DE7C44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The three readings take place in the other house</a:t>
          </a:r>
          <a:endParaRPr lang="en-AU" sz="1600" kern="1200" baseline="0">
            <a:latin typeface="Work Sans" pitchFamily="2" charset="77"/>
          </a:endParaRPr>
        </a:p>
      </dsp:txBody>
      <dsp:txXfrm>
        <a:off x="48728" y="467431"/>
        <a:ext cx="1452825" cy="2034205"/>
      </dsp:txXfrm>
    </dsp:sp>
    <dsp:sp modelId="{5C1C1961-E3EE-7E45-91B0-695AE3F931F7}">
      <dsp:nvSpPr>
        <dsp:cNvPr id="0" name=""/>
        <dsp:cNvSpPr/>
      </dsp:nvSpPr>
      <dsp:spPr>
        <a:xfrm>
          <a:off x="1701075" y="1293174"/>
          <a:ext cx="327163" cy="382719"/>
        </a:xfrm>
        <a:prstGeom prst="rightArrow">
          <a:avLst>
            <a:gd name="adj1" fmla="val 60000"/>
            <a:gd name="adj2" fmla="val 50000"/>
          </a:avLst>
        </a:prstGeom>
        <a:solidFill>
          <a:srgbClr val="1A32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1701075" y="1369718"/>
        <a:ext cx="229014" cy="229631"/>
      </dsp:txXfrm>
    </dsp:sp>
    <dsp:sp modelId="{B38A6E30-72B7-3D41-8AB1-1E7BAB54E065}">
      <dsp:nvSpPr>
        <dsp:cNvPr id="0" name=""/>
        <dsp:cNvSpPr/>
      </dsp:nvSpPr>
      <dsp:spPr>
        <a:xfrm>
          <a:off x="2164042" y="414544"/>
          <a:ext cx="1543223" cy="2139980"/>
        </a:xfrm>
        <a:prstGeom prst="roundRect">
          <a:avLst>
            <a:gd name="adj" fmla="val 10000"/>
          </a:avLst>
        </a:prstGeom>
        <a:solidFill>
          <a:srgbClr val="DE7C44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If the bill is passed by a majority of MPs in the second house, it becomes an Act and goes to the Governor</a:t>
          </a:r>
        </a:p>
      </dsp:txBody>
      <dsp:txXfrm>
        <a:off x="2209241" y="459743"/>
        <a:ext cx="1452825" cy="2049582"/>
      </dsp:txXfrm>
    </dsp:sp>
    <dsp:sp modelId="{4D7678DA-6151-AB4F-98C5-FD34BFB0281A}">
      <dsp:nvSpPr>
        <dsp:cNvPr id="0" name=""/>
        <dsp:cNvSpPr/>
      </dsp:nvSpPr>
      <dsp:spPr>
        <a:xfrm>
          <a:off x="3861589" y="1293174"/>
          <a:ext cx="327163" cy="382719"/>
        </a:xfrm>
        <a:prstGeom prst="rightArrow">
          <a:avLst>
            <a:gd name="adj1" fmla="val 60000"/>
            <a:gd name="adj2" fmla="val 50000"/>
          </a:avLst>
        </a:prstGeom>
        <a:solidFill>
          <a:srgbClr val="1A32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861589" y="1369718"/>
        <a:ext cx="229014" cy="229631"/>
      </dsp:txXfrm>
    </dsp:sp>
    <dsp:sp modelId="{F3AC2655-1CDD-8A4B-9339-7B2327764B21}">
      <dsp:nvSpPr>
        <dsp:cNvPr id="0" name=""/>
        <dsp:cNvSpPr/>
      </dsp:nvSpPr>
      <dsp:spPr>
        <a:xfrm>
          <a:off x="4324556" y="406863"/>
          <a:ext cx="1543223" cy="2155342"/>
        </a:xfrm>
        <a:prstGeom prst="roundRect">
          <a:avLst>
            <a:gd name="adj" fmla="val 10000"/>
          </a:avLst>
        </a:prstGeom>
        <a:solidFill>
          <a:srgbClr val="DE7C44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The Governor, as a representative of the Queen, gives Royal Assent as final approval of the Act (law)</a:t>
          </a:r>
        </a:p>
      </dsp:txBody>
      <dsp:txXfrm>
        <a:off x="4369755" y="452062"/>
        <a:ext cx="1452825" cy="2064944"/>
      </dsp:txXfrm>
    </dsp:sp>
    <dsp:sp modelId="{48350C95-6C8C-984E-A255-D7D23EEA867D}">
      <dsp:nvSpPr>
        <dsp:cNvPr id="0" name=""/>
        <dsp:cNvSpPr/>
      </dsp:nvSpPr>
      <dsp:spPr>
        <a:xfrm>
          <a:off x="6022102" y="1293174"/>
          <a:ext cx="327163" cy="382719"/>
        </a:xfrm>
        <a:prstGeom prst="rightArrow">
          <a:avLst>
            <a:gd name="adj1" fmla="val 60000"/>
            <a:gd name="adj2" fmla="val 50000"/>
          </a:avLst>
        </a:prstGeom>
        <a:solidFill>
          <a:srgbClr val="1A32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6022102" y="1369718"/>
        <a:ext cx="229014" cy="229631"/>
      </dsp:txXfrm>
    </dsp:sp>
    <dsp:sp modelId="{E7561A62-8E6B-8748-AA97-9022FCFBAEA4}">
      <dsp:nvSpPr>
        <dsp:cNvPr id="0" name=""/>
        <dsp:cNvSpPr/>
      </dsp:nvSpPr>
      <dsp:spPr>
        <a:xfrm>
          <a:off x="6485069" y="422232"/>
          <a:ext cx="1543223" cy="2124603"/>
        </a:xfrm>
        <a:prstGeom prst="roundRect">
          <a:avLst>
            <a:gd name="adj" fmla="val 10000"/>
          </a:avLst>
        </a:prstGeom>
        <a:solidFill>
          <a:srgbClr val="DE7C44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The Act becomes a law from the date of commencement (start date).</a:t>
          </a:r>
        </a:p>
      </dsp:txBody>
      <dsp:txXfrm>
        <a:off x="6530268" y="467431"/>
        <a:ext cx="1452825" cy="2034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7AD38-5274-4E67-929B-31C193B3FEF2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6EA99-A765-4086-9627-9670E176AE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15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0475" y="4716379"/>
            <a:ext cx="6352672" cy="5113421"/>
          </a:xfrm>
        </p:spPr>
        <p:txBody>
          <a:bodyPr/>
          <a:lstStyle/>
          <a:p>
            <a:pPr fontAlgn="base"/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39C44-25D8-4EC3-A3E7-4FC34887BF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6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39C44-25D8-4EC3-A3E7-4FC34887BF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35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39C44-25D8-4EC3-A3E7-4FC34887BF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81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39C44-25D8-4EC3-A3E7-4FC34887BF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8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39C44-25D8-4EC3-A3E7-4FC34887BF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03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Representation of MP parties in the 59</a:t>
            </a:r>
            <a:r>
              <a:rPr lang="en-AU" baseline="30000" dirty="0"/>
              <a:t>th</a:t>
            </a:r>
            <a:r>
              <a:rPr lang="en-AU" dirty="0"/>
              <a:t> Parliament (current as of November 2021)</a:t>
            </a:r>
          </a:p>
          <a:p>
            <a:endParaRPr lang="en-AU" dirty="0"/>
          </a:p>
          <a:p>
            <a:r>
              <a:rPr lang="en-AU" dirty="0" err="1"/>
              <a:t>Labor</a:t>
            </a:r>
            <a:r>
              <a:rPr lang="en-AU" dirty="0"/>
              <a:t> (ALP), Liberal (LP), National (NAT), Greens (GRN), Independent (IND)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39C44-25D8-4EC3-A3E7-4FC34887BF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7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39C44-25D8-4EC3-A3E7-4FC34887BF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5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Representation of MP parties in the 59</a:t>
            </a:r>
            <a:r>
              <a:rPr lang="en-AU" baseline="30000" dirty="0"/>
              <a:t>th</a:t>
            </a:r>
            <a:r>
              <a:rPr lang="en-AU" dirty="0"/>
              <a:t> Parliament (current as of November 2021)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Labor</a:t>
            </a:r>
            <a:r>
              <a:rPr lang="en-AU" dirty="0"/>
              <a:t> (ALP) Liberal (LP) National (NAT) Justice (DHJP) Liberal Democratic (LD) Animal Justice (AJP) Greens (GRN) Reason (RP) Shooters, Fishers, Farmers (SFP) Sustainable Australia (SA) Transport Matters (TM) Independent (IND)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39C44-25D8-4EC3-A3E7-4FC34887BF6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65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A12C-647E-4085-B98D-123484FD0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D29C6-E104-4624-B9B0-AE766B23D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97B94-7D54-4841-9520-AB6F4E18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5556A-07CB-4C7B-B5DF-3B81D055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8C6A-3E8C-4DCA-80CA-2AB4CFC2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65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78F7-2DB2-40F5-A1C9-96B7E04C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24" y="3966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C74E4-9AE9-45D8-B8F2-ED735CAF6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9124" y="1857156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D635F-59BC-48CE-B8BC-3EF378C4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F11C0-5703-4A39-BF49-EC5AAEC4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EC2C3-3144-442D-B271-5096F065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25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28A6E-01FD-4DFD-A0D7-FBB618319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7355" y="35461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F05D7-30F6-4363-8D19-909F3A55C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00655" y="35461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124E7-EA8B-4D0C-B15E-80DF311F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AAF26-DA8E-4E71-AEAB-051CD063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90784-5219-48E6-8610-C1FF02C8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78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B58C-2453-4C55-96E5-D83DD0C82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144" y="31257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31D1-CE3E-452B-A3DA-D366CC9E9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44" y="177307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FAAC7-D694-43FF-97C6-50B22CD3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E518-F890-470B-83C8-A868B62D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9174-7481-437A-9A6C-8B50769E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13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EBF3-06F2-49D9-9AD4-CC6F6118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84" y="17202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60AE0-F1B7-4871-BE0E-5DA1ACE69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284" y="4599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0ED39-24D3-4F65-87A2-64C4527B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4A325-590A-4074-BCDB-DCE6276E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A6382-B170-4753-A248-0DDC9A06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22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00ED-444E-4E3D-B362-6D47C300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655" y="34410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8B164-B78D-4884-8EC4-02F3FA07B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0655" y="180460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10866-A150-4942-A55D-BFE26E9DB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655" y="180460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EA577-BC85-4341-9708-426DE519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8BE31-868E-4AD9-A680-CB2D0D37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54E9D-D216-4679-A487-A0B6F348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99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5221-DA2E-4DF6-AB4E-8715D843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53" y="38614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1CACC-D7B1-42DB-A215-95EC7D8F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2753" y="170218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B7F1D-D2B6-49DD-A99A-A54C3D5FE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2753" y="252609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1C02A-8D88-43D7-A1FA-D0BD6A0E7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5165" y="170218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220EF-B80F-4B69-B924-EF66BB58C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5165" y="252609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7C3DB-7301-4BE4-BF3E-5EDB6603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649A5-BF93-46CD-9235-38D4A986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B8361-B131-4974-B702-35D32535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47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CBBB-2BEE-4B32-9589-9E5EEDE9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6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05160-814D-42E1-83BE-23368DCD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21443-B1A6-4E1E-B46F-BCB4EC58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F6614-3ABE-4896-B369-7B8331A6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46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312AA-A72F-455D-84E6-1DC72637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7330E-E6B2-485B-9AF2-F6A39358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A66AC-DCFD-4CC0-BDE4-161BD94A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76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853A-72D5-438A-9ABD-34CB28BC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305" y="4619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120A-9380-4DD0-B424-B173CCFC1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705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08525-937D-49B9-A8FA-1ABF2F78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5305" y="20621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22345-3BC6-49C4-BEA9-CD3A8D0A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A33CA-268B-406C-93B2-CA5CEB56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425CD-0A6A-49E6-A945-993F17D9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5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5431-4DFB-4A14-947B-CC183327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264" y="4619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29B90-1A64-4F16-A2CF-E9792BB6C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6664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4E067-248E-47F5-8485-C3D77FDC8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3264" y="20621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4A983-869C-403D-9538-7174C31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2E751-FC6A-42D1-98EE-C97038CF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397DF-9D72-41B9-BFF8-2C6FDBE6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03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CD612-8E19-4383-B4B6-585176C7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145" y="270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2605D-8A66-4832-9006-0CBD09E4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0145" y="17310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0E23D-8419-4F3A-9319-9C14B3DD9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0EBF1-B418-4372-92CF-CA0519103D7B}" type="datetimeFigureOut">
              <a:rPr lang="en-AU" smtClean="0"/>
              <a:t>10/12/2021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DCEE-BED9-4352-ADE4-76878ABA8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4F01-89B7-47EF-AB12-C9535DE1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CC71-7DAE-402D-A206-8C82D63E77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80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ducation@parliament.vic.gov.a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1.sv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iament.vic.gov.au/education/springboard-featured-resources/4715-how-a-law-is-made-grades-3-and-4" TargetMode="External"/><Relationship Id="rId7" Type="http://schemas.openxmlformats.org/officeDocument/2006/relationships/hyperlink" Target="https://www.parliament.vic.gov.au/images/stories/committees/SCEI/Domestic_Animals_/EIC_58-06_Report_Text_only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liament.vic.gov.au/lsic-lc/article/4662" TargetMode="External"/><Relationship Id="rId5" Type="http://schemas.openxmlformats.org/officeDocument/2006/relationships/hyperlink" Target="https://www.parliament.vic.gov.au/eic-lc/article/4296" TargetMode="External"/><Relationship Id="rId4" Type="http://schemas.openxmlformats.org/officeDocument/2006/relationships/hyperlink" Target="https://www.parliament.vic.gov.au/epc-la/inquiries/inquiry/96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626BDC5-7D20-4A42-8566-13F4899D9F2F}"/>
              </a:ext>
            </a:extLst>
          </p:cNvPr>
          <p:cNvGrpSpPr/>
          <p:nvPr/>
        </p:nvGrpSpPr>
        <p:grpSpPr>
          <a:xfrm>
            <a:off x="0" y="0"/>
            <a:ext cx="1080000" cy="6858000"/>
            <a:chOff x="1" y="0"/>
            <a:chExt cx="1080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05A7911-71D0-8B4E-B104-3A027CD4DEC2}"/>
                </a:ext>
              </a:extLst>
            </p:cNvPr>
            <p:cNvSpPr/>
            <p:nvPr/>
          </p:nvSpPr>
          <p:spPr>
            <a:xfrm>
              <a:off x="1" y="0"/>
              <a:ext cx="1080000" cy="6858000"/>
            </a:xfrm>
            <a:prstGeom prst="rect">
              <a:avLst/>
            </a:prstGeom>
            <a:solidFill>
              <a:srgbClr val="1A3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85E06F3-52A8-A645-AC42-D1CD0306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516" y="5868897"/>
              <a:ext cx="780969" cy="829177"/>
            </a:xfrm>
            <a:prstGeom prst="rect">
              <a:avLst/>
            </a:prstGeom>
          </p:spPr>
        </p:pic>
      </p:grpSp>
      <p:pic>
        <p:nvPicPr>
          <p:cNvPr id="11" name="Picture 10" descr="A person walking up stairs to a large white building with columns&#10;&#10;Description automatically generated with low confidence">
            <a:extLst>
              <a:ext uri="{FF2B5EF4-FFF2-40B4-BE49-F238E27FC236}">
                <a16:creationId xmlns:a16="http://schemas.microsoft.com/office/drawing/2014/main" id="{4B2A1FEF-EAAF-964C-97DA-4BCC805DF3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1" t="2308" r="29033"/>
          <a:stretch/>
        </p:blipFill>
        <p:spPr>
          <a:xfrm>
            <a:off x="8839201" y="768350"/>
            <a:ext cx="3352800" cy="60896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9CFF7D-D1C1-4E4C-846C-B7B8DDBD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577" y="768350"/>
            <a:ext cx="6799224" cy="2240321"/>
          </a:xfrm>
        </p:spPr>
        <p:txBody>
          <a:bodyPr anchor="t" anchorCtr="0">
            <a:normAutofit/>
          </a:bodyPr>
          <a:lstStyle/>
          <a:p>
            <a:r>
              <a:rPr lang="en-AU" sz="4800" dirty="0">
                <a:solidFill>
                  <a:srgbClr val="1A325D"/>
                </a:solidFill>
                <a:latin typeface="Work Sans Light" pitchFamily="2" charset="77"/>
              </a:rPr>
              <a:t>How a law is made &amp; Representation within Parliament of Victoria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564256-B68F-924F-BF77-8DEC78FF3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7577" y="3288045"/>
            <a:ext cx="9496349" cy="1500187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rgbClr val="DE7C44"/>
                </a:solidFill>
                <a:latin typeface="Work Sans Light" pitchFamily="2" charset="77"/>
              </a:rPr>
              <a:t>Slide deck </a:t>
            </a:r>
          </a:p>
          <a:p>
            <a:r>
              <a:rPr lang="en-US" sz="4800">
                <a:solidFill>
                  <a:srgbClr val="DE7C44"/>
                </a:solidFill>
                <a:latin typeface="Work Sans Light" pitchFamily="2" charset="77"/>
              </a:rPr>
              <a:t>December </a:t>
            </a:r>
            <a:r>
              <a:rPr lang="en-US" sz="4800" dirty="0">
                <a:solidFill>
                  <a:srgbClr val="DE7C44"/>
                </a:solidFill>
                <a:latin typeface="Work Sans Light" pitchFamily="2" charset="77"/>
              </a:rPr>
              <a:t>2021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E80D37C-0EF2-D24C-8654-C3B97BEB696E}"/>
              </a:ext>
            </a:extLst>
          </p:cNvPr>
          <p:cNvSpPr txBox="1">
            <a:spLocks/>
          </p:cNvSpPr>
          <p:nvPr/>
        </p:nvSpPr>
        <p:spPr>
          <a:xfrm>
            <a:off x="1768716" y="5159910"/>
            <a:ext cx="5327187" cy="132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  <a:hlinkClick r:id="rId6"/>
              </a:rPr>
              <a:t>education@parliament.vic.gov.au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A325D"/>
              </a:solidFill>
              <a:effectLst/>
              <a:uLnTx/>
              <a:uFillTx/>
              <a:latin typeface="Work Sans Light" pitchFamily="2" charset="77"/>
              <a:ea typeface="+mn-ea"/>
              <a:cs typeface="+mn-cs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214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8ACD76D3-8C68-834F-88AF-D7DABB010336}"/>
              </a:ext>
            </a:extLst>
          </p:cNvPr>
          <p:cNvSpPr txBox="1">
            <a:spLocks/>
          </p:cNvSpPr>
          <p:nvPr/>
        </p:nvSpPr>
        <p:spPr>
          <a:xfrm>
            <a:off x="1645920" y="698310"/>
            <a:ext cx="8586216" cy="146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Legislative </a:t>
            </a: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</a:b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Council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1A325D"/>
              </a:solidFill>
              <a:effectLst/>
              <a:uLnTx/>
              <a:uFillTx/>
              <a:latin typeface="Work Sans Light" pitchFamily="2" charset="77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C9E41-71FB-DC49-B0E5-E55CE1804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941" y="2449389"/>
            <a:ext cx="1680725" cy="3618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F94F8D-5392-974F-A9BE-331C29239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6574" y="981551"/>
            <a:ext cx="4193931" cy="50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1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CDDD2D-7032-4E97-A1EC-C48AE31C8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How a law is made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E1343B-C6A3-4CD9-9C69-411EB9828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56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2892CE-5584-469B-AEE8-269285B0DE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1946" y="2780240"/>
          <a:ext cx="10188107" cy="344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Good Idea with solid fill">
            <a:extLst>
              <a:ext uri="{FF2B5EF4-FFF2-40B4-BE49-F238E27FC236}">
                <a16:creationId xmlns:a16="http://schemas.microsoft.com/office/drawing/2014/main" id="{D9C763B5-C907-41B6-8EF9-DF79A96C95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4522" y="2154047"/>
            <a:ext cx="858627" cy="858627"/>
          </a:xfrm>
          <a:prstGeom prst="rect">
            <a:avLst/>
          </a:prstGeom>
        </p:spPr>
      </p:pic>
      <p:pic>
        <p:nvPicPr>
          <p:cNvPr id="9" name="Graphic 8" descr="Group brainstorm with solid fill">
            <a:extLst>
              <a:ext uri="{FF2B5EF4-FFF2-40B4-BE49-F238E27FC236}">
                <a16:creationId xmlns:a16="http://schemas.microsoft.com/office/drawing/2014/main" id="{01DA3D42-5D77-4B38-97D3-B755CCA3E1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1300" y="2105196"/>
            <a:ext cx="956328" cy="956328"/>
          </a:xfrm>
          <a:prstGeom prst="rect">
            <a:avLst/>
          </a:prstGeom>
        </p:spPr>
      </p:pic>
      <p:pic>
        <p:nvPicPr>
          <p:cNvPr id="10" name="Graphic 9" descr="Person with idea with solid fill">
            <a:extLst>
              <a:ext uri="{FF2B5EF4-FFF2-40B4-BE49-F238E27FC236}">
                <a16:creationId xmlns:a16="http://schemas.microsoft.com/office/drawing/2014/main" id="{94D8845B-ABB8-4C33-B639-532C033C29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63446" y="2056345"/>
            <a:ext cx="956328" cy="9563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8960168-FD35-4ED1-9F37-39F2A3F8D104}"/>
              </a:ext>
            </a:extLst>
          </p:cNvPr>
          <p:cNvGrpSpPr/>
          <p:nvPr/>
        </p:nvGrpSpPr>
        <p:grpSpPr>
          <a:xfrm>
            <a:off x="10457097" y="2347587"/>
            <a:ext cx="1045749" cy="547866"/>
            <a:chOff x="10163218" y="1531040"/>
            <a:chExt cx="1113677" cy="583454"/>
          </a:xfrm>
          <a:solidFill>
            <a:srgbClr val="1A325D">
              <a:alpha val="60037"/>
            </a:srgbClr>
          </a:solidFill>
        </p:grpSpPr>
        <p:pic>
          <p:nvPicPr>
            <p:cNvPr id="13" name="Graphic 12" descr="Thumbs up sign with solid fill">
              <a:extLst>
                <a:ext uri="{FF2B5EF4-FFF2-40B4-BE49-F238E27FC236}">
                  <a16:creationId xmlns:a16="http://schemas.microsoft.com/office/drawing/2014/main" id="{A40461D4-A50D-42D6-8186-F963E23F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163218" y="1531040"/>
              <a:ext cx="583454" cy="583454"/>
            </a:xfrm>
            <a:prstGeom prst="rect">
              <a:avLst/>
            </a:prstGeom>
          </p:spPr>
        </p:pic>
        <p:pic>
          <p:nvPicPr>
            <p:cNvPr id="14" name="Graphic 13" descr="Thumbs up sign with solid fill">
              <a:extLst>
                <a:ext uri="{FF2B5EF4-FFF2-40B4-BE49-F238E27FC236}">
                  <a16:creationId xmlns:a16="http://schemas.microsoft.com/office/drawing/2014/main" id="{5158230C-3A36-47A1-8648-5F95B5FB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0800000">
              <a:off x="10693441" y="1531040"/>
              <a:ext cx="583454" cy="583454"/>
            </a:xfrm>
            <a:prstGeom prst="rect">
              <a:avLst/>
            </a:prstGeom>
          </p:spPr>
        </p:pic>
      </p:grpSp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8C61507E-16FF-44A5-AD88-5842D692BB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36781" y="2154047"/>
            <a:ext cx="858627" cy="858627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10BBFAFC-3406-C447-B908-71FA1099A388}"/>
              </a:ext>
            </a:extLst>
          </p:cNvPr>
          <p:cNvSpPr txBox="1">
            <a:spLocks/>
          </p:cNvSpPr>
          <p:nvPr/>
        </p:nvSpPr>
        <p:spPr>
          <a:xfrm>
            <a:off x="1804719" y="768351"/>
            <a:ext cx="9853881" cy="9563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How a law is made</a:t>
            </a:r>
          </a:p>
        </p:txBody>
      </p:sp>
    </p:spTree>
    <p:extLst>
      <p:ext uri="{BB962C8B-B14F-4D97-AF65-F5344CB8AC3E}">
        <p14:creationId xmlns:p14="http://schemas.microsoft.com/office/powerpoint/2010/main" val="156015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10BBFAFC-3406-C447-B908-71FA1099A388}"/>
              </a:ext>
            </a:extLst>
          </p:cNvPr>
          <p:cNvSpPr txBox="1">
            <a:spLocks/>
          </p:cNvSpPr>
          <p:nvPr/>
        </p:nvSpPr>
        <p:spPr>
          <a:xfrm>
            <a:off x="1804719" y="768351"/>
            <a:ext cx="9853881" cy="9563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How a law is made</a:t>
            </a:r>
          </a:p>
        </p:txBody>
      </p:sp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id="{34968B8F-5849-7746-9529-73D846D6A523}"/>
              </a:ext>
            </a:extLst>
          </p:cNvPr>
          <p:cNvGraphicFramePr>
            <a:graphicFrameLocks/>
          </p:cNvGraphicFramePr>
          <p:nvPr/>
        </p:nvGraphicFramePr>
        <p:xfrm>
          <a:off x="2438057" y="3016504"/>
          <a:ext cx="8031823" cy="296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2F85D46E-41E2-8146-9F65-B1DCE06D9273}"/>
              </a:ext>
            </a:extLst>
          </p:cNvPr>
          <p:cNvGrpSpPr/>
          <p:nvPr/>
        </p:nvGrpSpPr>
        <p:grpSpPr>
          <a:xfrm>
            <a:off x="2490634" y="2249424"/>
            <a:ext cx="7600928" cy="767080"/>
            <a:chOff x="640364" y="1751126"/>
            <a:chExt cx="9845268" cy="993577"/>
          </a:xfrm>
          <a:solidFill>
            <a:srgbClr val="1A325D">
              <a:alpha val="60000"/>
            </a:srgbClr>
          </a:solidFill>
        </p:grpSpPr>
        <p:pic>
          <p:nvPicPr>
            <p:cNvPr id="25" name="Graphic 24" descr="Home with solid fill">
              <a:extLst>
                <a:ext uri="{FF2B5EF4-FFF2-40B4-BE49-F238E27FC236}">
                  <a16:creationId xmlns:a16="http://schemas.microsoft.com/office/drawing/2014/main" id="{59F7CA59-7BC2-D140-B6DA-9A896FDBF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0364" y="1751126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Home with solid fill">
              <a:extLst>
                <a:ext uri="{FF2B5EF4-FFF2-40B4-BE49-F238E27FC236}">
                  <a16:creationId xmlns:a16="http://schemas.microsoft.com/office/drawing/2014/main" id="{EC656D24-9F0A-0F47-AC2A-F1CB4AA82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60973" y="1751126"/>
              <a:ext cx="914400" cy="914400"/>
            </a:xfrm>
            <a:prstGeom prst="rect">
              <a:avLst/>
            </a:prstGeom>
          </p:spPr>
        </p:pic>
        <p:sp>
          <p:nvSpPr>
            <p:cNvPr id="27" name="Notched Right Arrow 4">
              <a:extLst>
                <a:ext uri="{FF2B5EF4-FFF2-40B4-BE49-F238E27FC236}">
                  <a16:creationId xmlns:a16="http://schemas.microsoft.com/office/drawing/2014/main" id="{A73DFDA1-80C6-A14D-AE2E-EB92BF66636C}"/>
                </a:ext>
              </a:extLst>
            </p:cNvPr>
            <p:cNvSpPr/>
            <p:nvPr/>
          </p:nvSpPr>
          <p:spPr>
            <a:xfrm>
              <a:off x="1522120" y="2262705"/>
              <a:ext cx="268942" cy="358503"/>
            </a:xfrm>
            <a:prstGeom prst="notch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Graphic 27" descr="Thumbs up sign with solid fill">
              <a:extLst>
                <a:ext uri="{FF2B5EF4-FFF2-40B4-BE49-F238E27FC236}">
                  <a16:creationId xmlns:a16="http://schemas.microsoft.com/office/drawing/2014/main" id="{69F783DE-A3A5-B947-A1D4-A19D4E0A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42606" y="1751126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Crown with solid fill">
              <a:extLst>
                <a:ext uri="{FF2B5EF4-FFF2-40B4-BE49-F238E27FC236}">
                  <a16:creationId xmlns:a16="http://schemas.microsoft.com/office/drawing/2014/main" id="{A79B22DB-66D1-2443-82BC-4E913536A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97401" y="1828800"/>
              <a:ext cx="915903" cy="915903"/>
            </a:xfrm>
            <a:prstGeom prst="rect">
              <a:avLst/>
            </a:prstGeom>
          </p:spPr>
        </p:pic>
        <p:pic>
          <p:nvPicPr>
            <p:cNvPr id="30" name="Graphic 29" descr="Monthly calendar with solid fill">
              <a:extLst>
                <a:ext uri="{FF2B5EF4-FFF2-40B4-BE49-F238E27FC236}">
                  <a16:creationId xmlns:a16="http://schemas.microsoft.com/office/drawing/2014/main" id="{9656AB4E-351A-1043-962A-92F56B8A6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571232" y="180634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48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10BBFAFC-3406-C447-B908-71FA1099A388}"/>
              </a:ext>
            </a:extLst>
          </p:cNvPr>
          <p:cNvSpPr txBox="1">
            <a:spLocks/>
          </p:cNvSpPr>
          <p:nvPr/>
        </p:nvSpPr>
        <p:spPr>
          <a:xfrm>
            <a:off x="1804719" y="768350"/>
            <a:ext cx="9086194" cy="11609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How a law is made resources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A22E9D9-C227-FB4D-BA4B-D861E937D365}"/>
              </a:ext>
            </a:extLst>
          </p:cNvPr>
          <p:cNvSpPr txBox="1">
            <a:spLocks/>
          </p:cNvSpPr>
          <p:nvPr/>
        </p:nvSpPr>
        <p:spPr>
          <a:xfrm>
            <a:off x="1804719" y="4499102"/>
            <a:ext cx="8619441" cy="11609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rgbClr val="DE7C44"/>
              </a:solidFill>
              <a:effectLst/>
              <a:uLnTx/>
              <a:uFillTx/>
              <a:latin typeface="Work Sans Light" pitchFamily="2" charset="77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5706A23-5D2D-4E41-B2C8-9CAB3E594B71}"/>
              </a:ext>
            </a:extLst>
          </p:cNvPr>
          <p:cNvSpPr txBox="1">
            <a:spLocks/>
          </p:cNvSpPr>
          <p:nvPr/>
        </p:nvSpPr>
        <p:spPr>
          <a:xfrm>
            <a:off x="1804719" y="5271610"/>
            <a:ext cx="1896922" cy="1426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1A325D"/>
              </a:solidFill>
              <a:effectLst/>
              <a:uLnTx/>
              <a:uFillTx/>
              <a:latin typeface="Work Sans Light" pitchFamily="2" charset="77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BD3A45-E634-44B4-8B7D-474874D8799A}"/>
              </a:ext>
            </a:extLst>
          </p:cNvPr>
          <p:cNvSpPr/>
          <p:nvPr/>
        </p:nvSpPr>
        <p:spPr>
          <a:xfrm>
            <a:off x="1301088" y="1348830"/>
            <a:ext cx="36666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itchFamily="2" charset="0"/>
            </a:endParaRPr>
          </a:p>
          <a:p>
            <a:pPr lvl="0">
              <a:defRPr/>
            </a:pPr>
            <a:r>
              <a:rPr lang="en-AU" sz="1600" dirty="0">
                <a:solidFill>
                  <a:prstClr val="black"/>
                </a:solidFill>
                <a:latin typeface="Work Sans" pitchFamily="2" charset="0"/>
              </a:rPr>
              <a:t>How laws are made – resource can be used when exploring laws and rules. </a:t>
            </a:r>
            <a:r>
              <a:rPr lang="en-AU" sz="1600" dirty="0">
                <a:solidFill>
                  <a:prstClr val="black"/>
                </a:solidFill>
                <a:latin typeface="Work Sans" pitchFamily="2" charset="0"/>
                <a:hlinkClick r:id="rId3"/>
              </a:rPr>
              <a:t>https://www.parliament.vic.gov.au/education/springboard-featured-resources/4715-how-a-law-is-made-grades-3-and-4</a:t>
            </a:r>
            <a:r>
              <a:rPr lang="en-AU" sz="1600" dirty="0">
                <a:solidFill>
                  <a:prstClr val="black"/>
                </a:solidFill>
                <a:latin typeface="Work Sans" pitchFamily="2" charset="0"/>
              </a:rPr>
              <a:t> </a:t>
            </a:r>
          </a:p>
          <a:p>
            <a:pPr lvl="0"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itchFamily="2" charset="0"/>
            </a:endParaRPr>
          </a:p>
          <a:p>
            <a:pPr lvl="0">
              <a:defRPr/>
            </a:pPr>
            <a:r>
              <a:rPr lang="en-AU" sz="1600" dirty="0">
                <a:solidFill>
                  <a:prstClr val="black"/>
                </a:solidFill>
                <a:latin typeface="Work Sans" pitchFamily="2" charset="0"/>
              </a:rPr>
              <a:t>Recent inquiries- maybe useful in looking at how community perspectives are brought into the law making process.</a:t>
            </a:r>
          </a:p>
          <a:p>
            <a:pPr lvl="0"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B631FB7-25DF-4147-874F-813CA166E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782531"/>
              </p:ext>
            </p:extLst>
          </p:nvPr>
        </p:nvGraphicFramePr>
        <p:xfrm>
          <a:off x="5071596" y="1594489"/>
          <a:ext cx="6837529" cy="4666959"/>
        </p:xfrm>
        <a:graphic>
          <a:graphicData uri="http://schemas.openxmlformats.org/drawingml/2006/table">
            <a:tbl>
              <a:tblPr firstRow="1" firstCol="1" bandRow="1"/>
              <a:tblGrid>
                <a:gridCol w="3580651">
                  <a:extLst>
                    <a:ext uri="{9D8B030D-6E8A-4147-A177-3AD203B41FA5}">
                      <a16:colId xmlns:a16="http://schemas.microsoft.com/office/drawing/2014/main" val="2808873126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1905452521"/>
                    </a:ext>
                  </a:extLst>
                </a:gridCol>
                <a:gridCol w="2096818">
                  <a:extLst>
                    <a:ext uri="{9D8B030D-6E8A-4147-A177-3AD203B41FA5}">
                      <a16:colId xmlns:a16="http://schemas.microsoft.com/office/drawing/2014/main" val="924497386"/>
                    </a:ext>
                  </a:extLst>
                </a:gridCol>
              </a:tblGrid>
              <a:tr h="132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Inquiry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(July 2021)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68095"/>
                  </a:ext>
                </a:extLst>
              </a:tr>
              <a:tr h="604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Inquiry into the use of school buses in rural and regional Victoria </a:t>
                      </a:r>
                      <a:r>
                        <a:rPr lang="en-AU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https://www.parliament.vic.gov.au/eic-lc/article/4616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and Infrastructure Committee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 conducting public hearings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59096"/>
                  </a:ext>
                </a:extLst>
              </a:tr>
              <a:tr h="668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Inquiry into environmental infrastructure for growing populations </a:t>
                      </a:r>
                      <a:r>
                        <a:rPr lang="en-AU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https://www.parliament.vic.gov.au/epc-la/inquiries/inquiry/968</a:t>
                      </a: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 and Planning Committee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 report being prepared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981524"/>
                  </a:ext>
                </a:extLst>
              </a:tr>
              <a:tr h="409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Inquiry into the increase in Victoria’s road toll </a:t>
                      </a:r>
                      <a:r>
                        <a:rPr lang="en-AU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https://www.parliament.vic.gov.au/eic-lc/article/4296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and Infrastructure Committee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 report tabled on 18 February 2021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25586"/>
                  </a:ext>
                </a:extLst>
              </a:tr>
              <a:tr h="455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Inquiry into homelessness in Victoria </a:t>
                      </a:r>
                      <a:r>
                        <a:rPr lang="en-AU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https://www.parliament.vic.gov.au/lsic-lc/article/4662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and Social Issues Committee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Government response available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566038"/>
                  </a:ext>
                </a:extLst>
              </a:tr>
              <a:tr h="134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Inquiry into the Domestic Animals Amendment (Puppy Farms and Pet Shops) Bill 2016 </a:t>
                      </a:r>
                      <a:r>
                        <a:rPr lang="en-AU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https://www.parliament.vic.gov.au/images/stories/committees/SCEI/Domestic_Animals_/EIC_58-06_Report_Text_only.pdf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This is the Bill referred to in the ‘How laws are made’ education resource. </a:t>
                      </a:r>
                      <a:r>
                        <a:rPr lang="en-AU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https://www.parliament.vic.gov.au/education/springboard-featured-resources/4715-how-a-law-is-made-grades-3-and-4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and Infrastructure Committee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 report tabled on 6 December 2016</a:t>
                      </a:r>
                    </a:p>
                  </a:txBody>
                  <a:tcPr marL="48549" marR="48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19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8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F5CE49-AEC5-419E-98CE-D028119D3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Representation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267CC0-B919-4036-977E-C29F79C88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17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95D86-D243-4D46-A043-367BD539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470" y="2522928"/>
            <a:ext cx="5304831" cy="3782688"/>
          </a:xfrm>
          <a:prstGeom prst="rect">
            <a:avLst/>
          </a:prstGeom>
        </p:spPr>
      </p:pic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48BB1090-399E-43A9-9253-DE062BA5C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7851" y="2350617"/>
            <a:ext cx="1973717" cy="1973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0A624-0793-40B5-B554-A5E30D9B42AD}"/>
              </a:ext>
            </a:extLst>
          </p:cNvPr>
          <p:cNvSpPr txBox="1"/>
          <p:nvPr/>
        </p:nvSpPr>
        <p:spPr>
          <a:xfrm>
            <a:off x="9246066" y="4229378"/>
            <a:ext cx="2251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There is one elected Member in each of the 88 Legislative Assembly districts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5DBABF-0BE3-4DCE-8430-803908B19C13}"/>
              </a:ext>
            </a:extLst>
          </p:cNvPr>
          <p:cNvCxnSpPr>
            <a:cxnSpLocks/>
          </p:cNvCxnSpPr>
          <p:nvPr/>
        </p:nvCxnSpPr>
        <p:spPr>
          <a:xfrm flipH="1">
            <a:off x="3935655" y="2853413"/>
            <a:ext cx="2254052" cy="2464945"/>
          </a:xfrm>
          <a:prstGeom prst="line">
            <a:avLst/>
          </a:prstGeom>
          <a:ln w="25400">
            <a:solidFill>
              <a:srgbClr val="F6D084">
                <a:alpha val="72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EA235-E802-4639-977F-54DD63BCBA55}"/>
              </a:ext>
            </a:extLst>
          </p:cNvPr>
          <p:cNvCxnSpPr>
            <a:cxnSpLocks/>
          </p:cNvCxnSpPr>
          <p:nvPr/>
        </p:nvCxnSpPr>
        <p:spPr>
          <a:xfrm flipH="1">
            <a:off x="4198511" y="4714169"/>
            <a:ext cx="3091973" cy="719523"/>
          </a:xfrm>
          <a:prstGeom prst="line">
            <a:avLst/>
          </a:prstGeom>
          <a:ln w="25400">
            <a:solidFill>
              <a:srgbClr val="F6D084">
                <a:alpha val="72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67BF84-798C-42A9-9E4D-B9CD4F8DB65E}"/>
              </a:ext>
            </a:extLst>
          </p:cNvPr>
          <p:cNvSpPr txBox="1"/>
          <p:nvPr/>
        </p:nvSpPr>
        <p:spPr>
          <a:xfrm>
            <a:off x="10004697" y="3452263"/>
            <a:ext cx="82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88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E78F77-35F4-4719-A802-391E89A30D48}"/>
              </a:ext>
            </a:extLst>
          </p:cNvPr>
          <p:cNvSpPr txBox="1">
            <a:spLocks/>
          </p:cNvSpPr>
          <p:nvPr/>
        </p:nvSpPr>
        <p:spPr>
          <a:xfrm>
            <a:off x="1645920" y="497780"/>
            <a:ext cx="8586216" cy="146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Electorates: 88 districts in the Legislative Assembly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9A9FE1-A6CF-45D7-B7BB-95B170B0B856}"/>
              </a:ext>
            </a:extLst>
          </p:cNvPr>
          <p:cNvGrpSpPr/>
          <p:nvPr/>
        </p:nvGrpSpPr>
        <p:grpSpPr>
          <a:xfrm>
            <a:off x="6054452" y="2207797"/>
            <a:ext cx="2488932" cy="2488932"/>
            <a:chOff x="5506018" y="1170211"/>
            <a:chExt cx="2488932" cy="248893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2D443C-0D86-4C9B-ACE1-7CD406654056}"/>
                </a:ext>
              </a:extLst>
            </p:cNvPr>
            <p:cNvSpPr/>
            <p:nvPr/>
          </p:nvSpPr>
          <p:spPr>
            <a:xfrm>
              <a:off x="5506018" y="1170211"/>
              <a:ext cx="2488932" cy="2488932"/>
            </a:xfrm>
            <a:prstGeom prst="ellipse">
              <a:avLst/>
            </a:prstGeom>
            <a:solidFill>
              <a:srgbClr val="F6D084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1176638-3452-4EF7-93F1-D5C192ED6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14111" y="1360728"/>
              <a:ext cx="1872745" cy="180180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0E406D-975D-45F6-BAB6-E8BDBBEFC479}"/>
                </a:ext>
              </a:extLst>
            </p:cNvPr>
            <p:cNvSpPr txBox="1"/>
            <p:nvPr/>
          </p:nvSpPr>
          <p:spPr>
            <a:xfrm>
              <a:off x="5932694" y="3089691"/>
              <a:ext cx="163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" pitchFamily="2" charset="77"/>
                  <a:ea typeface="+mn-ea"/>
                  <a:cs typeface="+mn-cs"/>
                </a:rPr>
                <a:t>Metropolitan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F013B17-C804-44D4-A446-6C4B7727CC14}"/>
              </a:ext>
            </a:extLst>
          </p:cNvPr>
          <p:cNvSpPr txBox="1"/>
          <p:nvPr/>
        </p:nvSpPr>
        <p:spPr>
          <a:xfrm>
            <a:off x="2491213" y="6070628"/>
            <a:ext cx="295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Regional</a:t>
            </a:r>
          </a:p>
        </p:txBody>
      </p:sp>
    </p:spTree>
    <p:extLst>
      <p:ext uri="{BB962C8B-B14F-4D97-AF65-F5344CB8AC3E}">
        <p14:creationId xmlns:p14="http://schemas.microsoft.com/office/powerpoint/2010/main" val="145941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8ACD76D3-8C68-834F-88AF-D7DABB010336}"/>
              </a:ext>
            </a:extLst>
          </p:cNvPr>
          <p:cNvSpPr txBox="1">
            <a:spLocks/>
          </p:cNvSpPr>
          <p:nvPr/>
        </p:nvSpPr>
        <p:spPr>
          <a:xfrm>
            <a:off x="1645920" y="697460"/>
            <a:ext cx="8586216" cy="146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Legislative </a:t>
            </a: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</a:b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Assembly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1A325D"/>
              </a:solidFill>
              <a:effectLst/>
              <a:uLnTx/>
              <a:uFillTx/>
              <a:latin typeface="Work Sans Light" pitchFamily="2" charset="77"/>
              <a:ea typeface="+mj-ea"/>
              <a:cs typeface="+mj-cs"/>
            </a:endParaRP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CFCC9E41-71FB-DC49-B0E5-E55CE1804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36" y="4137135"/>
            <a:ext cx="1692000" cy="1920650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22F94F8D-5392-974F-A9BE-331C29239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18" y="873000"/>
            <a:ext cx="4238146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8ACD76D3-8C68-834F-88AF-D7DABB010336}"/>
              </a:ext>
            </a:extLst>
          </p:cNvPr>
          <p:cNvSpPr txBox="1">
            <a:spLocks/>
          </p:cNvSpPr>
          <p:nvPr/>
        </p:nvSpPr>
        <p:spPr>
          <a:xfrm>
            <a:off x="1645920" y="497780"/>
            <a:ext cx="8586216" cy="146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Electorates: 8 regions in </a:t>
            </a:r>
            <a:b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</a:br>
            <a:r>
              <a:rPr kumimoji="0" lang="en-AU" sz="4800" b="0" i="0" u="none" strike="noStrike" kern="1200" cap="none" spc="0" normalizeH="0" baseline="0" noProof="0">
                <a:ln>
                  <a:noFill/>
                </a:ln>
                <a:solidFill>
                  <a:srgbClr val="1A325D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the Legislative Council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1A325D"/>
              </a:solidFill>
              <a:effectLst/>
              <a:uLnTx/>
              <a:uFillTx/>
              <a:latin typeface="Work Sans Light" pitchFamily="2" charset="77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EE340-F2A2-46B4-8A83-AB8FE82860BC}"/>
              </a:ext>
            </a:extLst>
          </p:cNvPr>
          <p:cNvGrpSpPr/>
          <p:nvPr/>
        </p:nvGrpSpPr>
        <p:grpSpPr>
          <a:xfrm>
            <a:off x="1732112" y="2289058"/>
            <a:ext cx="9807776" cy="4245501"/>
            <a:chOff x="1234470" y="1170211"/>
            <a:chExt cx="9807776" cy="42455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3B98E9-412D-4594-BEB8-EF571ED0F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4470" y="1467902"/>
              <a:ext cx="5304831" cy="3782687"/>
            </a:xfrm>
            <a:prstGeom prst="rect">
              <a:avLst/>
            </a:prstGeom>
          </p:spPr>
        </p:pic>
        <p:pic>
          <p:nvPicPr>
            <p:cNvPr id="8" name="Graphic 7" descr="User with solid fill">
              <a:extLst>
                <a:ext uri="{FF2B5EF4-FFF2-40B4-BE49-F238E27FC236}">
                  <a16:creationId xmlns:a16="http://schemas.microsoft.com/office/drawing/2014/main" id="{14197034-FB55-408D-8058-8707582B7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7851" y="1295591"/>
              <a:ext cx="1973717" cy="19737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56B784-3D3E-4B22-AAA6-493B21DDE228}"/>
                </a:ext>
              </a:extLst>
            </p:cNvPr>
            <p:cNvSpPr txBox="1"/>
            <p:nvPr/>
          </p:nvSpPr>
          <p:spPr>
            <a:xfrm>
              <a:off x="8682915" y="3174352"/>
              <a:ext cx="235933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" pitchFamily="2" charset="77"/>
                  <a:ea typeface="+mn-ea"/>
                  <a:cs typeface="+mn-cs"/>
                </a:rPr>
                <a:t>There are five elected Members in each of the 8 Legislative Council regions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341DA3-3A5C-4D71-8333-592B4E4AC18E}"/>
                </a:ext>
              </a:extLst>
            </p:cNvPr>
            <p:cNvSpPr/>
            <p:nvPr/>
          </p:nvSpPr>
          <p:spPr>
            <a:xfrm>
              <a:off x="5506018" y="1170211"/>
              <a:ext cx="2488932" cy="2488932"/>
            </a:xfrm>
            <a:prstGeom prst="ellipse">
              <a:avLst/>
            </a:prstGeom>
            <a:solidFill>
              <a:srgbClr val="F6D084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80962E-DA4A-4FA9-B611-12D58734F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14111" y="1360728"/>
              <a:ext cx="1872745" cy="1801807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D4E5DF1-6FE7-419E-B609-DA3E14B756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5655" y="1798387"/>
              <a:ext cx="2254052" cy="2464945"/>
            </a:xfrm>
            <a:prstGeom prst="line">
              <a:avLst/>
            </a:prstGeom>
            <a:ln w="25400">
              <a:solidFill>
                <a:srgbClr val="F6D084">
                  <a:alpha val="72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06925D-D2EF-4DE1-8408-9A43F6BD1040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3658511" y="3659143"/>
              <a:ext cx="3091973" cy="719523"/>
            </a:xfrm>
            <a:prstGeom prst="line">
              <a:avLst/>
            </a:prstGeom>
            <a:ln w="25400">
              <a:solidFill>
                <a:srgbClr val="F6D084">
                  <a:alpha val="72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1D2C7F-6BB5-43CC-B329-07F96E9D1282}"/>
                </a:ext>
              </a:extLst>
            </p:cNvPr>
            <p:cNvSpPr txBox="1"/>
            <p:nvPr/>
          </p:nvSpPr>
          <p:spPr>
            <a:xfrm>
              <a:off x="5932694" y="3089691"/>
              <a:ext cx="163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" pitchFamily="2" charset="77"/>
                  <a:ea typeface="+mn-ea"/>
                  <a:cs typeface="+mn-cs"/>
                </a:rPr>
                <a:t>Metropolitan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10D614-A396-449E-932E-06818E817592}"/>
                </a:ext>
              </a:extLst>
            </p:cNvPr>
            <p:cNvSpPr txBox="1"/>
            <p:nvPr/>
          </p:nvSpPr>
          <p:spPr>
            <a:xfrm>
              <a:off x="1951213" y="5015602"/>
              <a:ext cx="2958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" pitchFamily="2" charset="77"/>
                  <a:ea typeface="+mn-ea"/>
                  <a:cs typeface="+mn-cs"/>
                </a:rPr>
                <a:t>Regional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883EA0-D1FB-41ED-B488-0874BD8850FB}"/>
                </a:ext>
              </a:extLst>
            </p:cNvPr>
            <p:cNvSpPr txBox="1"/>
            <p:nvPr/>
          </p:nvSpPr>
          <p:spPr>
            <a:xfrm>
              <a:off x="9464697" y="2397237"/>
              <a:ext cx="820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" pitchFamily="2" charset="77"/>
                  <a:ea typeface="+mn-ea"/>
                  <a:cs typeface="+mn-cs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143160"/>
      </p:ext>
    </p:extLst>
  </p:cSld>
  <p:clrMapOvr>
    <a:masterClrMapping/>
  </p:clrMapOvr>
</p:sld>
</file>

<file path=ppt/theme/theme1.xml><?xml version="1.0" encoding="utf-8"?>
<a:theme xmlns:a="http://schemas.openxmlformats.org/drawingml/2006/main" name="PoV PD">
  <a:themeElements>
    <a:clrScheme name="PoV PD">
      <a:dk1>
        <a:srgbClr val="1A325D"/>
      </a:dk1>
      <a:lt1>
        <a:srgbClr val="E7EBF9"/>
      </a:lt1>
      <a:dk2>
        <a:srgbClr val="44546A"/>
      </a:dk2>
      <a:lt2>
        <a:srgbClr val="E7E6E6"/>
      </a:lt2>
      <a:accent1>
        <a:srgbClr val="1A325D"/>
      </a:accent1>
      <a:accent2>
        <a:srgbClr val="DF8D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V PD">
      <a:majorFont>
        <a:latin typeface="Work Sans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Template.potx" id="{A5866948-583E-4450-8D8A-7ECFBFE5888B}" vid="{C2B41D47-A8CF-41D3-9F04-DC710A4F3B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361405050444698B9DAA4806E4025" ma:contentTypeVersion="19" ma:contentTypeDescription="Create a new document." ma:contentTypeScope="" ma:versionID="d5a63c9768f214e045122fc5cdba5973">
  <xsd:schema xmlns:xsd="http://www.w3.org/2001/XMLSchema" xmlns:xs="http://www.w3.org/2001/XMLSchema" xmlns:p="http://schemas.microsoft.com/office/2006/metadata/properties" xmlns:ns1="http://schemas.microsoft.com/sharepoint/v3" xmlns:ns2="1dbbd805-dc5c-4b69-887c-a132c1389700" xmlns:ns3="da39af72-e28d-4b00-ae84-5af5f18c9689" xmlns:ns4="e2387f99-12d8-4d4d-8e9d-88ecf3c7b58b" targetNamespace="http://schemas.microsoft.com/office/2006/metadata/properties" ma:root="true" ma:fieldsID="648d308467114271fc1c772cbfebee1e" ns1:_="" ns2:_="" ns3:_="" ns4:_="">
    <xsd:import namespace="http://schemas.microsoft.com/sharepoint/v3"/>
    <xsd:import namespace="1dbbd805-dc5c-4b69-887c-a132c1389700"/>
    <xsd:import namespace="da39af72-e28d-4b00-ae84-5af5f18c9689"/>
    <xsd:import namespace="e2387f99-12d8-4d4d-8e9d-88ecf3c7b5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odifiedby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bd805-dc5c-4b69-887c-a132c1389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odifiedby" ma:index="22" nillable="true" ma:displayName="Modified by" ma:format="Dropdown" ma:list="UserInfo" ma:SharePointGroup="0" ma:internalName="Modifi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2b4d86e-1c47-47bb-9660-90c02fc04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9af72-e28d-4b00-ae84-5af5f18c96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87f99-12d8-4d4d-8e9d-88ecf3c7b58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bf40f89e-2c40-46f9-845c-27898e6e1d16}" ma:internalName="TaxCatchAll" ma:showField="CatchAllData" ma:web="da39af72-e28d-4b00-ae84-5af5f18c96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odifiedby xmlns="1dbbd805-dc5c-4b69-887c-a132c1389700">
      <UserInfo>
        <DisplayName/>
        <AccountId xsi:nil="true"/>
        <AccountType/>
      </UserInfo>
    </Modifiedby>
    <lcf76f155ced4ddcb4097134ff3c332f xmlns="1dbbd805-dc5c-4b69-887c-a132c1389700">
      <Terms xmlns="http://schemas.microsoft.com/office/infopath/2007/PartnerControls"/>
    </lcf76f155ced4ddcb4097134ff3c332f>
    <TaxCatchAll xmlns="e2387f99-12d8-4d4d-8e9d-88ecf3c7b58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6D6B6-E97D-453A-B5D8-61EBDA5C2651}"/>
</file>

<file path=customXml/itemProps2.xml><?xml version="1.0" encoding="utf-8"?>
<ds:datastoreItem xmlns:ds="http://schemas.openxmlformats.org/officeDocument/2006/customXml" ds:itemID="{E4A2115A-D14F-4FF6-BE03-B868CB01B634}">
  <ds:schemaRefs>
    <ds:schemaRef ds:uri="http://purl.org/dc/dcmitype/"/>
    <ds:schemaRef ds:uri="http://schemas.microsoft.com/office/infopath/2007/PartnerControls"/>
    <ds:schemaRef ds:uri="1dbbd805-dc5c-4b69-887c-a132c138970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da39af72-e28d-4b00-ae84-5af5f18c968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67C86B-60AE-4984-B468-BCA6018798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Template</Template>
  <TotalTime>171</TotalTime>
  <Words>666</Words>
  <Application>Microsoft Office PowerPoint</Application>
  <PresentationFormat>Widescreen</PresentationFormat>
  <Paragraphs>67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Work Sans</vt:lpstr>
      <vt:lpstr>Work Sans Light</vt:lpstr>
      <vt:lpstr>PoV PD</vt:lpstr>
      <vt:lpstr>How a law is made &amp; Representation within Parliament of Victoria</vt:lpstr>
      <vt:lpstr>How a law is made</vt:lpstr>
      <vt:lpstr>PowerPoint Presentation</vt:lpstr>
      <vt:lpstr>PowerPoint Presentation</vt:lpstr>
      <vt:lpstr>PowerPoint Presentation</vt:lpstr>
      <vt:lpstr>Representation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VCTA</dc:title>
  <dc:creator>Narelle Wood</dc:creator>
  <cp:lastModifiedBy>Narelle Wood</cp:lastModifiedBy>
  <cp:revision>3</cp:revision>
  <dcterms:created xsi:type="dcterms:W3CDTF">2021-11-15T22:20:40Z</dcterms:created>
  <dcterms:modified xsi:type="dcterms:W3CDTF">2021-12-10T00:28:37Z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0x010100398361405050444698B9DAA4806E4025</vt:lpwstr>
  </property>
</Properties>
</file>